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df" ContentType="image/pn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5" r:id="rId2"/>
    <p:sldMasterId id="2147483713" r:id="rId3"/>
    <p:sldMasterId id="2147483731" r:id="rId4"/>
    <p:sldMasterId id="2147483743" r:id="rId5"/>
    <p:sldMasterId id="2147483776" r:id="rId6"/>
    <p:sldMasterId id="2147483788" r:id="rId7"/>
  </p:sldMasterIdLst>
  <p:notesMasterIdLst>
    <p:notesMasterId r:id="rId71"/>
  </p:notesMasterIdLst>
  <p:handoutMasterIdLst>
    <p:handoutMasterId r:id="rId72"/>
  </p:handoutMasterIdLst>
  <p:sldIdLst>
    <p:sldId id="369" r:id="rId8"/>
    <p:sldId id="420" r:id="rId9"/>
    <p:sldId id="257" r:id="rId10"/>
    <p:sldId id="349" r:id="rId11"/>
    <p:sldId id="348" r:id="rId12"/>
    <p:sldId id="350" r:id="rId13"/>
    <p:sldId id="351" r:id="rId14"/>
    <p:sldId id="352" r:id="rId15"/>
    <p:sldId id="332" r:id="rId16"/>
    <p:sldId id="353" r:id="rId17"/>
    <p:sldId id="357" r:id="rId18"/>
    <p:sldId id="358" r:id="rId19"/>
    <p:sldId id="360" r:id="rId20"/>
    <p:sldId id="333" r:id="rId21"/>
    <p:sldId id="343" r:id="rId22"/>
    <p:sldId id="344" r:id="rId23"/>
    <p:sldId id="364" r:id="rId24"/>
    <p:sldId id="346" r:id="rId25"/>
    <p:sldId id="368" r:id="rId26"/>
    <p:sldId id="447" r:id="rId27"/>
    <p:sldId id="448" r:id="rId28"/>
    <p:sldId id="449" r:id="rId29"/>
    <p:sldId id="450" r:id="rId30"/>
    <p:sldId id="451" r:id="rId31"/>
    <p:sldId id="452" r:id="rId32"/>
    <p:sldId id="370" r:id="rId33"/>
    <p:sldId id="439" r:id="rId34"/>
    <p:sldId id="440" r:id="rId35"/>
    <p:sldId id="441" r:id="rId36"/>
    <p:sldId id="442" r:id="rId37"/>
    <p:sldId id="443" r:id="rId38"/>
    <p:sldId id="444" r:id="rId39"/>
    <p:sldId id="446" r:id="rId40"/>
    <p:sldId id="445" r:id="rId41"/>
    <p:sldId id="380" r:id="rId42"/>
    <p:sldId id="453" r:id="rId43"/>
    <p:sldId id="454" r:id="rId44"/>
    <p:sldId id="455" r:id="rId45"/>
    <p:sldId id="456" r:id="rId46"/>
    <p:sldId id="457" r:id="rId47"/>
    <p:sldId id="458" r:id="rId48"/>
    <p:sldId id="459" r:id="rId49"/>
    <p:sldId id="460" r:id="rId50"/>
    <p:sldId id="461" r:id="rId51"/>
    <p:sldId id="462" r:id="rId52"/>
    <p:sldId id="463" r:id="rId53"/>
    <p:sldId id="464" r:id="rId54"/>
    <p:sldId id="465" r:id="rId55"/>
    <p:sldId id="466" r:id="rId56"/>
    <p:sldId id="467" r:id="rId57"/>
    <p:sldId id="468" r:id="rId58"/>
    <p:sldId id="469" r:id="rId59"/>
    <p:sldId id="470" r:id="rId60"/>
    <p:sldId id="471" r:id="rId61"/>
    <p:sldId id="472" r:id="rId62"/>
    <p:sldId id="473" r:id="rId63"/>
    <p:sldId id="474" r:id="rId64"/>
    <p:sldId id="475" r:id="rId65"/>
    <p:sldId id="476" r:id="rId66"/>
    <p:sldId id="477" r:id="rId67"/>
    <p:sldId id="417" r:id="rId68"/>
    <p:sldId id="418" r:id="rId69"/>
    <p:sldId id="419" r:id="rId70"/>
  </p:sldIdLst>
  <p:sldSz cx="9144000" cy="6858000" type="screen4x3"/>
  <p:notesSz cx="7010400" cy="9296400"/>
  <p:defaultTextStyle>
    <a:defPPr>
      <a:defRPr lang="en-US"/>
    </a:defPPr>
    <a:lvl1pPr marL="0" algn="l" defTabSz="914269" rtl="0" eaLnBrk="1" latinLnBrk="0" hangingPunct="1">
      <a:defRPr sz="1800" kern="1200">
        <a:solidFill>
          <a:schemeClr val="tx1"/>
        </a:solidFill>
        <a:latin typeface="+mn-lt"/>
        <a:ea typeface="+mn-ea"/>
        <a:cs typeface="+mn-cs"/>
      </a:defRPr>
    </a:lvl1pPr>
    <a:lvl2pPr marL="457135" algn="l" defTabSz="914269" rtl="0" eaLnBrk="1" latinLnBrk="0" hangingPunct="1">
      <a:defRPr sz="1800" kern="1200">
        <a:solidFill>
          <a:schemeClr val="tx1"/>
        </a:solidFill>
        <a:latin typeface="+mn-lt"/>
        <a:ea typeface="+mn-ea"/>
        <a:cs typeface="+mn-cs"/>
      </a:defRPr>
    </a:lvl2pPr>
    <a:lvl3pPr marL="914269" algn="l" defTabSz="914269" rtl="0" eaLnBrk="1" latinLnBrk="0" hangingPunct="1">
      <a:defRPr sz="1800" kern="1200">
        <a:solidFill>
          <a:schemeClr val="tx1"/>
        </a:solidFill>
        <a:latin typeface="+mn-lt"/>
        <a:ea typeface="+mn-ea"/>
        <a:cs typeface="+mn-cs"/>
      </a:defRPr>
    </a:lvl3pPr>
    <a:lvl4pPr marL="1371404" algn="l" defTabSz="914269" rtl="0" eaLnBrk="1" latinLnBrk="0" hangingPunct="1">
      <a:defRPr sz="1800" kern="1200">
        <a:solidFill>
          <a:schemeClr val="tx1"/>
        </a:solidFill>
        <a:latin typeface="+mn-lt"/>
        <a:ea typeface="+mn-ea"/>
        <a:cs typeface="+mn-cs"/>
      </a:defRPr>
    </a:lvl4pPr>
    <a:lvl5pPr marL="1828539" algn="l" defTabSz="914269" rtl="0" eaLnBrk="1" latinLnBrk="0" hangingPunct="1">
      <a:defRPr sz="1800" kern="1200">
        <a:solidFill>
          <a:schemeClr val="tx1"/>
        </a:solidFill>
        <a:latin typeface="+mn-lt"/>
        <a:ea typeface="+mn-ea"/>
        <a:cs typeface="+mn-cs"/>
      </a:defRPr>
    </a:lvl5pPr>
    <a:lvl6pPr marL="2285674" algn="l" defTabSz="914269" rtl="0" eaLnBrk="1" latinLnBrk="0" hangingPunct="1">
      <a:defRPr sz="1800" kern="1200">
        <a:solidFill>
          <a:schemeClr val="tx1"/>
        </a:solidFill>
        <a:latin typeface="+mn-lt"/>
        <a:ea typeface="+mn-ea"/>
        <a:cs typeface="+mn-cs"/>
      </a:defRPr>
    </a:lvl6pPr>
    <a:lvl7pPr marL="2742809" algn="l" defTabSz="914269" rtl="0" eaLnBrk="1" latinLnBrk="0" hangingPunct="1">
      <a:defRPr sz="1800" kern="1200">
        <a:solidFill>
          <a:schemeClr val="tx1"/>
        </a:solidFill>
        <a:latin typeface="+mn-lt"/>
        <a:ea typeface="+mn-ea"/>
        <a:cs typeface="+mn-cs"/>
      </a:defRPr>
    </a:lvl7pPr>
    <a:lvl8pPr marL="3199944" algn="l" defTabSz="914269" rtl="0" eaLnBrk="1" latinLnBrk="0" hangingPunct="1">
      <a:defRPr sz="1800" kern="1200">
        <a:solidFill>
          <a:schemeClr val="tx1"/>
        </a:solidFill>
        <a:latin typeface="+mn-lt"/>
        <a:ea typeface="+mn-ea"/>
        <a:cs typeface="+mn-cs"/>
      </a:defRPr>
    </a:lvl8pPr>
    <a:lvl9pPr marL="3657078" algn="l" defTabSz="914269"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olp, Amber (CDC/ONDIEH/NCCDPHP) (CTR)" initials="SA((" lastIdx="3" clrIdx="0">
    <p:extLst>
      <p:ext uri="{19B8F6BF-5375-455C-9EA6-DF929625EA0E}">
        <p15:presenceInfo xmlns:p15="http://schemas.microsoft.com/office/powerpoint/2012/main" userId="S-1-5-21-1207783550-2075000910-922709458-36885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255F"/>
    <a:srgbClr val="5A0272"/>
    <a:srgbClr val="770397"/>
    <a:srgbClr val="8205C7"/>
    <a:srgbClr val="9900CC"/>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76" autoAdjust="0"/>
    <p:restoredTop sz="88869" autoAdjust="0"/>
  </p:normalViewPr>
  <p:slideViewPr>
    <p:cSldViewPr>
      <p:cViewPr varScale="1">
        <p:scale>
          <a:sx n="59" d="100"/>
          <a:sy n="59" d="100"/>
        </p:scale>
        <p:origin x="1420" y="5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6570"/>
    </p:cViewPr>
  </p:sorterViewPr>
  <p:notesViewPr>
    <p:cSldViewPr>
      <p:cViewPr varScale="1">
        <p:scale>
          <a:sx n="64" d="100"/>
          <a:sy n="64" d="100"/>
        </p:scale>
        <p:origin x="2088" y="5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slide" Target="slides/slide54.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CD3487F-75AD-4E64-B21C-9B279C197063}" type="doc">
      <dgm:prSet loTypeId="urn:microsoft.com/office/officeart/2009/3/layout/IncreasingArrowsProcess" loCatId="process" qsTypeId="urn:microsoft.com/office/officeart/2005/8/quickstyle/simple1" qsCatId="simple" csTypeId="urn:microsoft.com/office/officeart/2005/8/colors/accent1_2" csCatId="accent1" phldr="1"/>
      <dgm:spPr/>
      <dgm:t>
        <a:bodyPr/>
        <a:lstStyle/>
        <a:p>
          <a:endParaRPr lang="en-US"/>
        </a:p>
      </dgm:t>
    </dgm:pt>
    <dgm:pt modelId="{763723D5-5390-4261-8AD8-256F15E49C68}">
      <dgm:prSet phldrT="[Text]"/>
      <dgm:spPr/>
      <dgm:t>
        <a:bodyPr/>
        <a:lstStyle/>
        <a:p>
          <a:r>
            <a:rPr lang="en-US" dirty="0"/>
            <a:t>Finishing Strong</a:t>
          </a:r>
        </a:p>
      </dgm:t>
    </dgm:pt>
    <dgm:pt modelId="{B3606A66-8AA9-4239-BF90-B961698DDFA8}" type="parTrans" cxnId="{211B05D0-5F50-4C96-BD12-94F62FCF3100}">
      <dgm:prSet/>
      <dgm:spPr/>
      <dgm:t>
        <a:bodyPr/>
        <a:lstStyle/>
        <a:p>
          <a:endParaRPr lang="en-US"/>
        </a:p>
      </dgm:t>
    </dgm:pt>
    <dgm:pt modelId="{13197F20-B5C4-496C-81B2-69D6ED178B4E}" type="sibTrans" cxnId="{211B05D0-5F50-4C96-BD12-94F62FCF3100}">
      <dgm:prSet/>
      <dgm:spPr/>
      <dgm:t>
        <a:bodyPr/>
        <a:lstStyle/>
        <a:p>
          <a:endParaRPr lang="en-US"/>
        </a:p>
      </dgm:t>
    </dgm:pt>
    <dgm:pt modelId="{C8F5B01E-7774-4461-9670-87545E1CC42C}">
      <dgm:prSet phldrT="[Text]" custT="1"/>
      <dgm:spPr/>
      <dgm:t>
        <a:bodyPr/>
        <a:lstStyle/>
        <a:p>
          <a:r>
            <a:rPr lang="en-US" sz="1400" dirty="0"/>
            <a:t>January to December 2016</a:t>
          </a:r>
        </a:p>
        <a:p>
          <a:endParaRPr lang="en-US" sz="1400" dirty="0"/>
        </a:p>
        <a:p>
          <a:r>
            <a:rPr lang="en-US" sz="1400" dirty="0"/>
            <a:t>Plant and push key actions</a:t>
          </a:r>
        </a:p>
        <a:p>
          <a:r>
            <a:rPr lang="en-US" sz="1400" dirty="0"/>
            <a:t>Measure and report impact</a:t>
          </a:r>
        </a:p>
        <a:p>
          <a:r>
            <a:rPr lang="en-US" sz="1400" dirty="0"/>
            <a:t>Collect and tell stories</a:t>
          </a:r>
        </a:p>
        <a:p>
          <a:r>
            <a:rPr lang="en-US" sz="1400" dirty="0"/>
            <a:t>Celebrate</a:t>
          </a:r>
        </a:p>
        <a:p>
          <a:endParaRPr lang="en-US" sz="1100" dirty="0"/>
        </a:p>
        <a:p>
          <a:endParaRPr lang="en-US" sz="1100" dirty="0"/>
        </a:p>
      </dgm:t>
    </dgm:pt>
    <dgm:pt modelId="{53C6242E-1CA3-4590-81BC-262FBF5A4A50}" type="parTrans" cxnId="{2AE50FC9-5859-4EE5-82B5-BDB8B9247CF1}">
      <dgm:prSet/>
      <dgm:spPr/>
      <dgm:t>
        <a:bodyPr/>
        <a:lstStyle/>
        <a:p>
          <a:endParaRPr lang="en-US"/>
        </a:p>
      </dgm:t>
    </dgm:pt>
    <dgm:pt modelId="{EBC18792-D7D8-4085-93CA-A215617D5890}" type="sibTrans" cxnId="{2AE50FC9-5859-4EE5-82B5-BDB8B9247CF1}">
      <dgm:prSet/>
      <dgm:spPr/>
      <dgm:t>
        <a:bodyPr/>
        <a:lstStyle/>
        <a:p>
          <a:endParaRPr lang="en-US"/>
        </a:p>
      </dgm:t>
    </dgm:pt>
    <dgm:pt modelId="{A6643135-B9EE-4ED8-A383-EA592E3014B6}">
      <dgm:prSet phldrT="[Text]"/>
      <dgm:spPr/>
      <dgm:t>
        <a:bodyPr/>
        <a:lstStyle/>
        <a:p>
          <a:r>
            <a:rPr lang="en-US" dirty="0"/>
            <a:t>Transition Zone</a:t>
          </a:r>
        </a:p>
      </dgm:t>
    </dgm:pt>
    <dgm:pt modelId="{68527DD4-4B64-4204-89E7-3CE816A01698}" type="parTrans" cxnId="{66D41F39-B081-466A-8800-E1B87A73B1D8}">
      <dgm:prSet/>
      <dgm:spPr/>
      <dgm:t>
        <a:bodyPr/>
        <a:lstStyle/>
        <a:p>
          <a:endParaRPr lang="en-US"/>
        </a:p>
      </dgm:t>
    </dgm:pt>
    <dgm:pt modelId="{0E5B6913-241C-4B27-9163-5F77F30B1375}" type="sibTrans" cxnId="{66D41F39-B081-466A-8800-E1B87A73B1D8}">
      <dgm:prSet/>
      <dgm:spPr/>
      <dgm:t>
        <a:bodyPr/>
        <a:lstStyle/>
        <a:p>
          <a:endParaRPr lang="en-US"/>
        </a:p>
      </dgm:t>
    </dgm:pt>
    <dgm:pt modelId="{E0C758BA-6867-447E-83B0-EBE7BC3096AA}">
      <dgm:prSet phldrT="[Text]" custT="1"/>
      <dgm:spPr/>
      <dgm:t>
        <a:bodyPr/>
        <a:lstStyle/>
        <a:p>
          <a:r>
            <a:rPr lang="en-US" sz="1400" dirty="0"/>
            <a:t>March 2016-July 2017</a:t>
          </a:r>
        </a:p>
        <a:p>
          <a:endParaRPr lang="en-US" sz="1400" dirty="0"/>
        </a:p>
        <a:p>
          <a:r>
            <a:rPr lang="en-US" sz="1400" dirty="0"/>
            <a:t>Gather input from stakeholders</a:t>
          </a:r>
        </a:p>
        <a:p>
          <a:r>
            <a:rPr lang="en-US" sz="1400" dirty="0"/>
            <a:t>Incorporate findings of evaluation and modeling</a:t>
          </a:r>
        </a:p>
        <a:p>
          <a:r>
            <a:rPr lang="en-US" sz="1400" dirty="0"/>
            <a:t>Set framework, metrics, budget</a:t>
          </a:r>
        </a:p>
        <a:p>
          <a:r>
            <a:rPr lang="en-US" sz="1400" dirty="0"/>
            <a:t>Engage partners, leadership</a:t>
          </a:r>
        </a:p>
        <a:p>
          <a:r>
            <a:rPr lang="en-US" sz="1400" dirty="0"/>
            <a:t>Disseminate final report</a:t>
          </a:r>
        </a:p>
        <a:p>
          <a:endParaRPr lang="en-US" sz="1100" dirty="0"/>
        </a:p>
        <a:p>
          <a:endParaRPr lang="en-US" sz="1100" dirty="0"/>
        </a:p>
      </dgm:t>
    </dgm:pt>
    <dgm:pt modelId="{5D010493-C1D9-4626-B225-CDD960238949}" type="parTrans" cxnId="{0809199B-F4EE-4641-8CE9-7679648ABADF}">
      <dgm:prSet/>
      <dgm:spPr/>
      <dgm:t>
        <a:bodyPr/>
        <a:lstStyle/>
        <a:p>
          <a:endParaRPr lang="en-US"/>
        </a:p>
      </dgm:t>
    </dgm:pt>
    <dgm:pt modelId="{09886823-9F83-4792-A3B5-12D747D982BB}" type="sibTrans" cxnId="{0809199B-F4EE-4641-8CE9-7679648ABADF}">
      <dgm:prSet/>
      <dgm:spPr/>
      <dgm:t>
        <a:bodyPr/>
        <a:lstStyle/>
        <a:p>
          <a:endParaRPr lang="en-US"/>
        </a:p>
      </dgm:t>
    </dgm:pt>
    <dgm:pt modelId="{FB603776-0A90-4F09-B42C-E56C64F99D96}">
      <dgm:prSet phldrT="[Text]"/>
      <dgm:spPr/>
      <dgm:t>
        <a:bodyPr/>
        <a:lstStyle/>
        <a:p>
          <a:r>
            <a:rPr lang="en-US" dirty="0"/>
            <a:t>Million Hearts 2.0</a:t>
          </a:r>
        </a:p>
      </dgm:t>
    </dgm:pt>
    <dgm:pt modelId="{B065AD8C-3DB2-46E3-B6B5-108E3A8EA074}" type="parTrans" cxnId="{C7C74DA8-388E-4028-94BE-960733DE518B}">
      <dgm:prSet/>
      <dgm:spPr/>
      <dgm:t>
        <a:bodyPr/>
        <a:lstStyle/>
        <a:p>
          <a:endParaRPr lang="en-US"/>
        </a:p>
      </dgm:t>
    </dgm:pt>
    <dgm:pt modelId="{72095E6B-7282-4088-B7D8-AFBB56C2352F}" type="sibTrans" cxnId="{C7C74DA8-388E-4028-94BE-960733DE518B}">
      <dgm:prSet/>
      <dgm:spPr/>
      <dgm:t>
        <a:bodyPr/>
        <a:lstStyle/>
        <a:p>
          <a:endParaRPr lang="en-US"/>
        </a:p>
      </dgm:t>
    </dgm:pt>
    <dgm:pt modelId="{B81FBCAE-9B89-4E7B-9553-CF1754AD4C6A}">
      <dgm:prSet phldrT="[Text]" custT="1"/>
      <dgm:spPr/>
      <dgm:t>
        <a:bodyPr/>
        <a:lstStyle/>
        <a:p>
          <a:r>
            <a:rPr lang="en-US" sz="1400" dirty="0"/>
            <a:t>January - July 2017 Launch</a:t>
          </a:r>
        </a:p>
        <a:p>
          <a:endParaRPr lang="en-US" sz="1400" dirty="0"/>
        </a:p>
        <a:p>
          <a:r>
            <a:rPr lang="en-US" sz="1400" dirty="0"/>
            <a:t>Issue  new aim and targets</a:t>
          </a:r>
        </a:p>
        <a:p>
          <a:r>
            <a:rPr lang="en-US" sz="1400" dirty="0"/>
            <a:t>Ignite novel collaborations</a:t>
          </a:r>
        </a:p>
        <a:p>
          <a:r>
            <a:rPr lang="en-US" sz="1400" dirty="0"/>
            <a:t>Gather powerful commitments</a:t>
          </a:r>
        </a:p>
        <a:p>
          <a:r>
            <a:rPr lang="en-US" sz="1400" dirty="0"/>
            <a:t>Serially launch at events in 1</a:t>
          </a:r>
          <a:r>
            <a:rPr lang="en-US" sz="1400" baseline="30000" dirty="0"/>
            <a:t>st</a:t>
          </a:r>
          <a:r>
            <a:rPr lang="en-US" sz="1400" dirty="0"/>
            <a:t> 6 months</a:t>
          </a:r>
        </a:p>
        <a:p>
          <a:endParaRPr lang="en-US" sz="1300" dirty="0"/>
        </a:p>
      </dgm:t>
    </dgm:pt>
    <dgm:pt modelId="{D6AC0785-D7B3-4B00-9043-04B970D2A0BA}" type="parTrans" cxnId="{4F26EA51-EF29-458D-841A-A0EE1893272B}">
      <dgm:prSet/>
      <dgm:spPr/>
      <dgm:t>
        <a:bodyPr/>
        <a:lstStyle/>
        <a:p>
          <a:endParaRPr lang="en-US"/>
        </a:p>
      </dgm:t>
    </dgm:pt>
    <dgm:pt modelId="{8F5A8981-92BF-49BE-A121-5F06802E47B6}" type="sibTrans" cxnId="{4F26EA51-EF29-458D-841A-A0EE1893272B}">
      <dgm:prSet/>
      <dgm:spPr/>
      <dgm:t>
        <a:bodyPr/>
        <a:lstStyle/>
        <a:p>
          <a:endParaRPr lang="en-US"/>
        </a:p>
      </dgm:t>
    </dgm:pt>
    <dgm:pt modelId="{6489E58C-012B-48AC-B571-84BF6C98A39E}" type="pres">
      <dgm:prSet presAssocID="{3CD3487F-75AD-4E64-B21C-9B279C197063}" presName="Name0" presStyleCnt="0">
        <dgm:presLayoutVars>
          <dgm:chMax val="5"/>
          <dgm:chPref val="5"/>
          <dgm:dir/>
          <dgm:animLvl val="lvl"/>
        </dgm:presLayoutVars>
      </dgm:prSet>
      <dgm:spPr/>
    </dgm:pt>
    <dgm:pt modelId="{95218698-E611-4508-B60C-599151EBF5A5}" type="pres">
      <dgm:prSet presAssocID="{763723D5-5390-4261-8AD8-256F15E49C68}" presName="parentText1" presStyleLbl="node1" presStyleIdx="0" presStyleCnt="3" custLinFactNeighborX="-583">
        <dgm:presLayoutVars>
          <dgm:chMax/>
          <dgm:chPref val="3"/>
          <dgm:bulletEnabled val="1"/>
        </dgm:presLayoutVars>
      </dgm:prSet>
      <dgm:spPr/>
    </dgm:pt>
    <dgm:pt modelId="{801B07C4-E4E2-4345-B1CB-7269A69E3F2C}" type="pres">
      <dgm:prSet presAssocID="{763723D5-5390-4261-8AD8-256F15E49C68}" presName="childText1" presStyleLbl="solidAlignAcc1" presStyleIdx="0" presStyleCnt="3" custScaleX="106012" custLinFactNeighborX="1503" custLinFactNeighborY="217">
        <dgm:presLayoutVars>
          <dgm:chMax val="0"/>
          <dgm:chPref val="0"/>
          <dgm:bulletEnabled val="1"/>
        </dgm:presLayoutVars>
      </dgm:prSet>
      <dgm:spPr/>
    </dgm:pt>
    <dgm:pt modelId="{7A8468DC-F429-4C41-ADA4-54141765694D}" type="pres">
      <dgm:prSet presAssocID="{A6643135-B9EE-4ED8-A383-EA592E3014B6}" presName="parentText2" presStyleLbl="node1" presStyleIdx="1" presStyleCnt="3" custLinFactNeighborX="-865">
        <dgm:presLayoutVars>
          <dgm:chMax/>
          <dgm:chPref val="3"/>
          <dgm:bulletEnabled val="1"/>
        </dgm:presLayoutVars>
      </dgm:prSet>
      <dgm:spPr/>
    </dgm:pt>
    <dgm:pt modelId="{343C0DC2-4E0B-4E5F-9F10-F0E7ADB82ACD}" type="pres">
      <dgm:prSet presAssocID="{A6643135-B9EE-4ED8-A383-EA592E3014B6}" presName="childText2" presStyleLbl="solidAlignAcc1" presStyleIdx="1" presStyleCnt="3" custScaleX="120723" custLinFactNeighborX="8833" custLinFactNeighborY="-3746">
        <dgm:presLayoutVars>
          <dgm:chMax val="0"/>
          <dgm:chPref val="0"/>
          <dgm:bulletEnabled val="1"/>
        </dgm:presLayoutVars>
      </dgm:prSet>
      <dgm:spPr/>
    </dgm:pt>
    <dgm:pt modelId="{7F32926E-1D62-46ED-A383-95B169C0FC68}" type="pres">
      <dgm:prSet presAssocID="{FB603776-0A90-4F09-B42C-E56C64F99D96}" presName="parentText3" presStyleLbl="node1" presStyleIdx="2" presStyleCnt="3" custScaleX="95326" custLinFactNeighborX="1560">
        <dgm:presLayoutVars>
          <dgm:chMax/>
          <dgm:chPref val="3"/>
          <dgm:bulletEnabled val="1"/>
        </dgm:presLayoutVars>
      </dgm:prSet>
      <dgm:spPr/>
    </dgm:pt>
    <dgm:pt modelId="{D732E785-BF03-42A9-9745-21EF0F1428ED}" type="pres">
      <dgm:prSet presAssocID="{FB603776-0A90-4F09-B42C-E56C64F99D96}" presName="childText3" presStyleLbl="solidAlignAcc1" presStyleIdx="2" presStyleCnt="3" custScaleX="102321" custLinFactNeighborX="7376" custLinFactNeighborY="-3986">
        <dgm:presLayoutVars>
          <dgm:chMax val="0"/>
          <dgm:chPref val="0"/>
          <dgm:bulletEnabled val="1"/>
        </dgm:presLayoutVars>
      </dgm:prSet>
      <dgm:spPr/>
    </dgm:pt>
  </dgm:ptLst>
  <dgm:cxnLst>
    <dgm:cxn modelId="{3E8CB005-C430-4796-A7DB-FF20BF10CEE2}" type="presOf" srcId="{E0C758BA-6867-447E-83B0-EBE7BC3096AA}" destId="{343C0DC2-4E0B-4E5F-9F10-F0E7ADB82ACD}" srcOrd="0" destOrd="0" presId="urn:microsoft.com/office/officeart/2009/3/layout/IncreasingArrowsProcess"/>
    <dgm:cxn modelId="{CE79D81F-B23A-44BC-960A-CB312CD09FEF}" type="presOf" srcId="{FB603776-0A90-4F09-B42C-E56C64F99D96}" destId="{7F32926E-1D62-46ED-A383-95B169C0FC68}" srcOrd="0" destOrd="0" presId="urn:microsoft.com/office/officeart/2009/3/layout/IncreasingArrowsProcess"/>
    <dgm:cxn modelId="{DFB7EE2F-E642-4909-9BC2-DA5EDE152326}" type="presOf" srcId="{763723D5-5390-4261-8AD8-256F15E49C68}" destId="{95218698-E611-4508-B60C-599151EBF5A5}" srcOrd="0" destOrd="0" presId="urn:microsoft.com/office/officeart/2009/3/layout/IncreasingArrowsProcess"/>
    <dgm:cxn modelId="{66D41F39-B081-466A-8800-E1B87A73B1D8}" srcId="{3CD3487F-75AD-4E64-B21C-9B279C197063}" destId="{A6643135-B9EE-4ED8-A383-EA592E3014B6}" srcOrd="1" destOrd="0" parTransId="{68527DD4-4B64-4204-89E7-3CE816A01698}" sibTransId="{0E5B6913-241C-4B27-9163-5F77F30B1375}"/>
    <dgm:cxn modelId="{717B8A71-36F1-40D1-9582-32011F7E95B3}" type="presOf" srcId="{C8F5B01E-7774-4461-9670-87545E1CC42C}" destId="{801B07C4-E4E2-4345-B1CB-7269A69E3F2C}" srcOrd="0" destOrd="0" presId="urn:microsoft.com/office/officeart/2009/3/layout/IncreasingArrowsProcess"/>
    <dgm:cxn modelId="{4F26EA51-EF29-458D-841A-A0EE1893272B}" srcId="{FB603776-0A90-4F09-B42C-E56C64F99D96}" destId="{B81FBCAE-9B89-4E7B-9553-CF1754AD4C6A}" srcOrd="0" destOrd="0" parTransId="{D6AC0785-D7B3-4B00-9043-04B970D2A0BA}" sibTransId="{8F5A8981-92BF-49BE-A121-5F06802E47B6}"/>
    <dgm:cxn modelId="{73E88087-6ECA-415A-A3D9-AD6C328DB1CC}" type="presOf" srcId="{A6643135-B9EE-4ED8-A383-EA592E3014B6}" destId="{7A8468DC-F429-4C41-ADA4-54141765694D}" srcOrd="0" destOrd="0" presId="urn:microsoft.com/office/officeart/2009/3/layout/IncreasingArrowsProcess"/>
    <dgm:cxn modelId="{D8779292-FD6F-473F-84E9-85503BA4DEA9}" type="presOf" srcId="{3CD3487F-75AD-4E64-B21C-9B279C197063}" destId="{6489E58C-012B-48AC-B571-84BF6C98A39E}" srcOrd="0" destOrd="0" presId="urn:microsoft.com/office/officeart/2009/3/layout/IncreasingArrowsProcess"/>
    <dgm:cxn modelId="{0809199B-F4EE-4641-8CE9-7679648ABADF}" srcId="{A6643135-B9EE-4ED8-A383-EA592E3014B6}" destId="{E0C758BA-6867-447E-83B0-EBE7BC3096AA}" srcOrd="0" destOrd="0" parTransId="{5D010493-C1D9-4626-B225-CDD960238949}" sibTransId="{09886823-9F83-4792-A3B5-12D747D982BB}"/>
    <dgm:cxn modelId="{4D8C39A6-EE2B-4583-A60E-7A960EE26D93}" type="presOf" srcId="{B81FBCAE-9B89-4E7B-9553-CF1754AD4C6A}" destId="{D732E785-BF03-42A9-9745-21EF0F1428ED}" srcOrd="0" destOrd="0" presId="urn:microsoft.com/office/officeart/2009/3/layout/IncreasingArrowsProcess"/>
    <dgm:cxn modelId="{C7C74DA8-388E-4028-94BE-960733DE518B}" srcId="{3CD3487F-75AD-4E64-B21C-9B279C197063}" destId="{FB603776-0A90-4F09-B42C-E56C64F99D96}" srcOrd="2" destOrd="0" parTransId="{B065AD8C-3DB2-46E3-B6B5-108E3A8EA074}" sibTransId="{72095E6B-7282-4088-B7D8-AFBB56C2352F}"/>
    <dgm:cxn modelId="{2AE50FC9-5859-4EE5-82B5-BDB8B9247CF1}" srcId="{763723D5-5390-4261-8AD8-256F15E49C68}" destId="{C8F5B01E-7774-4461-9670-87545E1CC42C}" srcOrd="0" destOrd="0" parTransId="{53C6242E-1CA3-4590-81BC-262FBF5A4A50}" sibTransId="{EBC18792-D7D8-4085-93CA-A215617D5890}"/>
    <dgm:cxn modelId="{211B05D0-5F50-4C96-BD12-94F62FCF3100}" srcId="{3CD3487F-75AD-4E64-B21C-9B279C197063}" destId="{763723D5-5390-4261-8AD8-256F15E49C68}" srcOrd="0" destOrd="0" parTransId="{B3606A66-8AA9-4239-BF90-B961698DDFA8}" sibTransId="{13197F20-B5C4-496C-81B2-69D6ED178B4E}"/>
    <dgm:cxn modelId="{5A075B8E-EC64-4E32-BD78-4B6BD8B6C158}" type="presParOf" srcId="{6489E58C-012B-48AC-B571-84BF6C98A39E}" destId="{95218698-E611-4508-B60C-599151EBF5A5}" srcOrd="0" destOrd="0" presId="urn:microsoft.com/office/officeart/2009/3/layout/IncreasingArrowsProcess"/>
    <dgm:cxn modelId="{C738AA81-FECB-4325-B843-69B29760EE6D}" type="presParOf" srcId="{6489E58C-012B-48AC-B571-84BF6C98A39E}" destId="{801B07C4-E4E2-4345-B1CB-7269A69E3F2C}" srcOrd="1" destOrd="0" presId="urn:microsoft.com/office/officeart/2009/3/layout/IncreasingArrowsProcess"/>
    <dgm:cxn modelId="{90B77AF1-9A9A-4816-BFA9-1D00D8A64021}" type="presParOf" srcId="{6489E58C-012B-48AC-B571-84BF6C98A39E}" destId="{7A8468DC-F429-4C41-ADA4-54141765694D}" srcOrd="2" destOrd="0" presId="urn:microsoft.com/office/officeart/2009/3/layout/IncreasingArrowsProcess"/>
    <dgm:cxn modelId="{7A662E8E-BB3E-4A9F-A75C-3D9EDD5C6236}" type="presParOf" srcId="{6489E58C-012B-48AC-B571-84BF6C98A39E}" destId="{343C0DC2-4E0B-4E5F-9F10-F0E7ADB82ACD}" srcOrd="3" destOrd="0" presId="urn:microsoft.com/office/officeart/2009/3/layout/IncreasingArrowsProcess"/>
    <dgm:cxn modelId="{C6C4AE74-DAC6-4314-BFD2-847F2B600FAC}" type="presParOf" srcId="{6489E58C-012B-48AC-B571-84BF6C98A39E}" destId="{7F32926E-1D62-46ED-A383-95B169C0FC68}" srcOrd="4" destOrd="0" presId="urn:microsoft.com/office/officeart/2009/3/layout/IncreasingArrowsProcess"/>
    <dgm:cxn modelId="{1479AD96-C0A8-4FCD-8DB2-A61716DA7C38}" type="presParOf" srcId="{6489E58C-012B-48AC-B571-84BF6C98A39E}" destId="{D732E785-BF03-42A9-9745-21EF0F1428ED}" srcOrd="5" destOrd="0" presId="urn:microsoft.com/office/officeart/2009/3/layout/IncreasingArrows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218698-E611-4508-B60C-599151EBF5A5}">
      <dsp:nvSpPr>
        <dsp:cNvPr id="0" name=""/>
        <dsp:cNvSpPr/>
      </dsp:nvSpPr>
      <dsp:spPr>
        <a:xfrm>
          <a:off x="326622" y="8477"/>
          <a:ext cx="7537565" cy="1097756"/>
        </a:xfrm>
        <a:prstGeom prst="rightArrow">
          <a:avLst>
            <a:gd name="adj1" fmla="val 50000"/>
            <a:gd name="adj2" fmla="val 5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254000" bIns="174269" numCol="1" spcCol="1270" anchor="ctr" anchorCtr="0">
          <a:noAutofit/>
        </a:bodyPr>
        <a:lstStyle/>
        <a:p>
          <a:pPr marL="0" lvl="0" indent="0" algn="l" defTabSz="933450">
            <a:lnSpc>
              <a:spcPct val="90000"/>
            </a:lnSpc>
            <a:spcBef>
              <a:spcPct val="0"/>
            </a:spcBef>
            <a:spcAft>
              <a:spcPct val="35000"/>
            </a:spcAft>
            <a:buNone/>
          </a:pPr>
          <a:r>
            <a:rPr lang="en-US" sz="2100" kern="1200" dirty="0"/>
            <a:t>Finishing Strong</a:t>
          </a:r>
        </a:p>
      </dsp:txBody>
      <dsp:txXfrm>
        <a:off x="326622" y="282916"/>
        <a:ext cx="7263126" cy="548878"/>
      </dsp:txXfrm>
    </dsp:sp>
    <dsp:sp modelId="{801B07C4-E4E2-4345-B1CB-7269A69E3F2C}">
      <dsp:nvSpPr>
        <dsp:cNvPr id="0" name=""/>
        <dsp:cNvSpPr/>
      </dsp:nvSpPr>
      <dsp:spPr>
        <a:xfrm>
          <a:off x="335673" y="859595"/>
          <a:ext cx="2461142" cy="2114683"/>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t>January to December 2016</a:t>
          </a:r>
        </a:p>
        <a:p>
          <a:pPr marL="0" lvl="0" indent="0" algn="l" defTabSz="622300">
            <a:lnSpc>
              <a:spcPct val="90000"/>
            </a:lnSpc>
            <a:spcBef>
              <a:spcPct val="0"/>
            </a:spcBef>
            <a:spcAft>
              <a:spcPct val="35000"/>
            </a:spcAft>
            <a:buNone/>
          </a:pPr>
          <a:endParaRPr lang="en-US" sz="1400" kern="1200" dirty="0"/>
        </a:p>
        <a:p>
          <a:pPr marL="0" lvl="0" indent="0" algn="l" defTabSz="622300">
            <a:lnSpc>
              <a:spcPct val="90000"/>
            </a:lnSpc>
            <a:spcBef>
              <a:spcPct val="0"/>
            </a:spcBef>
            <a:spcAft>
              <a:spcPct val="35000"/>
            </a:spcAft>
            <a:buNone/>
          </a:pPr>
          <a:r>
            <a:rPr lang="en-US" sz="1400" kern="1200" dirty="0"/>
            <a:t>Plant and push key actions</a:t>
          </a:r>
        </a:p>
        <a:p>
          <a:pPr marL="0" lvl="0" indent="0" algn="l" defTabSz="622300">
            <a:lnSpc>
              <a:spcPct val="90000"/>
            </a:lnSpc>
            <a:spcBef>
              <a:spcPct val="0"/>
            </a:spcBef>
            <a:spcAft>
              <a:spcPct val="35000"/>
            </a:spcAft>
            <a:buNone/>
          </a:pPr>
          <a:r>
            <a:rPr lang="en-US" sz="1400" kern="1200" dirty="0"/>
            <a:t>Measure and report impact</a:t>
          </a:r>
        </a:p>
        <a:p>
          <a:pPr marL="0" lvl="0" indent="0" algn="l" defTabSz="622300">
            <a:lnSpc>
              <a:spcPct val="90000"/>
            </a:lnSpc>
            <a:spcBef>
              <a:spcPct val="0"/>
            </a:spcBef>
            <a:spcAft>
              <a:spcPct val="35000"/>
            </a:spcAft>
            <a:buNone/>
          </a:pPr>
          <a:r>
            <a:rPr lang="en-US" sz="1400" kern="1200" dirty="0"/>
            <a:t>Collect and tell stories</a:t>
          </a:r>
        </a:p>
        <a:p>
          <a:pPr marL="0" lvl="0" indent="0" algn="l" defTabSz="622300">
            <a:lnSpc>
              <a:spcPct val="90000"/>
            </a:lnSpc>
            <a:spcBef>
              <a:spcPct val="0"/>
            </a:spcBef>
            <a:spcAft>
              <a:spcPct val="35000"/>
            </a:spcAft>
            <a:buNone/>
          </a:pPr>
          <a:r>
            <a:rPr lang="en-US" sz="1400" kern="1200" dirty="0"/>
            <a:t>Celebrate</a:t>
          </a:r>
        </a:p>
        <a:p>
          <a:pPr marL="0" lvl="0" indent="0" algn="l" defTabSz="622300">
            <a:lnSpc>
              <a:spcPct val="90000"/>
            </a:lnSpc>
            <a:spcBef>
              <a:spcPct val="0"/>
            </a:spcBef>
            <a:spcAft>
              <a:spcPct val="35000"/>
            </a:spcAft>
            <a:buNone/>
          </a:pPr>
          <a:endParaRPr lang="en-US" sz="1100" kern="1200" dirty="0"/>
        </a:p>
        <a:p>
          <a:pPr marL="0" lvl="0" indent="0" algn="l" defTabSz="622300">
            <a:lnSpc>
              <a:spcPct val="90000"/>
            </a:lnSpc>
            <a:spcBef>
              <a:spcPct val="0"/>
            </a:spcBef>
            <a:spcAft>
              <a:spcPct val="35000"/>
            </a:spcAft>
            <a:buNone/>
          </a:pPr>
          <a:endParaRPr lang="en-US" sz="1100" kern="1200" dirty="0"/>
        </a:p>
      </dsp:txBody>
      <dsp:txXfrm>
        <a:off x="335673" y="859595"/>
        <a:ext cx="2461142" cy="2114683"/>
      </dsp:txXfrm>
    </dsp:sp>
    <dsp:sp modelId="{7A8468DC-F429-4C41-ADA4-54141765694D}">
      <dsp:nvSpPr>
        <dsp:cNvPr id="0" name=""/>
        <dsp:cNvSpPr/>
      </dsp:nvSpPr>
      <dsp:spPr>
        <a:xfrm>
          <a:off x="2647018" y="374396"/>
          <a:ext cx="5215995" cy="1097756"/>
        </a:xfrm>
        <a:prstGeom prst="rightArrow">
          <a:avLst>
            <a:gd name="adj1" fmla="val 50000"/>
            <a:gd name="adj2" fmla="val 5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254000" bIns="174269" numCol="1" spcCol="1270" anchor="ctr" anchorCtr="0">
          <a:noAutofit/>
        </a:bodyPr>
        <a:lstStyle/>
        <a:p>
          <a:pPr marL="0" lvl="0" indent="0" algn="l" defTabSz="933450">
            <a:lnSpc>
              <a:spcPct val="90000"/>
            </a:lnSpc>
            <a:spcBef>
              <a:spcPct val="0"/>
            </a:spcBef>
            <a:spcAft>
              <a:spcPct val="35000"/>
            </a:spcAft>
            <a:buNone/>
          </a:pPr>
          <a:r>
            <a:rPr lang="en-US" sz="2100" kern="1200" dirty="0"/>
            <a:t>Transition Zone</a:t>
          </a:r>
        </a:p>
      </dsp:txBody>
      <dsp:txXfrm>
        <a:off x="2647018" y="648835"/>
        <a:ext cx="4941556" cy="548878"/>
      </dsp:txXfrm>
    </dsp:sp>
    <dsp:sp modelId="{343C0DC2-4E0B-4E5F-9F10-F0E7ADB82ACD}">
      <dsp:nvSpPr>
        <dsp:cNvPr id="0" name=""/>
        <dsp:cNvSpPr/>
      </dsp:nvSpPr>
      <dsp:spPr>
        <a:xfrm>
          <a:off x="2656651" y="1141709"/>
          <a:ext cx="2802669" cy="2114683"/>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t>March 2016-July 2017</a:t>
          </a:r>
        </a:p>
        <a:p>
          <a:pPr marL="0" lvl="0" indent="0" algn="l" defTabSz="622300">
            <a:lnSpc>
              <a:spcPct val="90000"/>
            </a:lnSpc>
            <a:spcBef>
              <a:spcPct val="0"/>
            </a:spcBef>
            <a:spcAft>
              <a:spcPct val="35000"/>
            </a:spcAft>
            <a:buNone/>
          </a:pPr>
          <a:endParaRPr lang="en-US" sz="1400" kern="1200" dirty="0"/>
        </a:p>
        <a:p>
          <a:pPr marL="0" lvl="0" indent="0" algn="l" defTabSz="622300">
            <a:lnSpc>
              <a:spcPct val="90000"/>
            </a:lnSpc>
            <a:spcBef>
              <a:spcPct val="0"/>
            </a:spcBef>
            <a:spcAft>
              <a:spcPct val="35000"/>
            </a:spcAft>
            <a:buNone/>
          </a:pPr>
          <a:r>
            <a:rPr lang="en-US" sz="1400" kern="1200" dirty="0"/>
            <a:t>Gather input from stakeholders</a:t>
          </a:r>
        </a:p>
        <a:p>
          <a:pPr marL="0" lvl="0" indent="0" algn="l" defTabSz="622300">
            <a:lnSpc>
              <a:spcPct val="90000"/>
            </a:lnSpc>
            <a:spcBef>
              <a:spcPct val="0"/>
            </a:spcBef>
            <a:spcAft>
              <a:spcPct val="35000"/>
            </a:spcAft>
            <a:buNone/>
          </a:pPr>
          <a:r>
            <a:rPr lang="en-US" sz="1400" kern="1200" dirty="0"/>
            <a:t>Incorporate findings of evaluation and modeling</a:t>
          </a:r>
        </a:p>
        <a:p>
          <a:pPr marL="0" lvl="0" indent="0" algn="l" defTabSz="622300">
            <a:lnSpc>
              <a:spcPct val="90000"/>
            </a:lnSpc>
            <a:spcBef>
              <a:spcPct val="0"/>
            </a:spcBef>
            <a:spcAft>
              <a:spcPct val="35000"/>
            </a:spcAft>
            <a:buNone/>
          </a:pPr>
          <a:r>
            <a:rPr lang="en-US" sz="1400" kern="1200" dirty="0"/>
            <a:t>Set framework, metrics, budget</a:t>
          </a:r>
        </a:p>
        <a:p>
          <a:pPr marL="0" lvl="0" indent="0" algn="l" defTabSz="622300">
            <a:lnSpc>
              <a:spcPct val="90000"/>
            </a:lnSpc>
            <a:spcBef>
              <a:spcPct val="0"/>
            </a:spcBef>
            <a:spcAft>
              <a:spcPct val="35000"/>
            </a:spcAft>
            <a:buNone/>
          </a:pPr>
          <a:r>
            <a:rPr lang="en-US" sz="1400" kern="1200" dirty="0"/>
            <a:t>Engage partners, leadership</a:t>
          </a:r>
        </a:p>
        <a:p>
          <a:pPr marL="0" lvl="0" indent="0" algn="l" defTabSz="622300">
            <a:lnSpc>
              <a:spcPct val="90000"/>
            </a:lnSpc>
            <a:spcBef>
              <a:spcPct val="0"/>
            </a:spcBef>
            <a:spcAft>
              <a:spcPct val="35000"/>
            </a:spcAft>
            <a:buNone/>
          </a:pPr>
          <a:r>
            <a:rPr lang="en-US" sz="1400" kern="1200" dirty="0"/>
            <a:t>Disseminate final report</a:t>
          </a:r>
        </a:p>
        <a:p>
          <a:pPr marL="0" lvl="0" indent="0" algn="l" defTabSz="622300">
            <a:lnSpc>
              <a:spcPct val="90000"/>
            </a:lnSpc>
            <a:spcBef>
              <a:spcPct val="0"/>
            </a:spcBef>
            <a:spcAft>
              <a:spcPct val="35000"/>
            </a:spcAft>
            <a:buNone/>
          </a:pPr>
          <a:endParaRPr lang="en-US" sz="1100" kern="1200" dirty="0"/>
        </a:p>
        <a:p>
          <a:pPr marL="0" lvl="0" indent="0" algn="l" defTabSz="622300">
            <a:lnSpc>
              <a:spcPct val="90000"/>
            </a:lnSpc>
            <a:spcBef>
              <a:spcPct val="0"/>
            </a:spcBef>
            <a:spcAft>
              <a:spcPct val="35000"/>
            </a:spcAft>
            <a:buNone/>
          </a:pPr>
          <a:endParaRPr lang="en-US" sz="1100" kern="1200" dirty="0"/>
        </a:p>
      </dsp:txBody>
      <dsp:txXfrm>
        <a:off x="2656651" y="1141709"/>
        <a:ext cx="2802669" cy="2114683"/>
      </dsp:txXfrm>
    </dsp:sp>
    <dsp:sp modelId="{7F32926E-1D62-46ED-A383-95B169C0FC68}">
      <dsp:nvSpPr>
        <dsp:cNvPr id="0" name=""/>
        <dsp:cNvSpPr/>
      </dsp:nvSpPr>
      <dsp:spPr>
        <a:xfrm>
          <a:off x="5126502" y="740315"/>
          <a:ext cx="2759139" cy="1097756"/>
        </a:xfrm>
        <a:prstGeom prst="rightArrow">
          <a:avLst>
            <a:gd name="adj1" fmla="val 50000"/>
            <a:gd name="adj2" fmla="val 5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254000" bIns="174269" numCol="1" spcCol="1270" anchor="ctr" anchorCtr="0">
          <a:noAutofit/>
        </a:bodyPr>
        <a:lstStyle/>
        <a:p>
          <a:pPr marL="0" lvl="0" indent="0" algn="l" defTabSz="933450">
            <a:lnSpc>
              <a:spcPct val="90000"/>
            </a:lnSpc>
            <a:spcBef>
              <a:spcPct val="0"/>
            </a:spcBef>
            <a:spcAft>
              <a:spcPct val="35000"/>
            </a:spcAft>
            <a:buNone/>
          </a:pPr>
          <a:r>
            <a:rPr lang="en-US" sz="2100" kern="1200" dirty="0"/>
            <a:t>Million Hearts 2.0</a:t>
          </a:r>
        </a:p>
      </dsp:txBody>
      <dsp:txXfrm>
        <a:off x="5126502" y="1014754"/>
        <a:ext cx="2484700" cy="548878"/>
      </dsp:txXfrm>
    </dsp:sp>
    <dsp:sp modelId="{D732E785-BF03-42A9-9745-21EF0F1428ED}">
      <dsp:nvSpPr>
        <dsp:cNvPr id="0" name=""/>
        <dsp:cNvSpPr/>
      </dsp:nvSpPr>
      <dsp:spPr>
        <a:xfrm>
          <a:off x="5158003" y="1503786"/>
          <a:ext cx="2375453" cy="2083735"/>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t>January - July 2017 Launch</a:t>
          </a:r>
        </a:p>
        <a:p>
          <a:pPr marL="0" lvl="0" indent="0" algn="l" defTabSz="622300">
            <a:lnSpc>
              <a:spcPct val="90000"/>
            </a:lnSpc>
            <a:spcBef>
              <a:spcPct val="0"/>
            </a:spcBef>
            <a:spcAft>
              <a:spcPct val="35000"/>
            </a:spcAft>
            <a:buNone/>
          </a:pPr>
          <a:endParaRPr lang="en-US" sz="1400" kern="1200" dirty="0"/>
        </a:p>
        <a:p>
          <a:pPr marL="0" lvl="0" indent="0" algn="l" defTabSz="622300">
            <a:lnSpc>
              <a:spcPct val="90000"/>
            </a:lnSpc>
            <a:spcBef>
              <a:spcPct val="0"/>
            </a:spcBef>
            <a:spcAft>
              <a:spcPct val="35000"/>
            </a:spcAft>
            <a:buNone/>
          </a:pPr>
          <a:r>
            <a:rPr lang="en-US" sz="1400" kern="1200" dirty="0"/>
            <a:t>Issue  new aim and targets</a:t>
          </a:r>
        </a:p>
        <a:p>
          <a:pPr marL="0" lvl="0" indent="0" algn="l" defTabSz="622300">
            <a:lnSpc>
              <a:spcPct val="90000"/>
            </a:lnSpc>
            <a:spcBef>
              <a:spcPct val="0"/>
            </a:spcBef>
            <a:spcAft>
              <a:spcPct val="35000"/>
            </a:spcAft>
            <a:buNone/>
          </a:pPr>
          <a:r>
            <a:rPr lang="en-US" sz="1400" kern="1200" dirty="0"/>
            <a:t>Ignite novel collaborations</a:t>
          </a:r>
        </a:p>
        <a:p>
          <a:pPr marL="0" lvl="0" indent="0" algn="l" defTabSz="622300">
            <a:lnSpc>
              <a:spcPct val="90000"/>
            </a:lnSpc>
            <a:spcBef>
              <a:spcPct val="0"/>
            </a:spcBef>
            <a:spcAft>
              <a:spcPct val="35000"/>
            </a:spcAft>
            <a:buNone/>
          </a:pPr>
          <a:r>
            <a:rPr lang="en-US" sz="1400" kern="1200" dirty="0"/>
            <a:t>Gather powerful commitments</a:t>
          </a:r>
        </a:p>
        <a:p>
          <a:pPr marL="0" lvl="0" indent="0" algn="l" defTabSz="622300">
            <a:lnSpc>
              <a:spcPct val="90000"/>
            </a:lnSpc>
            <a:spcBef>
              <a:spcPct val="0"/>
            </a:spcBef>
            <a:spcAft>
              <a:spcPct val="35000"/>
            </a:spcAft>
            <a:buNone/>
          </a:pPr>
          <a:r>
            <a:rPr lang="en-US" sz="1400" kern="1200" dirty="0"/>
            <a:t>Serially launch at events in 1</a:t>
          </a:r>
          <a:r>
            <a:rPr lang="en-US" sz="1400" kern="1200" baseline="30000" dirty="0"/>
            <a:t>st</a:t>
          </a:r>
          <a:r>
            <a:rPr lang="en-US" sz="1400" kern="1200" dirty="0"/>
            <a:t> 6 months</a:t>
          </a:r>
        </a:p>
        <a:p>
          <a:pPr marL="0" lvl="0" indent="0" algn="l" defTabSz="622300">
            <a:lnSpc>
              <a:spcPct val="90000"/>
            </a:lnSpc>
            <a:spcBef>
              <a:spcPct val="0"/>
            </a:spcBef>
            <a:spcAft>
              <a:spcPct val="35000"/>
            </a:spcAft>
            <a:buNone/>
          </a:pPr>
          <a:endParaRPr lang="en-US" sz="1300" kern="1200" dirty="0"/>
        </a:p>
      </dsp:txBody>
      <dsp:txXfrm>
        <a:off x="5158003" y="1503786"/>
        <a:ext cx="2375453" cy="2083735"/>
      </dsp:txXfrm>
    </dsp:sp>
  </dsp:spTree>
</dsp:drawing>
</file>

<file path=ppt/diagrams/layout1.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93.emf"/><Relationship Id="rId1" Type="http://schemas.openxmlformats.org/officeDocument/2006/relationships/image" Target="../media/image92.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99.emf"/><Relationship Id="rId1" Type="http://schemas.openxmlformats.org/officeDocument/2006/relationships/image" Target="../media/image9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3" tIns="46586" rIns="93173" bIns="46586"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3" tIns="46586" rIns="93173" bIns="46586" rtlCol="0"/>
          <a:lstStyle>
            <a:lvl1pPr algn="r">
              <a:defRPr sz="1200"/>
            </a:lvl1pPr>
          </a:lstStyle>
          <a:p>
            <a:fld id="{0AB8E021-F19F-41E7-B0E3-65138769BC7C}" type="datetimeFigureOut">
              <a:rPr lang="en-US" smtClean="0"/>
              <a:t>3/26/2020</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3" tIns="46586" rIns="93173" bIns="46586"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3" tIns="46586" rIns="93173" bIns="46586" rtlCol="0" anchor="b"/>
          <a:lstStyle>
            <a:lvl1pPr algn="r">
              <a:defRPr sz="1200"/>
            </a:lvl1pPr>
          </a:lstStyle>
          <a:p>
            <a:fld id="{C00510F6-D2B3-4E9E-AC91-80C57EDDAA2F}" type="slidenum">
              <a:rPr lang="en-US" smtClean="0"/>
              <a:t>‹#›</a:t>
            </a:fld>
            <a:endParaRPr lang="en-US"/>
          </a:p>
        </p:txBody>
      </p:sp>
    </p:spTree>
    <p:extLst>
      <p:ext uri="{BB962C8B-B14F-4D97-AF65-F5344CB8AC3E}">
        <p14:creationId xmlns:p14="http://schemas.microsoft.com/office/powerpoint/2010/main" val="35178352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3" tIns="46586" rIns="93173" bIns="46586"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3" tIns="46586" rIns="93173" bIns="46586" rtlCol="0"/>
          <a:lstStyle>
            <a:lvl1pPr algn="r">
              <a:defRPr sz="1200"/>
            </a:lvl1pPr>
          </a:lstStyle>
          <a:p>
            <a:fld id="{0D578134-20AF-4821-987D-A485606903EE}" type="datetimeFigureOut">
              <a:rPr lang="en-US" smtClean="0"/>
              <a:t>3/26/2020</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3" tIns="46586" rIns="93173" bIns="46586"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3" tIns="46586" rIns="93173" bIns="4658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3" tIns="46586" rIns="93173" bIns="46586"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3" tIns="46586" rIns="93173" bIns="46586" rtlCol="0" anchor="b"/>
          <a:lstStyle>
            <a:lvl1pPr algn="r">
              <a:defRPr sz="1200"/>
            </a:lvl1pPr>
          </a:lstStyle>
          <a:p>
            <a:fld id="{89441809-D347-4B11-B055-45577D5B2C80}" type="slidenum">
              <a:rPr lang="en-US" smtClean="0"/>
              <a:t>‹#›</a:t>
            </a:fld>
            <a:endParaRPr lang="en-US"/>
          </a:p>
        </p:txBody>
      </p:sp>
    </p:spTree>
    <p:extLst>
      <p:ext uri="{BB962C8B-B14F-4D97-AF65-F5344CB8AC3E}">
        <p14:creationId xmlns:p14="http://schemas.microsoft.com/office/powerpoint/2010/main" val="3255013906"/>
      </p:ext>
    </p:extLst>
  </p:cSld>
  <p:clrMap bg1="lt1" tx1="dk1" bg2="lt2" tx2="dk2" accent1="accent1" accent2="accent2" accent3="accent3" accent4="accent4" accent5="accent5" accent6="accent6" hlink="hlink" folHlink="folHlink"/>
  <p:notesStyle>
    <a:lvl1pPr marL="0" algn="l" defTabSz="914269" rtl="0" eaLnBrk="1" latinLnBrk="0" hangingPunct="1">
      <a:defRPr sz="1200" kern="1200">
        <a:solidFill>
          <a:schemeClr val="tx1"/>
        </a:solidFill>
        <a:latin typeface="+mn-lt"/>
        <a:ea typeface="+mn-ea"/>
        <a:cs typeface="+mn-cs"/>
      </a:defRPr>
    </a:lvl1pPr>
    <a:lvl2pPr marL="457135" algn="l" defTabSz="914269" rtl="0" eaLnBrk="1" latinLnBrk="0" hangingPunct="1">
      <a:defRPr sz="1200" kern="1200">
        <a:solidFill>
          <a:schemeClr val="tx1"/>
        </a:solidFill>
        <a:latin typeface="+mn-lt"/>
        <a:ea typeface="+mn-ea"/>
        <a:cs typeface="+mn-cs"/>
      </a:defRPr>
    </a:lvl2pPr>
    <a:lvl3pPr marL="914269" algn="l" defTabSz="914269" rtl="0" eaLnBrk="1" latinLnBrk="0" hangingPunct="1">
      <a:defRPr sz="1200" kern="1200">
        <a:solidFill>
          <a:schemeClr val="tx1"/>
        </a:solidFill>
        <a:latin typeface="+mn-lt"/>
        <a:ea typeface="+mn-ea"/>
        <a:cs typeface="+mn-cs"/>
      </a:defRPr>
    </a:lvl3pPr>
    <a:lvl4pPr marL="1371404" algn="l" defTabSz="914269" rtl="0" eaLnBrk="1" latinLnBrk="0" hangingPunct="1">
      <a:defRPr sz="1200" kern="1200">
        <a:solidFill>
          <a:schemeClr val="tx1"/>
        </a:solidFill>
        <a:latin typeface="+mn-lt"/>
        <a:ea typeface="+mn-ea"/>
        <a:cs typeface="+mn-cs"/>
      </a:defRPr>
    </a:lvl4pPr>
    <a:lvl5pPr marL="1828539" algn="l" defTabSz="914269" rtl="0" eaLnBrk="1" latinLnBrk="0" hangingPunct="1">
      <a:defRPr sz="1200" kern="1200">
        <a:solidFill>
          <a:schemeClr val="tx1"/>
        </a:solidFill>
        <a:latin typeface="+mn-lt"/>
        <a:ea typeface="+mn-ea"/>
        <a:cs typeface="+mn-cs"/>
      </a:defRPr>
    </a:lvl5pPr>
    <a:lvl6pPr marL="2285674" algn="l" defTabSz="914269" rtl="0" eaLnBrk="1" latinLnBrk="0" hangingPunct="1">
      <a:defRPr sz="1200" kern="1200">
        <a:solidFill>
          <a:schemeClr val="tx1"/>
        </a:solidFill>
        <a:latin typeface="+mn-lt"/>
        <a:ea typeface="+mn-ea"/>
        <a:cs typeface="+mn-cs"/>
      </a:defRPr>
    </a:lvl6pPr>
    <a:lvl7pPr marL="2742809" algn="l" defTabSz="914269" rtl="0" eaLnBrk="1" latinLnBrk="0" hangingPunct="1">
      <a:defRPr sz="1200" kern="1200">
        <a:solidFill>
          <a:schemeClr val="tx1"/>
        </a:solidFill>
        <a:latin typeface="+mn-lt"/>
        <a:ea typeface="+mn-ea"/>
        <a:cs typeface="+mn-cs"/>
      </a:defRPr>
    </a:lvl7pPr>
    <a:lvl8pPr marL="3199944" algn="l" defTabSz="914269" rtl="0" eaLnBrk="1" latinLnBrk="0" hangingPunct="1">
      <a:defRPr sz="1200" kern="1200">
        <a:solidFill>
          <a:schemeClr val="tx1"/>
        </a:solidFill>
        <a:latin typeface="+mn-lt"/>
        <a:ea typeface="+mn-ea"/>
        <a:cs typeface="+mn-cs"/>
      </a:defRPr>
    </a:lvl8pPr>
    <a:lvl9pPr marL="3657078" algn="l" defTabSz="91426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F336AAA-5BC1-4617-9D20-293B95F18C7A}" type="slidenum">
              <a:rPr lang="en-US" smtClean="0">
                <a:solidFill>
                  <a:prstClr val="black"/>
                </a:solidFill>
              </a:rPr>
              <a:pPr>
                <a:defRPr/>
              </a:pPr>
              <a:t>3</a:t>
            </a:fld>
            <a:endParaRPr lang="en-US" dirty="0">
              <a:solidFill>
                <a:prstClr val="black"/>
              </a:solidFill>
            </a:endParaRPr>
          </a:p>
        </p:txBody>
      </p:sp>
    </p:spTree>
    <p:extLst>
      <p:ext uri="{BB962C8B-B14F-4D97-AF65-F5344CB8AC3E}">
        <p14:creationId xmlns:p14="http://schemas.microsoft.com/office/powerpoint/2010/main" val="28200050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q"/>
            </a:pPr>
            <a:r>
              <a:rPr lang="en-US" dirty="0"/>
              <a:t>Practices supported by CMS’ Quality Improvement Organizations</a:t>
            </a:r>
          </a:p>
          <a:p>
            <a:pPr marL="628585" lvl="1" indent="-171450">
              <a:buFont typeface="Wingdings" panose="05000000000000000000" pitchFamily="2" charset="2"/>
              <a:buChar char="q"/>
            </a:pPr>
            <a:r>
              <a:rPr lang="en-US" dirty="0"/>
              <a:t>Q3 2015: 766 of 2911 (26%) were using a protocol</a:t>
            </a:r>
          </a:p>
          <a:p>
            <a:pPr marL="628585" lvl="1" indent="-171450">
              <a:buFont typeface="Wingdings" panose="05000000000000000000" pitchFamily="2" charset="2"/>
              <a:buChar char="q"/>
            </a:pPr>
            <a:r>
              <a:rPr lang="en-US" dirty="0"/>
              <a:t>Q4 2015: 2399 of 7,058 (34%) were using a protocol</a:t>
            </a:r>
          </a:p>
          <a:p>
            <a:pPr marL="628585" lvl="1" indent="-171450">
              <a:buFont typeface="Wingdings" panose="05000000000000000000" pitchFamily="2" charset="2"/>
              <a:buChar char="q"/>
            </a:pPr>
            <a:r>
              <a:rPr lang="en-US" i="1" dirty="0">
                <a:solidFill>
                  <a:schemeClr val="accent2">
                    <a:lumMod val="75000"/>
                  </a:schemeClr>
                </a:solidFill>
              </a:rPr>
              <a:t>Q2 2016: over 1.5M patients are receiving protocol-driven care</a:t>
            </a:r>
          </a:p>
          <a:p>
            <a:pPr marL="628585" lvl="1" indent="-171450">
              <a:buFont typeface="Wingdings" panose="05000000000000000000" pitchFamily="2" charset="2"/>
              <a:buChar char="q"/>
            </a:pPr>
            <a:endParaRPr lang="en-US" i="1" dirty="0">
              <a:solidFill>
                <a:schemeClr val="accent2">
                  <a:lumMod val="75000"/>
                </a:schemeClr>
              </a:solidFill>
            </a:endParaRPr>
          </a:p>
          <a:p>
            <a:pPr marL="628585" lvl="1" indent="-171450">
              <a:buFont typeface="Wingdings" panose="05000000000000000000" pitchFamily="2" charset="2"/>
              <a:buChar char="q"/>
            </a:pPr>
            <a:endParaRPr lang="en-US" i="1" dirty="0">
              <a:solidFill>
                <a:schemeClr val="accent2">
                  <a:lumMod val="75000"/>
                </a:schemeClr>
              </a:solidFill>
            </a:endParaRPr>
          </a:p>
          <a:p>
            <a:pPr marL="171450" lvl="0" indent="-171450">
              <a:buFont typeface="Wingdings" panose="05000000000000000000" pitchFamily="2" charset="2"/>
              <a:buChar char="q"/>
            </a:pPr>
            <a:r>
              <a:rPr lang="en-US" dirty="0"/>
              <a:t>Released a Tobacco Treatment protocol in May</a:t>
            </a:r>
          </a:p>
          <a:p>
            <a:pPr marL="628585" lvl="1" indent="-171450">
              <a:buFont typeface="Wingdings" panose="05000000000000000000" pitchFamily="2" charset="2"/>
              <a:buChar char="q"/>
            </a:pPr>
            <a:r>
              <a:rPr lang="en-US" dirty="0"/>
              <a:t>Like the HTN treatment protocol, the tobacco protocol</a:t>
            </a:r>
            <a:r>
              <a:rPr lang="en-US" baseline="0" dirty="0"/>
              <a:t> has c</a:t>
            </a:r>
            <a:r>
              <a:rPr lang="en-US" dirty="0"/>
              <a:t>ustomizable templates so practices can</a:t>
            </a:r>
            <a:r>
              <a:rPr lang="en-US" baseline="0" dirty="0"/>
              <a:t> best customize to their needs.</a:t>
            </a:r>
          </a:p>
          <a:p>
            <a:pPr marL="628585" lvl="1" indent="-171450">
              <a:buFont typeface="Wingdings" panose="05000000000000000000" pitchFamily="2" charset="2"/>
              <a:buChar char="q"/>
            </a:pPr>
            <a:r>
              <a:rPr lang="en-US" sz="1200" baseline="0" dirty="0"/>
              <a:t>- We are planning on releasing a guide to help with implementation in July.</a:t>
            </a:r>
            <a:endParaRPr lang="en-US" sz="1200" dirty="0"/>
          </a:p>
          <a:p>
            <a:pPr lvl="1"/>
            <a:endParaRPr lang="en-US" i="1" dirty="0">
              <a:solidFill>
                <a:schemeClr val="accent2">
                  <a:lumMod val="75000"/>
                </a:schemeClr>
              </a:solidFill>
            </a:endParaRPr>
          </a:p>
          <a:p>
            <a:pPr lvl="1"/>
            <a:endParaRPr lang="en-US" i="1" dirty="0">
              <a:solidFill>
                <a:schemeClr val="accent2">
                  <a:lumMod val="75000"/>
                </a:schemeClr>
              </a:solidFill>
            </a:endParaRPr>
          </a:p>
        </p:txBody>
      </p:sp>
      <p:sp>
        <p:nvSpPr>
          <p:cNvPr id="4" name="Slide Number Placeholder 3"/>
          <p:cNvSpPr>
            <a:spLocks noGrp="1"/>
          </p:cNvSpPr>
          <p:nvPr>
            <p:ph type="sldNum" sz="quarter" idx="10"/>
          </p:nvPr>
        </p:nvSpPr>
        <p:spPr/>
        <p:txBody>
          <a:bodyPr/>
          <a:lstStyle/>
          <a:p>
            <a:fld id="{89441809-D347-4B11-B055-45577D5B2C80}" type="slidenum">
              <a:rPr lang="en-US" smtClean="0"/>
              <a:t>12</a:t>
            </a:fld>
            <a:endParaRPr lang="en-US"/>
          </a:p>
        </p:txBody>
      </p:sp>
    </p:spTree>
    <p:extLst>
      <p:ext uri="{BB962C8B-B14F-4D97-AF65-F5344CB8AC3E}">
        <p14:creationId xmlns:p14="http://schemas.microsoft.com/office/powerpoint/2010/main" val="26675221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a:defRPr/>
            </a:pPr>
            <a:fld id="{00FE6F50-A067-4D8F-89CA-03B4CB4323E7}" type="slidenum">
              <a:rPr lang="en-US" smtClean="0">
                <a:solidFill>
                  <a:prstClr val="black"/>
                </a:solidFill>
              </a:rPr>
              <a:pPr>
                <a:defRPr/>
              </a:pPr>
              <a:t>13</a:t>
            </a:fld>
            <a:endParaRPr lang="en-US">
              <a:solidFill>
                <a:prstClr val="black"/>
              </a:solidFill>
            </a:endParaRPr>
          </a:p>
        </p:txBody>
      </p:sp>
    </p:spTree>
    <p:extLst>
      <p:ext uri="{BB962C8B-B14F-4D97-AF65-F5344CB8AC3E}">
        <p14:creationId xmlns:p14="http://schemas.microsoft.com/office/powerpoint/2010/main" val="21789469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640">
              <a:defRPr/>
            </a:pPr>
            <a:endParaRPr lang="en-US" i="1" baseline="0" dirty="0"/>
          </a:p>
          <a:p>
            <a:pPr marL="171450" indent="-171450" defTabSz="931640">
              <a:buFont typeface="Wingdings" panose="05000000000000000000" pitchFamily="2" charset="2"/>
              <a:buChar char="q"/>
              <a:defRPr/>
            </a:pPr>
            <a:r>
              <a:rPr lang="en-US" i="0" baseline="0" dirty="0"/>
              <a:t>Evidence-based strategies to prevent a million: This is how Million Hearts makes the biggest impact. </a:t>
            </a:r>
          </a:p>
          <a:p>
            <a:pPr marL="171450" indent="-171450" defTabSz="931640">
              <a:buFont typeface="Wingdings" panose="05000000000000000000" pitchFamily="2" charset="2"/>
              <a:buChar char="q"/>
              <a:defRPr/>
            </a:pPr>
            <a:r>
              <a:rPr lang="en-US" i="0" baseline="0" dirty="0"/>
              <a:t>When organizations are considering how to align their efforts with Million Hearts, the strategies on the right are an excellent place to start.</a:t>
            </a:r>
          </a:p>
          <a:p>
            <a:pPr defTabSz="931640">
              <a:defRPr/>
            </a:pPr>
            <a:endParaRPr lang="en-US" i="1" dirty="0"/>
          </a:p>
        </p:txBody>
      </p:sp>
      <p:sp>
        <p:nvSpPr>
          <p:cNvPr id="4" name="Slide Number Placeholder 3"/>
          <p:cNvSpPr>
            <a:spLocks noGrp="1"/>
          </p:cNvSpPr>
          <p:nvPr>
            <p:ph type="sldNum" sz="quarter" idx="10"/>
          </p:nvPr>
        </p:nvSpPr>
        <p:spPr/>
        <p:txBody>
          <a:bodyPr/>
          <a:lstStyle/>
          <a:p>
            <a:fld id="{EA11585F-B293-4CE1-923B-FBF55D483DD6}"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42041435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q"/>
            </a:pPr>
            <a:r>
              <a:rPr lang="en-US" dirty="0"/>
              <a:t>That</a:t>
            </a:r>
            <a:r>
              <a:rPr lang="en-US" baseline="0" dirty="0"/>
              <a:t> leads us to what we want to focus on in 2016, in order to Finish Strong </a:t>
            </a:r>
          </a:p>
          <a:p>
            <a:pPr marL="171450" indent="-171450">
              <a:buFont typeface="Wingdings" panose="05000000000000000000" pitchFamily="2" charset="2"/>
              <a:buChar char="q"/>
            </a:pPr>
            <a:r>
              <a:rPr lang="en-US" baseline="0" dirty="0"/>
              <a:t>Here are some action steps that organizations can consider to help meet the Million Hearts® goal of preventing heart attacks and strokes.</a:t>
            </a:r>
          </a:p>
          <a:p>
            <a:pPr marL="171450" indent="-171450">
              <a:buFontTx/>
              <a:buChar char="-"/>
            </a:pPr>
            <a:endParaRPr lang="en-US" dirty="0"/>
          </a:p>
          <a:p>
            <a:pPr marL="171450" indent="-171450">
              <a:buFontTx/>
              <a:buChar char="-"/>
            </a:pPr>
            <a:endParaRPr lang="en-US" dirty="0"/>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89441809-D347-4B11-B055-45577D5B2C80}" type="slidenum">
              <a:rPr lang="en-US" smtClean="0"/>
              <a:t>15</a:t>
            </a:fld>
            <a:endParaRPr lang="en-US"/>
          </a:p>
        </p:txBody>
      </p:sp>
    </p:spTree>
    <p:extLst>
      <p:ext uri="{BB962C8B-B14F-4D97-AF65-F5344CB8AC3E}">
        <p14:creationId xmlns:p14="http://schemas.microsoft.com/office/powerpoint/2010/main" val="27287631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q"/>
            </a:pPr>
            <a:r>
              <a:rPr lang="en-US" dirty="0"/>
              <a:t>Cardiac</a:t>
            </a:r>
            <a:r>
              <a:rPr lang="en-US" baseline="0" dirty="0"/>
              <a:t> Rehab</a:t>
            </a:r>
          </a:p>
          <a:p>
            <a:pPr marL="628585" lvl="1" indent="-171450">
              <a:buFontTx/>
              <a:buChar char="-"/>
            </a:pPr>
            <a:r>
              <a:rPr lang="en-US" baseline="0" dirty="0"/>
              <a:t>Facilitate collective actions to increase referral and participation in cardiac rehab programs.</a:t>
            </a:r>
          </a:p>
          <a:p>
            <a:pPr marL="1085719" lvl="2" indent="-171450">
              <a:buFontTx/>
              <a:buChar char="-"/>
            </a:pPr>
            <a:r>
              <a:rPr lang="en-US" baseline="0" dirty="0"/>
              <a:t>A Million Hearts® Cardiac Rehab Collaborative (CRC) came together in February and meets quarterly to share and accelerate progress in this area. </a:t>
            </a:r>
          </a:p>
          <a:p>
            <a:pPr marL="1085719" lvl="2" indent="-171450">
              <a:buFontTx/>
              <a:buChar char="-"/>
            </a:pPr>
            <a:endParaRPr lang="en-US" baseline="0" dirty="0"/>
          </a:p>
          <a:p>
            <a:pPr marL="914269" lvl="2" indent="0">
              <a:buFontTx/>
              <a:buNone/>
            </a:pPr>
            <a:r>
              <a:rPr lang="en-US" baseline="0" dirty="0"/>
              <a:t>[</a:t>
            </a:r>
            <a:r>
              <a:rPr lang="en-US" b="1" baseline="0" dirty="0"/>
              <a:t>NOTE TO PRESENTER</a:t>
            </a:r>
            <a:r>
              <a:rPr lang="en-US" baseline="0" dirty="0"/>
              <a:t>: The CRC welcomes those that are ready to take action to join these meetings. To learn more, send questions to millionhearts@cms.hhs.com]</a:t>
            </a:r>
          </a:p>
          <a:p>
            <a:pPr marL="457135" lvl="1" indent="0">
              <a:buFontTx/>
              <a:buNone/>
            </a:pPr>
            <a:endParaRPr lang="en-US" baseline="0" dirty="0"/>
          </a:p>
          <a:p>
            <a:pPr marL="628585" lvl="1" indent="-171450">
              <a:buFontTx/>
              <a:buChar char="-"/>
            </a:pPr>
            <a:endParaRPr lang="en-US" dirty="0"/>
          </a:p>
        </p:txBody>
      </p:sp>
      <p:sp>
        <p:nvSpPr>
          <p:cNvPr id="4" name="Slide Number Placeholder 3"/>
          <p:cNvSpPr>
            <a:spLocks noGrp="1"/>
          </p:cNvSpPr>
          <p:nvPr>
            <p:ph type="sldNum" sz="quarter" idx="10"/>
          </p:nvPr>
        </p:nvSpPr>
        <p:spPr/>
        <p:txBody>
          <a:bodyPr/>
          <a:lstStyle/>
          <a:p>
            <a:fld id="{89441809-D347-4B11-B055-45577D5B2C80}" type="slidenum">
              <a:rPr lang="en-US" smtClean="0"/>
              <a:t>16</a:t>
            </a:fld>
            <a:endParaRPr lang="en-US"/>
          </a:p>
        </p:txBody>
      </p:sp>
    </p:spTree>
    <p:extLst>
      <p:ext uri="{BB962C8B-B14F-4D97-AF65-F5344CB8AC3E}">
        <p14:creationId xmlns:p14="http://schemas.microsoft.com/office/powerpoint/2010/main" val="39160096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Wingdings" panose="05000000000000000000" pitchFamily="2" charset="2"/>
              <a:buChar char="q"/>
            </a:pPr>
            <a:r>
              <a:rPr lang="en-US" sz="1200" b="1" kern="1200" dirty="0">
                <a:solidFill>
                  <a:schemeClr val="tx1"/>
                </a:solidFill>
                <a:effectLst/>
                <a:latin typeface="+mn-lt"/>
                <a:ea typeface="+mn-ea"/>
                <a:cs typeface="+mn-cs"/>
              </a:rPr>
              <a:t>Finishing Strong</a:t>
            </a:r>
            <a:r>
              <a:rPr lang="en-US" sz="1200" kern="1200" dirty="0">
                <a:solidFill>
                  <a:schemeClr val="tx1"/>
                </a:solidFill>
                <a:effectLst/>
                <a:latin typeface="+mn-lt"/>
                <a:ea typeface="+mn-ea"/>
                <a:cs typeface="+mn-cs"/>
              </a:rPr>
              <a:t>: Million Hearts wants to show impact and results as well as; acknowledgment of partners and participants; and summary of lessons learned. </a:t>
            </a:r>
          </a:p>
          <a:p>
            <a:pPr marL="171450" lvl="0" indent="-171450">
              <a:buFont typeface="Wingdings" panose="05000000000000000000" pitchFamily="2" charset="2"/>
              <a:buChar char="q"/>
            </a:pPr>
            <a:endParaRPr lang="en-US" sz="1200" b="1" kern="1200" dirty="0">
              <a:solidFill>
                <a:schemeClr val="tx1"/>
              </a:solidFill>
              <a:effectLst/>
              <a:latin typeface="+mn-lt"/>
              <a:ea typeface="+mn-ea"/>
              <a:cs typeface="+mn-cs"/>
            </a:endParaRPr>
          </a:p>
          <a:p>
            <a:pPr marL="171450" lvl="0" indent="-171450">
              <a:buFont typeface="Wingdings" panose="05000000000000000000" pitchFamily="2" charset="2"/>
              <a:buChar char="q"/>
            </a:pPr>
            <a:r>
              <a:rPr lang="en-US" sz="1200" b="1" kern="1200" dirty="0">
                <a:solidFill>
                  <a:schemeClr val="tx1"/>
                </a:solidFill>
                <a:effectLst/>
                <a:latin typeface="+mn-lt"/>
                <a:ea typeface="+mn-ea"/>
                <a:cs typeface="+mn-cs"/>
              </a:rPr>
              <a:t>Transition Zone March 2016-July 2017:</a:t>
            </a:r>
            <a:r>
              <a:rPr lang="en-US" sz="1200" kern="1200" dirty="0">
                <a:solidFill>
                  <a:schemeClr val="tx1"/>
                </a:solidFill>
                <a:effectLst/>
                <a:latin typeface="+mn-lt"/>
                <a:ea typeface="+mn-ea"/>
                <a:cs typeface="+mn-cs"/>
              </a:rPr>
              <a:t> During this planning period Million</a:t>
            </a:r>
            <a:r>
              <a:rPr lang="en-US" sz="1200" kern="1200" baseline="0" dirty="0">
                <a:solidFill>
                  <a:schemeClr val="tx1"/>
                </a:solidFill>
                <a:effectLst/>
                <a:latin typeface="+mn-lt"/>
                <a:ea typeface="+mn-ea"/>
                <a:cs typeface="+mn-cs"/>
              </a:rPr>
              <a:t> Hearts®</a:t>
            </a:r>
            <a:r>
              <a:rPr lang="en-US" sz="1200" kern="1200" dirty="0">
                <a:solidFill>
                  <a:schemeClr val="tx1"/>
                </a:solidFill>
                <a:effectLst/>
                <a:latin typeface="+mn-lt"/>
                <a:ea typeface="+mn-ea"/>
                <a:cs typeface="+mn-cs"/>
              </a:rPr>
              <a:t> will seek and incorporate input from others so the result is an initiative that resonates with those who can implement it. </a:t>
            </a:r>
          </a:p>
          <a:p>
            <a:pPr marL="0" lvl="0" indent="0">
              <a:buFont typeface="Wingdings" panose="05000000000000000000" pitchFamily="2" charset="2"/>
              <a:buNone/>
            </a:pPr>
            <a:endParaRPr lang="en-US" sz="1200" kern="1200" dirty="0">
              <a:solidFill>
                <a:schemeClr val="tx1"/>
              </a:solidFill>
              <a:effectLst/>
              <a:latin typeface="+mn-lt"/>
              <a:ea typeface="+mn-ea"/>
              <a:cs typeface="+mn-cs"/>
            </a:endParaRPr>
          </a:p>
          <a:p>
            <a:pPr marL="171450" lvl="0" indent="-171450">
              <a:buFont typeface="Wingdings" panose="05000000000000000000" pitchFamily="2" charset="2"/>
              <a:buChar char="q"/>
            </a:pPr>
            <a:r>
              <a:rPr lang="en-US" sz="1200" b="1" kern="1200" dirty="0">
                <a:solidFill>
                  <a:schemeClr val="tx1"/>
                </a:solidFill>
                <a:effectLst/>
                <a:latin typeface="+mn-lt"/>
                <a:ea typeface="+mn-ea"/>
                <a:cs typeface="+mn-cs"/>
              </a:rPr>
              <a:t>Bigger, Deeper Impact</a:t>
            </a:r>
            <a:r>
              <a:rPr lang="en-US" sz="1200" kern="1200" dirty="0">
                <a:solidFill>
                  <a:schemeClr val="tx1"/>
                </a:solidFill>
                <a:effectLst/>
                <a:latin typeface="+mn-lt"/>
                <a:ea typeface="+mn-ea"/>
                <a:cs typeface="+mn-cs"/>
              </a:rPr>
              <a:t>.: By July 2017,  Million</a:t>
            </a:r>
            <a:r>
              <a:rPr lang="en-US" sz="1200" kern="1200" baseline="0" dirty="0">
                <a:solidFill>
                  <a:schemeClr val="tx1"/>
                </a:solidFill>
                <a:effectLst/>
                <a:latin typeface="+mn-lt"/>
                <a:ea typeface="+mn-ea"/>
                <a:cs typeface="+mn-cs"/>
              </a:rPr>
              <a:t> Hearts® is </a:t>
            </a:r>
            <a:r>
              <a:rPr lang="en-US" sz="1200" kern="1200" baseline="0">
                <a:solidFill>
                  <a:schemeClr val="tx1"/>
                </a:solidFill>
                <a:effectLst/>
                <a:latin typeface="+mn-lt"/>
                <a:ea typeface="+mn-ea"/>
                <a:cs typeface="+mn-cs"/>
              </a:rPr>
              <a:t>working </a:t>
            </a:r>
            <a:r>
              <a:rPr lang="en-US" sz="1200" kern="1200">
                <a:solidFill>
                  <a:schemeClr val="tx1"/>
                </a:solidFill>
                <a:effectLst/>
                <a:latin typeface="+mn-lt"/>
                <a:ea typeface="+mn-ea"/>
                <a:cs typeface="+mn-cs"/>
              </a:rPr>
              <a:t>to </a:t>
            </a:r>
            <a:r>
              <a:rPr lang="en-US" sz="1200" kern="1200" dirty="0">
                <a:solidFill>
                  <a:schemeClr val="tx1"/>
                </a:solidFill>
                <a:effectLst/>
                <a:latin typeface="+mn-lt"/>
                <a:ea typeface="+mn-ea"/>
                <a:cs typeface="+mn-cs"/>
              </a:rPr>
              <a:t>launch a program that builds on the strengths of the first 5 year effort in order to prevent CVD and improve CV health. </a:t>
            </a:r>
          </a:p>
          <a:p>
            <a:pPr marL="241639" indent="-241639" defTabSz="966559">
              <a:buFontTx/>
              <a:buAutoNum type="arabicPeriod"/>
              <a:defRPr/>
            </a:pPr>
            <a:endParaRPr lang="en-US" b="1" dirty="0">
              <a:solidFill>
                <a:schemeClr val="tx1"/>
              </a:solidFill>
            </a:endParaRPr>
          </a:p>
          <a:p>
            <a:endParaRPr lang="en-US" dirty="0">
              <a:solidFill>
                <a:schemeClr val="tx1"/>
              </a:solidFill>
            </a:endParaRPr>
          </a:p>
        </p:txBody>
      </p:sp>
      <p:sp>
        <p:nvSpPr>
          <p:cNvPr id="4" name="Slide Number Placeholder 3"/>
          <p:cNvSpPr>
            <a:spLocks noGrp="1"/>
          </p:cNvSpPr>
          <p:nvPr>
            <p:ph type="sldNum" sz="quarter" idx="10"/>
          </p:nvPr>
        </p:nvSpPr>
        <p:spPr/>
        <p:txBody>
          <a:bodyPr/>
          <a:lstStyle/>
          <a:p>
            <a:fld id="{FECE0BF7-5B15-4DCA-AE24-8E2BDC6AA026}"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7200985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594980">
              <a:spcBef>
                <a:spcPct val="0"/>
              </a:spcBef>
              <a:spcAft>
                <a:spcPts val="297"/>
              </a:spcAft>
              <a:buClr>
                <a:srgbClr val="FF6600"/>
              </a:buClr>
            </a:pPr>
            <a:r>
              <a:rPr lang="en-US" b="1" dirty="0"/>
              <a:t>Handout in today’s packet captures some of these resources: I particularly want to highlight these….</a:t>
            </a:r>
          </a:p>
        </p:txBody>
      </p:sp>
      <p:sp>
        <p:nvSpPr>
          <p:cNvPr id="4" name="Slide Number Placeholder 3"/>
          <p:cNvSpPr>
            <a:spLocks noGrp="1"/>
          </p:cNvSpPr>
          <p:nvPr>
            <p:ph type="sldNum" sz="quarter" idx="10"/>
          </p:nvPr>
        </p:nvSpPr>
        <p:spPr/>
        <p:txBody>
          <a:bodyPr/>
          <a:lstStyle/>
          <a:p>
            <a:pPr>
              <a:defRPr/>
            </a:pPr>
            <a:fld id="{00FE6F50-A067-4D8F-89CA-03B4CB4323E7}" type="slidenum">
              <a:rPr lang="en-US" smtClean="0">
                <a:solidFill>
                  <a:prstClr val="black"/>
                </a:solidFill>
              </a:rPr>
              <a:pPr>
                <a:defRPr/>
              </a:pPr>
              <a:t>18</a:t>
            </a:fld>
            <a:endParaRPr lang="en-US" dirty="0">
              <a:solidFill>
                <a:prstClr val="black"/>
              </a:solidFill>
            </a:endParaRPr>
          </a:p>
        </p:txBody>
      </p:sp>
    </p:spTree>
    <p:extLst>
      <p:ext uri="{BB962C8B-B14F-4D97-AF65-F5344CB8AC3E}">
        <p14:creationId xmlns:p14="http://schemas.microsoft.com/office/powerpoint/2010/main" val="3011045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xfrm>
            <a:off x="777875" y="4651375"/>
            <a:ext cx="5492750" cy="36449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69863" indent="-169863" eaLnBrk="1" hangingPunct="1">
              <a:spcBef>
                <a:spcPct val="0"/>
              </a:spcBef>
              <a:spcAft>
                <a:spcPts val="300"/>
              </a:spcAft>
              <a:buClr>
                <a:srgbClr val="FF6600"/>
              </a:buClr>
              <a:buFont typeface="Wingdings" pitchFamily="2" charset="2"/>
              <a:buChar char="q"/>
            </a:pPr>
            <a:r>
              <a:rPr lang="en-US" b="1" dirty="0">
                <a:latin typeface="Arial" charset="0"/>
              </a:rPr>
              <a:t>Spread the word,</a:t>
            </a:r>
            <a:r>
              <a:rPr lang="en-US" b="1" baseline="0" dirty="0">
                <a:latin typeface="Arial" charset="0"/>
              </a:rPr>
              <a:t> share with your networks, and check out our resources and tools on our website. </a:t>
            </a:r>
          </a:p>
          <a:p>
            <a:pPr marL="169863" indent="-169863" eaLnBrk="1" hangingPunct="1">
              <a:spcBef>
                <a:spcPct val="0"/>
              </a:spcBef>
              <a:spcAft>
                <a:spcPts val="300"/>
              </a:spcAft>
              <a:buClr>
                <a:srgbClr val="FF6600"/>
              </a:buClr>
              <a:buFont typeface="Wingdings" pitchFamily="2" charset="2"/>
              <a:buChar char="q"/>
            </a:pPr>
            <a:endParaRPr lang="en-US" b="1" baseline="0" dirty="0">
              <a:latin typeface="Arial" charset="0"/>
            </a:endParaRPr>
          </a:p>
          <a:p>
            <a:pPr marL="169863" indent="-169863" eaLnBrk="1" hangingPunct="1">
              <a:spcBef>
                <a:spcPct val="0"/>
              </a:spcBef>
              <a:spcAft>
                <a:spcPts val="300"/>
              </a:spcAft>
              <a:buClr>
                <a:srgbClr val="FF6600"/>
              </a:buClr>
              <a:buFont typeface="Wingdings" pitchFamily="2" charset="2"/>
              <a:buChar char="q"/>
            </a:pPr>
            <a:r>
              <a:rPr lang="en-US" b="1" baseline="0" dirty="0">
                <a:latin typeface="Arial" charset="0"/>
              </a:rPr>
              <a:t>For those that organizations that aren’t clinically focused, look at goals and think about what you can do within the scope of your work/organization to promote these action steps</a:t>
            </a:r>
          </a:p>
          <a:p>
            <a:pPr marL="169863" indent="-169863" eaLnBrk="1" hangingPunct="1">
              <a:spcBef>
                <a:spcPct val="0"/>
              </a:spcBef>
              <a:spcAft>
                <a:spcPts val="300"/>
              </a:spcAft>
              <a:buClr>
                <a:srgbClr val="FF6600"/>
              </a:buClr>
              <a:buFont typeface="Wingdings" pitchFamily="2" charset="2"/>
              <a:buChar char="q"/>
            </a:pPr>
            <a:endParaRPr lang="en-US" b="1" baseline="0" dirty="0">
              <a:latin typeface="Arial" charset="0"/>
            </a:endParaRPr>
          </a:p>
          <a:p>
            <a:pPr marL="169863" indent="-169863" eaLnBrk="1" hangingPunct="1">
              <a:spcBef>
                <a:spcPct val="0"/>
              </a:spcBef>
              <a:spcAft>
                <a:spcPts val="300"/>
              </a:spcAft>
              <a:buClr>
                <a:srgbClr val="FF6600"/>
              </a:buClr>
              <a:buFont typeface="Wingdings" pitchFamily="2" charset="2"/>
              <a:buChar char="q"/>
            </a:pPr>
            <a:r>
              <a:rPr lang="en-US" b="1" baseline="0" dirty="0">
                <a:latin typeface="Arial" charset="0"/>
              </a:rPr>
              <a:t>Stay tuned for Million Hearts 2.0. If you have meetings or events planned for the first 6 months of 2017 and would like to feature a Million Hearts 2.0 kick-off, please let us know</a:t>
            </a:r>
            <a:endParaRPr lang="en-US" b="1" dirty="0">
              <a:latin typeface="Arial" charset="0"/>
            </a:endParaRPr>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8688" eaLnBrk="0" hangingPunct="0">
              <a:defRPr sz="2400">
                <a:solidFill>
                  <a:schemeClr val="tx1"/>
                </a:solidFill>
                <a:latin typeface="Arial" charset="0"/>
              </a:defRPr>
            </a:lvl1pPr>
            <a:lvl2pPr marL="742950" indent="-285750" defTabSz="928688" eaLnBrk="0" hangingPunct="0">
              <a:defRPr sz="2400">
                <a:solidFill>
                  <a:schemeClr val="tx1"/>
                </a:solidFill>
                <a:latin typeface="Arial" charset="0"/>
              </a:defRPr>
            </a:lvl2pPr>
            <a:lvl3pPr marL="1143000" indent="-228600" defTabSz="928688" eaLnBrk="0" hangingPunct="0">
              <a:defRPr sz="2400">
                <a:solidFill>
                  <a:schemeClr val="tx1"/>
                </a:solidFill>
                <a:latin typeface="Arial" charset="0"/>
              </a:defRPr>
            </a:lvl3pPr>
            <a:lvl4pPr marL="1600200" indent="-228600" defTabSz="928688" eaLnBrk="0" hangingPunct="0">
              <a:defRPr sz="2400">
                <a:solidFill>
                  <a:schemeClr val="tx1"/>
                </a:solidFill>
                <a:latin typeface="Arial" charset="0"/>
              </a:defRPr>
            </a:lvl4pPr>
            <a:lvl5pPr marL="2057400" indent="-228600" defTabSz="928688" eaLnBrk="0" hangingPunct="0">
              <a:defRPr sz="2400">
                <a:solidFill>
                  <a:schemeClr val="tx1"/>
                </a:solidFill>
                <a:latin typeface="Arial" charset="0"/>
              </a:defRPr>
            </a:lvl5pPr>
            <a:lvl6pPr marL="2514600" indent="-228600" defTabSz="928688" eaLnBrk="0" fontAlgn="base" hangingPunct="0">
              <a:spcBef>
                <a:spcPct val="0"/>
              </a:spcBef>
              <a:spcAft>
                <a:spcPct val="0"/>
              </a:spcAft>
              <a:defRPr sz="2400">
                <a:solidFill>
                  <a:schemeClr val="tx1"/>
                </a:solidFill>
                <a:latin typeface="Arial" charset="0"/>
              </a:defRPr>
            </a:lvl6pPr>
            <a:lvl7pPr marL="2971800" indent="-228600" defTabSz="928688" eaLnBrk="0" fontAlgn="base" hangingPunct="0">
              <a:spcBef>
                <a:spcPct val="0"/>
              </a:spcBef>
              <a:spcAft>
                <a:spcPct val="0"/>
              </a:spcAft>
              <a:defRPr sz="2400">
                <a:solidFill>
                  <a:schemeClr val="tx1"/>
                </a:solidFill>
                <a:latin typeface="Arial" charset="0"/>
              </a:defRPr>
            </a:lvl7pPr>
            <a:lvl8pPr marL="3429000" indent="-228600" defTabSz="928688" eaLnBrk="0" fontAlgn="base" hangingPunct="0">
              <a:spcBef>
                <a:spcPct val="0"/>
              </a:spcBef>
              <a:spcAft>
                <a:spcPct val="0"/>
              </a:spcAft>
              <a:defRPr sz="2400">
                <a:solidFill>
                  <a:schemeClr val="tx1"/>
                </a:solidFill>
                <a:latin typeface="Arial" charset="0"/>
              </a:defRPr>
            </a:lvl8pPr>
            <a:lvl9pPr marL="3886200" indent="-228600" defTabSz="928688" eaLnBrk="0" fontAlgn="base" hangingPunct="0">
              <a:spcBef>
                <a:spcPct val="0"/>
              </a:spcBef>
              <a:spcAft>
                <a:spcPct val="0"/>
              </a:spcAft>
              <a:defRPr sz="2400">
                <a:solidFill>
                  <a:schemeClr val="tx1"/>
                </a:solidFill>
                <a:latin typeface="Arial" charset="0"/>
              </a:defRPr>
            </a:lvl9pPr>
          </a:lstStyle>
          <a:p>
            <a:pPr eaLnBrk="1" fontAlgn="base" hangingPunct="1">
              <a:spcBef>
                <a:spcPct val="0"/>
              </a:spcBef>
              <a:spcAft>
                <a:spcPct val="0"/>
              </a:spcAft>
            </a:pPr>
            <a:fld id="{8B13E8C9-15CB-4213-9F59-9E14B83105C8}" type="slidenum">
              <a:rPr lang="en-US" sz="1200" smtClean="0">
                <a:solidFill>
                  <a:srgbClr val="000000"/>
                </a:solidFill>
                <a:ea typeface="MS PGothic" pitchFamily="34" charset="-128"/>
              </a:rPr>
              <a:pPr eaLnBrk="1" fontAlgn="base" hangingPunct="1">
                <a:spcBef>
                  <a:spcPct val="0"/>
                </a:spcBef>
                <a:spcAft>
                  <a:spcPct val="0"/>
                </a:spcAft>
              </a:pPr>
              <a:t>19</a:t>
            </a:fld>
            <a:endParaRPr lang="en-US" sz="1200" dirty="0">
              <a:solidFill>
                <a:srgbClr val="000000"/>
              </a:solidFill>
              <a:ea typeface="MS PGothic" pitchFamily="34" charset="-128"/>
            </a:endParaRPr>
          </a:p>
        </p:txBody>
      </p:sp>
    </p:spTree>
    <p:extLst>
      <p:ext uri="{BB962C8B-B14F-4D97-AF65-F5344CB8AC3E}">
        <p14:creationId xmlns:p14="http://schemas.microsoft.com/office/powerpoint/2010/main" val="23334197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a:solidFill>
                  <a:schemeClr val="tx1"/>
                </a:solidFill>
                <a:effectLst/>
                <a:latin typeface="+mn-lt"/>
                <a:ea typeface="+mn-ea"/>
                <a:cs typeface="+mn-cs"/>
              </a:rPr>
              <a:t>Key Partners</a:t>
            </a:r>
            <a:endParaRPr lang="en-US" sz="1200" kern="1200" dirty="0">
              <a:solidFill>
                <a:schemeClr val="tx1"/>
              </a:solidFill>
              <a:effectLst/>
              <a:latin typeface="+mn-lt"/>
              <a:ea typeface="+mn-ea"/>
              <a:cs typeface="+mn-cs"/>
            </a:endParaRPr>
          </a:p>
          <a:p>
            <a:pPr lvl="0"/>
            <a:br>
              <a:rPr lang="en-US" sz="1200" i="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Virginia Department of Health		</a:t>
            </a:r>
            <a:endParaRPr lang="en-US" dirty="0">
              <a:effectLst/>
            </a:endParaRPr>
          </a:p>
          <a:p>
            <a:pPr lvl="0"/>
            <a:r>
              <a:rPr lang="en-US" sz="1200" kern="1200" dirty="0">
                <a:solidFill>
                  <a:schemeClr val="tx1"/>
                </a:solidFill>
                <a:effectLst/>
                <a:latin typeface="+mn-lt"/>
                <a:ea typeface="+mn-ea"/>
                <a:cs typeface="+mn-cs"/>
              </a:rPr>
              <a:t>Peninsula Health District</a:t>
            </a:r>
          </a:p>
          <a:p>
            <a:pPr lvl="0"/>
            <a:r>
              <a:rPr lang="en-US" sz="1200" kern="1200" dirty="0">
                <a:solidFill>
                  <a:schemeClr val="tx1"/>
                </a:solidFill>
                <a:effectLst/>
                <a:latin typeface="+mn-lt"/>
                <a:ea typeface="+mn-ea"/>
                <a:cs typeface="+mn-cs"/>
              </a:rPr>
              <a:t>Community Care Network of Virginia </a:t>
            </a:r>
            <a:endParaRPr lang="en-US" dirty="0">
              <a:effectLst/>
            </a:endParaRPr>
          </a:p>
          <a:p>
            <a:pPr lvl="0"/>
            <a:r>
              <a:rPr lang="en-US" sz="1200" kern="1200" dirty="0">
                <a:solidFill>
                  <a:schemeClr val="tx1"/>
                </a:solidFill>
                <a:effectLst/>
                <a:latin typeface="+mn-lt"/>
                <a:ea typeface="+mn-ea"/>
                <a:cs typeface="+mn-cs"/>
              </a:rPr>
              <a:t>Richmond City Health District</a:t>
            </a:r>
          </a:p>
          <a:p>
            <a:pPr lvl="0"/>
            <a:r>
              <a:rPr lang="en-US" sz="1200" kern="1200" dirty="0">
                <a:solidFill>
                  <a:schemeClr val="tx1"/>
                </a:solidFill>
                <a:effectLst/>
                <a:latin typeface="+mn-lt"/>
                <a:ea typeface="+mn-ea"/>
                <a:cs typeface="+mn-cs"/>
              </a:rPr>
              <a:t>Virginia Community Healthcare Association</a:t>
            </a:r>
            <a:endParaRPr lang="en-US" dirty="0">
              <a:effectLst/>
            </a:endParaRPr>
          </a:p>
          <a:p>
            <a:pPr lvl="0"/>
            <a:r>
              <a:rPr lang="en-US" sz="1200" kern="1200" dirty="0">
                <a:solidFill>
                  <a:schemeClr val="tx1"/>
                </a:solidFill>
                <a:effectLst/>
                <a:latin typeface="+mn-lt"/>
                <a:ea typeface="+mn-ea"/>
                <a:cs typeface="+mn-cs"/>
              </a:rPr>
              <a:t>Cumberland Plateau Health District</a:t>
            </a:r>
          </a:p>
          <a:p>
            <a:pPr lvl="0"/>
            <a:r>
              <a:rPr lang="en-US" sz="1200" kern="1200" dirty="0">
                <a:solidFill>
                  <a:schemeClr val="tx1"/>
                </a:solidFill>
                <a:effectLst/>
                <a:latin typeface="+mn-lt"/>
                <a:ea typeface="+mn-ea"/>
                <a:cs typeface="+mn-cs"/>
              </a:rPr>
              <a:t>Southeaster Virginia Health Services (</a:t>
            </a:r>
            <a:r>
              <a:rPr lang="en-US" sz="1200" kern="1200" dirty="0" err="1">
                <a:solidFill>
                  <a:schemeClr val="tx1"/>
                </a:solidFill>
                <a:effectLst/>
                <a:latin typeface="+mn-lt"/>
                <a:ea typeface="+mn-ea"/>
                <a:cs typeface="+mn-cs"/>
              </a:rPr>
              <a:t>FQHC</a:t>
            </a:r>
            <a:r>
              <a:rPr lang="en-US" sz="1200" kern="1200" dirty="0">
                <a:solidFill>
                  <a:schemeClr val="tx1"/>
                </a:solidFill>
                <a:effectLst/>
                <a:latin typeface="+mn-lt"/>
                <a:ea typeface="+mn-ea"/>
                <a:cs typeface="+mn-cs"/>
              </a:rPr>
              <a:t>)</a:t>
            </a:r>
            <a:endParaRPr lang="en-US" dirty="0">
              <a:effectLst/>
            </a:endParaRPr>
          </a:p>
          <a:p>
            <a:pPr lvl="0"/>
            <a:r>
              <a:rPr lang="en-US" sz="1200" kern="1200" dirty="0">
                <a:solidFill>
                  <a:schemeClr val="tx1"/>
                </a:solidFill>
                <a:effectLst/>
                <a:latin typeface="+mn-lt"/>
                <a:ea typeface="+mn-ea"/>
                <a:cs typeface="+mn-cs"/>
              </a:rPr>
              <a:t>Insurers (e.g., Anthem)</a:t>
            </a:r>
            <a:endParaRPr lang="en-US" dirty="0">
              <a:effectLst/>
            </a:endParaRPr>
          </a:p>
          <a:p>
            <a:pPr lvl="0"/>
            <a:r>
              <a:rPr lang="en-US" sz="1200" kern="1200" dirty="0">
                <a:solidFill>
                  <a:schemeClr val="tx1"/>
                </a:solidFill>
                <a:effectLst/>
                <a:latin typeface="+mn-lt"/>
                <a:ea typeface="+mn-ea"/>
                <a:cs typeface="+mn-cs"/>
              </a:rPr>
              <a:t>Daily Planet (</a:t>
            </a:r>
            <a:r>
              <a:rPr lang="en-US" sz="1200" kern="1200" dirty="0" err="1">
                <a:solidFill>
                  <a:schemeClr val="tx1"/>
                </a:solidFill>
                <a:effectLst/>
                <a:latin typeface="+mn-lt"/>
                <a:ea typeface="+mn-ea"/>
                <a:cs typeface="+mn-cs"/>
              </a:rPr>
              <a:t>FQHC</a:t>
            </a:r>
            <a:r>
              <a:rPr lang="en-US" sz="1200" kern="1200" dirty="0">
                <a:solidFill>
                  <a:schemeClr val="tx1"/>
                </a:solidFill>
                <a:effectLst/>
                <a:latin typeface="+mn-lt"/>
                <a:ea typeface="+mn-ea"/>
                <a:cs typeface="+mn-cs"/>
              </a:rPr>
              <a:t>)</a:t>
            </a:r>
            <a:endParaRPr lang="en-US" dirty="0">
              <a:effectLst/>
            </a:endParaRPr>
          </a:p>
          <a:p>
            <a:pPr lvl="0"/>
            <a:r>
              <a:rPr lang="en-US" sz="1200" kern="1200" dirty="0">
                <a:solidFill>
                  <a:schemeClr val="tx1"/>
                </a:solidFill>
                <a:effectLst/>
                <a:latin typeface="+mn-lt"/>
                <a:ea typeface="+mn-ea"/>
                <a:cs typeface="+mn-cs"/>
              </a:rPr>
              <a:t>Walgreens</a:t>
            </a:r>
            <a:endParaRPr lang="en-US" dirty="0">
              <a:effectLst/>
            </a:endParaRPr>
          </a:p>
          <a:p>
            <a:pPr lvl="0"/>
            <a:r>
              <a:rPr lang="en-US" sz="1200" kern="1200" dirty="0">
                <a:solidFill>
                  <a:schemeClr val="tx1"/>
                </a:solidFill>
                <a:effectLst/>
                <a:latin typeface="+mn-lt"/>
                <a:ea typeface="+mn-ea"/>
                <a:cs typeface="+mn-cs"/>
              </a:rPr>
              <a:t>Capital Area Health Network (</a:t>
            </a:r>
            <a:r>
              <a:rPr lang="en-US" sz="1200" kern="1200" dirty="0" err="1">
                <a:solidFill>
                  <a:schemeClr val="tx1"/>
                </a:solidFill>
                <a:effectLst/>
                <a:latin typeface="+mn-lt"/>
                <a:ea typeface="+mn-ea"/>
                <a:cs typeface="+mn-cs"/>
              </a:rPr>
              <a:t>FQHC</a:t>
            </a:r>
            <a:r>
              <a:rPr lang="en-US" sz="1200" kern="1200" dirty="0">
                <a:solidFill>
                  <a:schemeClr val="tx1"/>
                </a:solidFill>
                <a:effectLst/>
                <a:latin typeface="+mn-lt"/>
                <a:ea typeface="+mn-ea"/>
                <a:cs typeface="+mn-cs"/>
              </a:rPr>
              <a:t>)</a:t>
            </a:r>
            <a:endParaRPr lang="en-US" dirty="0">
              <a:effectLst/>
            </a:endParaRPr>
          </a:p>
          <a:p>
            <a:pPr lvl="0"/>
            <a:r>
              <a:rPr lang="en-US" sz="1200" kern="1200" dirty="0">
                <a:solidFill>
                  <a:schemeClr val="tx1"/>
                </a:solidFill>
                <a:effectLst/>
                <a:latin typeface="+mn-lt"/>
                <a:ea typeface="+mn-ea"/>
                <a:cs typeface="+mn-cs"/>
              </a:rPr>
              <a:t>American Heart Association</a:t>
            </a:r>
            <a:endParaRPr lang="en-US" dirty="0">
              <a:effectLst/>
            </a:endParaRPr>
          </a:p>
          <a:p>
            <a:pPr lvl="0"/>
            <a:r>
              <a:rPr lang="en-US" sz="1200" kern="1200" dirty="0">
                <a:solidFill>
                  <a:schemeClr val="tx1"/>
                </a:solidFill>
                <a:effectLst/>
                <a:latin typeface="+mn-lt"/>
                <a:ea typeface="+mn-ea"/>
                <a:cs typeface="+mn-cs"/>
              </a:rPr>
              <a:t>Horizon Health Services (</a:t>
            </a:r>
            <a:r>
              <a:rPr lang="en-US" sz="1200" kern="1200" dirty="0" err="1">
                <a:solidFill>
                  <a:schemeClr val="tx1"/>
                </a:solidFill>
                <a:effectLst/>
                <a:latin typeface="+mn-lt"/>
                <a:ea typeface="+mn-ea"/>
                <a:cs typeface="+mn-cs"/>
              </a:rPr>
              <a:t>FQHC</a:t>
            </a:r>
            <a:r>
              <a:rPr lang="en-US" sz="1200" kern="1200" dirty="0">
                <a:solidFill>
                  <a:schemeClr val="tx1"/>
                </a:solidFill>
                <a:effectLst/>
                <a:latin typeface="+mn-lt"/>
                <a:ea typeface="+mn-ea"/>
                <a:cs typeface="+mn-cs"/>
              </a:rPr>
              <a:t>)</a:t>
            </a:r>
            <a:endParaRPr lang="en-US" dirty="0">
              <a:effectLst/>
            </a:endParaRPr>
          </a:p>
          <a:p>
            <a:pPr lvl="0"/>
            <a:r>
              <a:rPr lang="en-US" sz="1200" kern="1200" dirty="0">
                <a:solidFill>
                  <a:schemeClr val="tx1"/>
                </a:solidFill>
                <a:effectLst/>
                <a:latin typeface="+mn-lt"/>
                <a:ea typeface="+mn-ea"/>
                <a:cs typeface="+mn-cs"/>
              </a:rPr>
              <a:t>Family Practitioner</a:t>
            </a:r>
          </a:p>
          <a:p>
            <a:pPr lvl="0"/>
            <a:r>
              <a:rPr lang="en-US" sz="1200" kern="1200" dirty="0">
                <a:solidFill>
                  <a:schemeClr val="tx1"/>
                </a:solidFill>
                <a:effectLst/>
                <a:latin typeface="+mn-lt"/>
                <a:ea typeface="+mn-ea"/>
                <a:cs typeface="+mn-cs"/>
              </a:rPr>
              <a:t>Virginia Hospital and Healthcare Association</a:t>
            </a:r>
            <a:endParaRPr lang="en-US" dirty="0">
              <a:effectLst/>
            </a:endParaRPr>
          </a:p>
          <a:p>
            <a:r>
              <a:rPr lang="en-US" sz="1200" kern="1200" dirty="0">
                <a:solidFill>
                  <a:schemeClr val="tx1"/>
                </a:solidFill>
                <a:effectLst/>
                <a:latin typeface="+mn-lt"/>
                <a:ea typeface="+mn-ea"/>
                <a:cs typeface="+mn-cs"/>
              </a:rPr>
              <a:t> </a:t>
            </a:r>
            <a:endParaRPr lang="en-US" dirty="0">
              <a:effectLst/>
            </a:endParaRPr>
          </a:p>
          <a:p>
            <a:pPr lvl="0"/>
            <a:r>
              <a:rPr lang="en-US" sz="1200" kern="1200" dirty="0">
                <a:solidFill>
                  <a:schemeClr val="tx1"/>
                </a:solidFill>
                <a:effectLst/>
                <a:latin typeface="+mn-lt"/>
                <a:ea typeface="+mn-ea"/>
                <a:cs typeface="+mn-cs"/>
              </a:rPr>
              <a:t>Health Information Technology (Virginia Health Institute, Center for Innovative technology)</a:t>
            </a:r>
            <a:endParaRPr lang="en-US" dirty="0">
              <a:effectLst/>
            </a:endParaRPr>
          </a:p>
          <a:p>
            <a:pPr lvl="0"/>
            <a:r>
              <a:rPr lang="en-US" sz="1200" kern="1200" dirty="0">
                <a:solidFill>
                  <a:schemeClr val="tx1"/>
                </a:solidFill>
                <a:effectLst/>
                <a:latin typeface="+mn-lt"/>
                <a:ea typeface="+mn-ea"/>
                <a:cs typeface="+mn-cs"/>
              </a:rPr>
              <a:t>Medicaid </a:t>
            </a:r>
            <a:endParaRPr lang="en-US" dirty="0">
              <a:effectLst/>
            </a:endParaRPr>
          </a:p>
          <a:p>
            <a:pPr lvl="0"/>
            <a:r>
              <a:rPr lang="en-US" sz="1200" kern="1200" dirty="0">
                <a:solidFill>
                  <a:schemeClr val="tx1"/>
                </a:solidFill>
                <a:effectLst/>
                <a:latin typeface="+mn-lt"/>
                <a:ea typeface="+mn-ea"/>
                <a:cs typeface="+mn-cs"/>
              </a:rPr>
              <a:t>Virginia Health Quality Center (</a:t>
            </a:r>
            <a:r>
              <a:rPr lang="en-US" sz="1200" kern="1200" dirty="0" err="1">
                <a:solidFill>
                  <a:schemeClr val="tx1"/>
                </a:solidFill>
                <a:effectLst/>
                <a:latin typeface="+mn-lt"/>
                <a:ea typeface="+mn-ea"/>
                <a:cs typeface="+mn-cs"/>
              </a:rPr>
              <a:t>QIO</a:t>
            </a:r>
            <a:r>
              <a:rPr lang="en-US" sz="1200" kern="1200" dirty="0">
                <a:solidFill>
                  <a:schemeClr val="tx1"/>
                </a:solidFill>
                <a:effectLst/>
                <a:latin typeface="+mn-lt"/>
                <a:ea typeface="+mn-ea"/>
                <a:cs typeface="+mn-cs"/>
              </a:rPr>
              <a:t>)</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DB47EADB-616A-4ABB-B2E3-6F98A6D434C5}"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29045782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In the revised version, the </a:t>
            </a:r>
            <a:r>
              <a:rPr lang="en-US" sz="1200" kern="1200" dirty="0" err="1">
                <a:solidFill>
                  <a:schemeClr val="tx1"/>
                </a:solidFill>
                <a:effectLst/>
                <a:latin typeface="+mn-lt"/>
                <a:ea typeface="+mn-ea"/>
                <a:cs typeface="+mn-cs"/>
              </a:rPr>
              <a:t>CPHD</a:t>
            </a:r>
            <a:r>
              <a:rPr lang="en-US" sz="1200" kern="1200" dirty="0">
                <a:solidFill>
                  <a:schemeClr val="tx1"/>
                </a:solidFill>
                <a:effectLst/>
                <a:latin typeface="+mn-lt"/>
                <a:ea typeface="+mn-ea"/>
                <a:cs typeface="+mn-cs"/>
              </a:rPr>
              <a:t> Health Educator (RN) screened women for hypertension in the Breast and Cervical Cancer Early Detection Program’s (</a:t>
            </a:r>
            <a:r>
              <a:rPr lang="en-US" sz="1200" kern="1200" dirty="0" err="1">
                <a:solidFill>
                  <a:schemeClr val="tx1"/>
                </a:solidFill>
                <a:effectLst/>
                <a:latin typeface="+mn-lt"/>
                <a:ea typeface="+mn-ea"/>
                <a:cs typeface="+mn-cs"/>
              </a:rPr>
              <a:t>BCCEDP</a:t>
            </a:r>
            <a:r>
              <a:rPr lang="en-US" sz="1200" kern="1200" dirty="0">
                <a:solidFill>
                  <a:schemeClr val="tx1"/>
                </a:solidFill>
                <a:effectLst/>
                <a:latin typeface="+mn-lt"/>
                <a:ea typeface="+mn-ea"/>
                <a:cs typeface="+mn-cs"/>
              </a:rPr>
              <a:t>) clinic.</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Peninsula Health Department’s (PHD) change diagram reflects the partnership between the health department, the business community and the general community.</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Richmond City Health District’s (</a:t>
            </a:r>
            <a:r>
              <a:rPr lang="en-US" sz="1200" kern="1200" dirty="0" err="1">
                <a:solidFill>
                  <a:schemeClr val="tx1"/>
                </a:solidFill>
                <a:effectLst/>
                <a:latin typeface="+mn-lt"/>
                <a:ea typeface="+mn-ea"/>
                <a:cs typeface="+mn-cs"/>
              </a:rPr>
              <a:t>RCHD</a:t>
            </a:r>
            <a:r>
              <a:rPr lang="en-US" sz="1200" kern="1200" dirty="0">
                <a:solidFill>
                  <a:schemeClr val="tx1"/>
                </a:solidFill>
                <a:effectLst/>
                <a:latin typeface="+mn-lt"/>
                <a:ea typeface="+mn-ea"/>
                <a:cs typeface="+mn-cs"/>
              </a:rPr>
              <a:t>) change diagram reflects the partnership between the health department, primary care physicians, and the community. </a:t>
            </a:r>
            <a:endParaRPr lang="en-US" dirty="0"/>
          </a:p>
        </p:txBody>
      </p:sp>
      <p:sp>
        <p:nvSpPr>
          <p:cNvPr id="4" name="Slide Number Placeholder 3"/>
          <p:cNvSpPr>
            <a:spLocks noGrp="1"/>
          </p:cNvSpPr>
          <p:nvPr>
            <p:ph type="sldNum" sz="quarter" idx="10"/>
          </p:nvPr>
        </p:nvSpPr>
        <p:spPr/>
        <p:txBody>
          <a:bodyPr/>
          <a:lstStyle/>
          <a:p>
            <a:fld id="{DB47EADB-616A-4ABB-B2E3-6F98A6D434C5}"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16461724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8688" eaLnBrk="0" hangingPunct="0">
              <a:defRPr sz="2400">
                <a:solidFill>
                  <a:schemeClr val="tx1"/>
                </a:solidFill>
                <a:latin typeface="Arial" charset="0"/>
              </a:defRPr>
            </a:lvl1pPr>
            <a:lvl2pPr marL="742950" indent="-285750" defTabSz="928688" eaLnBrk="0" hangingPunct="0">
              <a:defRPr sz="2400">
                <a:solidFill>
                  <a:schemeClr val="tx1"/>
                </a:solidFill>
                <a:latin typeface="Arial" charset="0"/>
              </a:defRPr>
            </a:lvl2pPr>
            <a:lvl3pPr marL="1143000" indent="-228600" defTabSz="928688" eaLnBrk="0" hangingPunct="0">
              <a:defRPr sz="2400">
                <a:solidFill>
                  <a:schemeClr val="tx1"/>
                </a:solidFill>
                <a:latin typeface="Arial" charset="0"/>
              </a:defRPr>
            </a:lvl3pPr>
            <a:lvl4pPr marL="1600200" indent="-228600" defTabSz="928688" eaLnBrk="0" hangingPunct="0">
              <a:defRPr sz="2400">
                <a:solidFill>
                  <a:schemeClr val="tx1"/>
                </a:solidFill>
                <a:latin typeface="Arial" charset="0"/>
              </a:defRPr>
            </a:lvl4pPr>
            <a:lvl5pPr marL="2057400" indent="-228600" defTabSz="928688" eaLnBrk="0" hangingPunct="0">
              <a:defRPr sz="2400">
                <a:solidFill>
                  <a:schemeClr val="tx1"/>
                </a:solidFill>
                <a:latin typeface="Arial" charset="0"/>
              </a:defRPr>
            </a:lvl5pPr>
            <a:lvl6pPr marL="2514600" indent="-228600" defTabSz="928688" eaLnBrk="0" fontAlgn="base" hangingPunct="0">
              <a:spcBef>
                <a:spcPct val="0"/>
              </a:spcBef>
              <a:spcAft>
                <a:spcPct val="0"/>
              </a:spcAft>
              <a:defRPr sz="2400">
                <a:solidFill>
                  <a:schemeClr val="tx1"/>
                </a:solidFill>
                <a:latin typeface="Arial" charset="0"/>
              </a:defRPr>
            </a:lvl6pPr>
            <a:lvl7pPr marL="2971800" indent="-228600" defTabSz="928688" eaLnBrk="0" fontAlgn="base" hangingPunct="0">
              <a:spcBef>
                <a:spcPct val="0"/>
              </a:spcBef>
              <a:spcAft>
                <a:spcPct val="0"/>
              </a:spcAft>
              <a:defRPr sz="2400">
                <a:solidFill>
                  <a:schemeClr val="tx1"/>
                </a:solidFill>
                <a:latin typeface="Arial" charset="0"/>
              </a:defRPr>
            </a:lvl7pPr>
            <a:lvl8pPr marL="3429000" indent="-228600" defTabSz="928688" eaLnBrk="0" fontAlgn="base" hangingPunct="0">
              <a:spcBef>
                <a:spcPct val="0"/>
              </a:spcBef>
              <a:spcAft>
                <a:spcPct val="0"/>
              </a:spcAft>
              <a:defRPr sz="2400">
                <a:solidFill>
                  <a:schemeClr val="tx1"/>
                </a:solidFill>
                <a:latin typeface="Arial" charset="0"/>
              </a:defRPr>
            </a:lvl8pPr>
            <a:lvl9pPr marL="3886200" indent="-228600" defTabSz="928688" eaLnBrk="0" fontAlgn="base" hangingPunct="0">
              <a:spcBef>
                <a:spcPct val="0"/>
              </a:spcBef>
              <a:spcAft>
                <a:spcPct val="0"/>
              </a:spcAft>
              <a:defRPr sz="2400">
                <a:solidFill>
                  <a:schemeClr val="tx1"/>
                </a:solidFill>
                <a:latin typeface="Arial" charset="0"/>
              </a:defRPr>
            </a:lvl9pPr>
          </a:lstStyle>
          <a:p>
            <a:pPr eaLnBrk="1" fontAlgn="base" hangingPunct="1">
              <a:spcBef>
                <a:spcPct val="0"/>
              </a:spcBef>
              <a:spcAft>
                <a:spcPct val="0"/>
              </a:spcAft>
            </a:pPr>
            <a:fld id="{C540D7A1-361C-4BD6-BE09-E4A8C0B0AEBC}" type="slidenum">
              <a:rPr lang="en-US" sz="1200" smtClean="0">
                <a:solidFill>
                  <a:srgbClr val="000000"/>
                </a:solidFill>
                <a:ea typeface="MS PGothic" pitchFamily="34" charset="-128"/>
              </a:rPr>
              <a:pPr eaLnBrk="1" fontAlgn="base" hangingPunct="1">
                <a:spcBef>
                  <a:spcPct val="0"/>
                </a:spcBef>
                <a:spcAft>
                  <a:spcPct val="0"/>
                </a:spcAft>
              </a:pPr>
              <a:t>4</a:t>
            </a:fld>
            <a:endParaRPr lang="en-US" sz="1200" dirty="0">
              <a:solidFill>
                <a:srgbClr val="000000"/>
              </a:solidFill>
              <a:ea typeface="MS PGothic" pitchFamily="34" charset="-128"/>
            </a:endParaRPr>
          </a:p>
        </p:txBody>
      </p:sp>
      <p:sp>
        <p:nvSpPr>
          <p:cNvPr id="583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4" name="Rectangle 3"/>
          <p:cNvSpPr>
            <a:spLocks noGrp="1" noChangeArrowheads="1"/>
          </p:cNvSpPr>
          <p:nvPr>
            <p:ph type="body" idx="3"/>
          </p:nvPr>
        </p:nvSpPr>
        <p:spPr bwMode="auto">
          <a:xfrm>
            <a:off x="779463" y="4648200"/>
            <a:ext cx="5491162" cy="3648075"/>
          </a:xfrm>
        </p:spPr>
        <p:txBody>
          <a:bodyPr wrap="square" numCol="1" anchor="t" anchorCtr="0" compatLnSpc="1">
            <a:prstTxWarp prst="textNoShape">
              <a:avLst/>
            </a:prstTxWarp>
          </a:bodyPr>
          <a:lstStyle/>
          <a:p>
            <a:pPr marL="288587" indent="-288587" defTabSz="617934" eaLnBrk="1" hangingPunct="1">
              <a:spcBef>
                <a:spcPct val="0"/>
              </a:spcBef>
              <a:spcAft>
                <a:spcPts val="309"/>
              </a:spcAft>
              <a:buClr>
                <a:srgbClr val="FF6600"/>
              </a:buClr>
              <a:buFont typeface="Wingdings" pitchFamily="2" charset="2"/>
              <a:buChar char="q"/>
            </a:pPr>
            <a:r>
              <a:rPr lang="en-US" sz="1200" dirty="0"/>
              <a:t>Million Hearts</a:t>
            </a:r>
            <a:r>
              <a:rPr lang="en-US" sz="1200" dirty="0">
                <a:latin typeface="Times New Roman"/>
                <a:cs typeface="Times New Roman"/>
              </a:rPr>
              <a:t>®</a:t>
            </a:r>
            <a:r>
              <a:rPr lang="en-US" sz="1200" dirty="0"/>
              <a:t> is a national initiative, launched in January 2012 by the U.S. Department of Health and Human Services. </a:t>
            </a:r>
          </a:p>
          <a:p>
            <a:pPr defTabSz="617934" eaLnBrk="1" hangingPunct="1">
              <a:spcBef>
                <a:spcPct val="0"/>
              </a:spcBef>
              <a:spcAft>
                <a:spcPts val="309"/>
              </a:spcAft>
              <a:buClr>
                <a:srgbClr val="FF6600"/>
              </a:buClr>
            </a:pPr>
            <a:endParaRPr lang="en-US" sz="1200" dirty="0"/>
          </a:p>
          <a:p>
            <a:pPr marL="288587" indent="-288587" defTabSz="617934" eaLnBrk="1" hangingPunct="1">
              <a:spcBef>
                <a:spcPct val="0"/>
              </a:spcBef>
              <a:spcAft>
                <a:spcPts val="309"/>
              </a:spcAft>
              <a:buClr>
                <a:srgbClr val="FF6600"/>
              </a:buClr>
              <a:buFont typeface="Wingdings" pitchFamily="2" charset="2"/>
              <a:buChar char="q"/>
            </a:pPr>
            <a:r>
              <a:rPr lang="en-US" sz="1200" dirty="0"/>
              <a:t>It is co-led by CDC and CMS and focuses on</a:t>
            </a:r>
            <a:r>
              <a:rPr lang="en-US" sz="1200" baseline="0" dirty="0"/>
              <a:t> aligning and brining together </a:t>
            </a:r>
            <a:r>
              <a:rPr lang="en-US" sz="1200" dirty="0"/>
              <a:t>the efforts of federal agencies, states, regions, communities and individuals on a common goal—preventing one million heart attacks and strokes by 2017</a:t>
            </a:r>
          </a:p>
          <a:p>
            <a:pPr marL="288587" indent="-288587" defTabSz="617934" eaLnBrk="1" hangingPunct="1">
              <a:spcBef>
                <a:spcPct val="0"/>
              </a:spcBef>
              <a:spcAft>
                <a:spcPts val="309"/>
              </a:spcAft>
              <a:buClr>
                <a:srgbClr val="FF6600"/>
              </a:buClr>
              <a:buFont typeface="Wingdings" pitchFamily="2" charset="2"/>
              <a:buChar char="q"/>
            </a:pPr>
            <a:endParaRPr lang="en-US" sz="1200" dirty="0"/>
          </a:p>
          <a:p>
            <a:pPr marL="288587" indent="-288587" defTabSz="617934" eaLnBrk="1" hangingPunct="1">
              <a:spcBef>
                <a:spcPct val="0"/>
              </a:spcBef>
              <a:spcAft>
                <a:spcPts val="309"/>
              </a:spcAft>
              <a:buClr>
                <a:srgbClr val="FF6600"/>
              </a:buClr>
              <a:buFont typeface="Wingdings" pitchFamily="2" charset="2"/>
              <a:buChar char="q"/>
            </a:pPr>
            <a:r>
              <a:rPr lang="en-US" sz="1200" dirty="0"/>
              <a:t>This goal is audacious and achievable only with the collective efforts of each of us as individuals and as members and leaders of our communities, workplaces, and organizations.</a:t>
            </a:r>
          </a:p>
          <a:p>
            <a:pPr marL="288587" indent="-288587" defTabSz="617934" eaLnBrk="1" hangingPunct="1">
              <a:spcBef>
                <a:spcPct val="0"/>
              </a:spcBef>
              <a:spcAft>
                <a:spcPts val="309"/>
              </a:spcAft>
              <a:buClr>
                <a:srgbClr val="FF6600"/>
              </a:buClr>
              <a:buFont typeface="Wingdings" pitchFamily="2" charset="2"/>
              <a:buChar char="q"/>
            </a:pPr>
            <a:endParaRPr lang="en-US" sz="1200" dirty="0"/>
          </a:p>
          <a:p>
            <a:pPr marL="288587" indent="-288587" defTabSz="617934" eaLnBrk="1" hangingPunct="1">
              <a:spcBef>
                <a:spcPct val="0"/>
              </a:spcBef>
              <a:spcAft>
                <a:spcPts val="309"/>
              </a:spcAft>
              <a:buClr>
                <a:srgbClr val="FF6600"/>
              </a:buClr>
              <a:buFont typeface="Wingdings" pitchFamily="2" charset="2"/>
              <a:buChar char="q"/>
            </a:pPr>
            <a:r>
              <a:rPr lang="en-US" sz="1200" dirty="0"/>
              <a:t>HHS asked CDC and CMS to bring their collective strengths to lead this initiative, ensuring the coordination of public health, clinical care and policy approaches to this complex problem.</a:t>
            </a:r>
          </a:p>
          <a:p>
            <a:pPr marL="288587" indent="-288587" defTabSz="617934" eaLnBrk="1" hangingPunct="1">
              <a:spcBef>
                <a:spcPct val="0"/>
              </a:spcBef>
              <a:spcAft>
                <a:spcPts val="309"/>
              </a:spcAft>
              <a:buClr>
                <a:srgbClr val="FF6600"/>
              </a:buClr>
              <a:buFont typeface="Wingdings" pitchFamily="2" charset="2"/>
              <a:buChar char="q"/>
            </a:pPr>
            <a:endParaRPr lang="en-US" sz="1200" dirty="0"/>
          </a:p>
          <a:p>
            <a:pPr marL="288587" indent="-288587" defTabSz="617934" eaLnBrk="1" hangingPunct="1">
              <a:spcBef>
                <a:spcPct val="0"/>
              </a:spcBef>
              <a:spcAft>
                <a:spcPts val="309"/>
              </a:spcAft>
              <a:buClr>
                <a:srgbClr val="FF6600"/>
              </a:buClr>
              <a:buFont typeface="Wingdings" pitchFamily="2" charset="2"/>
              <a:buChar char="q"/>
            </a:pPr>
            <a:r>
              <a:rPr lang="en-US" sz="1200" dirty="0"/>
              <a:t>We are delighted by the robust participation of private sector partners from states to health professional societies, health advocacy groups, and faith based organizations, and commercial payers to name a few.</a:t>
            </a:r>
          </a:p>
          <a:p>
            <a:pPr marL="288587" indent="-288587" defTabSz="617934" eaLnBrk="1" hangingPunct="1">
              <a:spcBef>
                <a:spcPct val="0"/>
              </a:spcBef>
              <a:spcAft>
                <a:spcPts val="309"/>
              </a:spcAft>
              <a:buClr>
                <a:srgbClr val="FF6600"/>
              </a:buClr>
              <a:buFont typeface="Wingdings" pitchFamily="2" charset="2"/>
              <a:buChar char="q"/>
            </a:pPr>
            <a:endParaRPr lang="en-US" sz="1200" dirty="0"/>
          </a:p>
          <a:p>
            <a:pPr marL="288587" indent="-288587" defTabSz="617934" eaLnBrk="1" hangingPunct="1">
              <a:spcBef>
                <a:spcPct val="0"/>
              </a:spcBef>
              <a:spcAft>
                <a:spcPts val="309"/>
              </a:spcAft>
              <a:buClr>
                <a:srgbClr val="FF6600"/>
              </a:buClr>
              <a:buFont typeface="Wingdings" pitchFamily="2" charset="2"/>
              <a:buChar char="q"/>
            </a:pPr>
            <a:endParaRPr lang="en-US" sz="1200" dirty="0"/>
          </a:p>
          <a:p>
            <a:pPr marL="171441" indent="-171441" defTabSz="608945" eaLnBrk="1" fontAlgn="auto" hangingPunct="1">
              <a:spcBef>
                <a:spcPct val="0"/>
              </a:spcBef>
              <a:spcAft>
                <a:spcPts val="300"/>
              </a:spcAft>
              <a:buClr>
                <a:srgbClr val="FF6600"/>
              </a:buClr>
              <a:defRPr/>
            </a:pPr>
            <a:endParaRPr lang="en-US" dirty="0">
              <a:latin typeface="Arial" pitchFamily="34" charset="0"/>
            </a:endParaRPr>
          </a:p>
        </p:txBody>
      </p:sp>
    </p:spTree>
    <p:extLst>
      <p:ext uri="{BB962C8B-B14F-4D97-AF65-F5344CB8AC3E}">
        <p14:creationId xmlns:p14="http://schemas.microsoft.com/office/powerpoint/2010/main" val="24636972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47EADB-616A-4ABB-B2E3-6F98A6D434C5}"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6782291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Number of patients identified as hypertensive</a:t>
            </a:r>
          </a:p>
          <a:p>
            <a:r>
              <a:rPr lang="en-US" sz="1200" i="1" kern="1200" dirty="0">
                <a:solidFill>
                  <a:schemeClr val="tx1"/>
                </a:solidFill>
                <a:effectLst/>
                <a:latin typeface="+mn-lt"/>
                <a:ea typeface="+mn-ea"/>
                <a:cs typeface="+mn-cs"/>
              </a:rPr>
              <a:t>Defined as an average systolic blood pressure (</a:t>
            </a:r>
            <a:r>
              <a:rPr lang="en-US" sz="1200" i="1" kern="1200" dirty="0" err="1">
                <a:solidFill>
                  <a:schemeClr val="tx1"/>
                </a:solidFill>
                <a:effectLst/>
                <a:latin typeface="+mn-lt"/>
                <a:ea typeface="+mn-ea"/>
                <a:cs typeface="+mn-cs"/>
              </a:rPr>
              <a:t>SBP</a:t>
            </a:r>
            <a:r>
              <a:rPr lang="en-US" sz="1200" i="1" kern="1200" dirty="0">
                <a:solidFill>
                  <a:schemeClr val="tx1"/>
                </a:solidFill>
                <a:effectLst/>
                <a:latin typeface="+mn-lt"/>
                <a:ea typeface="+mn-ea"/>
                <a:cs typeface="+mn-cs"/>
              </a:rPr>
              <a:t>) ≥140 mmHg or an average diastolic blood pressure (</a:t>
            </a:r>
            <a:r>
              <a:rPr lang="en-US" sz="1200" i="1" kern="1200" dirty="0" err="1">
                <a:solidFill>
                  <a:schemeClr val="tx1"/>
                </a:solidFill>
                <a:effectLst/>
                <a:latin typeface="+mn-lt"/>
                <a:ea typeface="+mn-ea"/>
                <a:cs typeface="+mn-cs"/>
              </a:rPr>
              <a:t>DBP</a:t>
            </a:r>
            <a:r>
              <a:rPr lang="en-US" sz="1200" i="1" kern="1200" dirty="0">
                <a:solidFill>
                  <a:schemeClr val="tx1"/>
                </a:solidFill>
                <a:effectLst/>
                <a:latin typeface="+mn-lt"/>
                <a:ea typeface="+mn-ea"/>
                <a:cs typeface="+mn-cs"/>
              </a:rPr>
              <a:t>) ≥90 mmHg, or currently using blood pressure (BP)–lowering medication.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Number of patients identified as having uncontrolled hypertension </a:t>
            </a:r>
          </a:p>
          <a:p>
            <a:r>
              <a:rPr lang="en-US" sz="1200" i="1" kern="1200" dirty="0">
                <a:solidFill>
                  <a:schemeClr val="tx1"/>
                </a:solidFill>
                <a:effectLst/>
                <a:latin typeface="+mn-lt"/>
                <a:ea typeface="+mn-ea"/>
                <a:cs typeface="+mn-cs"/>
              </a:rPr>
              <a:t>Defined as an average </a:t>
            </a:r>
            <a:r>
              <a:rPr lang="en-US" sz="1200" i="1" kern="1200" dirty="0" err="1">
                <a:solidFill>
                  <a:schemeClr val="tx1"/>
                </a:solidFill>
                <a:effectLst/>
                <a:latin typeface="+mn-lt"/>
                <a:ea typeface="+mn-ea"/>
                <a:cs typeface="+mn-cs"/>
              </a:rPr>
              <a:t>SBP</a:t>
            </a:r>
            <a:r>
              <a:rPr lang="en-US" sz="1200" i="1" kern="1200" dirty="0">
                <a:solidFill>
                  <a:schemeClr val="tx1"/>
                </a:solidFill>
                <a:effectLst/>
                <a:latin typeface="+mn-lt"/>
                <a:ea typeface="+mn-ea"/>
                <a:cs typeface="+mn-cs"/>
              </a:rPr>
              <a:t> ≥140 mmHg or an average </a:t>
            </a:r>
            <a:r>
              <a:rPr lang="en-US" sz="1200" i="1" kern="1200" dirty="0" err="1">
                <a:solidFill>
                  <a:schemeClr val="tx1"/>
                </a:solidFill>
                <a:effectLst/>
                <a:latin typeface="+mn-lt"/>
                <a:ea typeface="+mn-ea"/>
                <a:cs typeface="+mn-cs"/>
              </a:rPr>
              <a:t>DBP</a:t>
            </a:r>
            <a:r>
              <a:rPr lang="en-US" sz="1200" i="1" kern="1200" dirty="0">
                <a:solidFill>
                  <a:schemeClr val="tx1"/>
                </a:solidFill>
                <a:effectLst/>
                <a:latin typeface="+mn-lt"/>
                <a:ea typeface="+mn-ea"/>
                <a:cs typeface="+mn-cs"/>
              </a:rPr>
              <a:t> ≥90 mmHg, among those with hypertension.</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B47EADB-616A-4ABB-B2E3-6F98A6D434C5}"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140815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dirty="0">
                <a:latin typeface="Arial" panose="020B0604020202020204" pitchFamily="34" charset="0"/>
                <a:cs typeface="Arial" panose="020B0604020202020204" pitchFamily="34" charset="0"/>
              </a:rPr>
              <a:t>Does this video make you more likely to self monitor your blood pressure?”</a:t>
            </a:r>
          </a:p>
          <a:p>
            <a:r>
              <a:rPr lang="en-US" sz="1200" b="1" dirty="0">
                <a:latin typeface="Arial" panose="020B0604020202020204" pitchFamily="34" charset="0"/>
                <a:cs typeface="Arial" panose="020B0604020202020204" pitchFamily="34" charset="0"/>
              </a:rPr>
              <a:t>Yes: “The steps to properly do it motivated me to check, and understand the top/bottom numbers.”</a:t>
            </a:r>
            <a:endParaRPr lang="en-US" sz="1200" dirty="0">
              <a:latin typeface="Arial" panose="020B0604020202020204" pitchFamily="34" charset="0"/>
              <a:cs typeface="Arial" panose="020B0604020202020204" pitchFamily="34" charset="0"/>
            </a:endParaRPr>
          </a:p>
          <a:p>
            <a:r>
              <a:rPr lang="en-US" sz="1200" b="1" dirty="0">
                <a:latin typeface="Arial" panose="020B0604020202020204" pitchFamily="34" charset="0"/>
                <a:cs typeface="Arial" panose="020B0604020202020204" pitchFamily="34" charset="0"/>
              </a:rPr>
              <a:t>No: “I’m not currently at risk for high blood pressure and don’t have a need yet to purchase a home monitor. If my doctor indicates concern about my blood pressure I would get a home monitor and then periodically check my levels.”</a:t>
            </a:r>
            <a:endParaRPr lang="en-US" sz="12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DB47EADB-616A-4ABB-B2E3-6F98A6D434C5}"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42939949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7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62000" indent="-292100">
              <a:defRPr>
                <a:solidFill>
                  <a:schemeClr val="tx1"/>
                </a:solidFill>
                <a:latin typeface="Calibri" panose="020F0502020204030204" pitchFamily="34" charset="0"/>
                <a:ea typeface="MS PGothic" panose="020B0600070205080204" pitchFamily="34" charset="-128"/>
              </a:defRPr>
            </a:lvl2pPr>
            <a:lvl3pPr marL="1173163" indent="-233363">
              <a:defRPr>
                <a:solidFill>
                  <a:schemeClr val="tx1"/>
                </a:solidFill>
                <a:latin typeface="Calibri" panose="020F0502020204030204" pitchFamily="34" charset="0"/>
                <a:ea typeface="MS PGothic" panose="020B0600070205080204" pitchFamily="34" charset="-128"/>
              </a:defRPr>
            </a:lvl3pPr>
            <a:lvl4pPr marL="1643063" indent="-233363">
              <a:defRPr>
                <a:solidFill>
                  <a:schemeClr val="tx1"/>
                </a:solidFill>
                <a:latin typeface="Calibri" panose="020F0502020204030204" pitchFamily="34" charset="0"/>
                <a:ea typeface="MS PGothic" panose="020B0600070205080204" pitchFamily="34" charset="-128"/>
              </a:defRPr>
            </a:lvl4pPr>
            <a:lvl5pPr marL="2112963" indent="-233363">
              <a:defRPr>
                <a:solidFill>
                  <a:schemeClr val="tx1"/>
                </a:solidFill>
                <a:latin typeface="Calibri" panose="020F0502020204030204" pitchFamily="34" charset="0"/>
                <a:ea typeface="MS PGothic" panose="020B0600070205080204" pitchFamily="34" charset="-128"/>
              </a:defRPr>
            </a:lvl5pPr>
            <a:lvl6pPr marL="2570163" indent="-23336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27363" indent="-23336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84563" indent="-23336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41763" indent="-23336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28EA24E5-1446-4DAC-BCCD-8D3167352040}" type="slidenum">
              <a:rPr lang="en-US" altLang="en-US" smtClean="0">
                <a:solidFill>
                  <a:prstClr val="black"/>
                </a:solidFill>
              </a:rPr>
              <a:pPr/>
              <a:t>26</a:t>
            </a:fld>
            <a:endParaRPr lang="en-US" altLang="en-US">
              <a:solidFill>
                <a:prstClr val="black"/>
              </a:solidFill>
            </a:endParaRPr>
          </a:p>
        </p:txBody>
      </p:sp>
    </p:spTree>
    <p:extLst>
      <p:ext uri="{BB962C8B-B14F-4D97-AF65-F5344CB8AC3E}">
        <p14:creationId xmlns:p14="http://schemas.microsoft.com/office/powerpoint/2010/main" val="11575544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anose="020B0604020202020204" pitchFamily="34" charset="0"/>
              <a:buChar char="•"/>
              <a:defRPr/>
            </a:pPr>
            <a:r>
              <a:rPr lang="en-US" altLang="en-US" dirty="0"/>
              <a:t>Set tone – here is our mission</a:t>
            </a:r>
          </a:p>
          <a:p>
            <a:pPr>
              <a:buFont typeface="Arial" panose="020B0604020202020204" pitchFamily="34" charset="0"/>
              <a:buNone/>
              <a:defRPr/>
            </a:pPr>
            <a:endParaRPr lang="en-US" altLang="en-US" dirty="0"/>
          </a:p>
          <a:p>
            <a:pPr marL="171450" indent="-171450">
              <a:buFont typeface="Arial" panose="020B0604020202020204" pitchFamily="34" charset="0"/>
              <a:buChar char="•"/>
              <a:defRPr/>
            </a:pPr>
            <a:r>
              <a:rPr lang="en-US" altLang="en-US" dirty="0"/>
              <a:t>Our 2020 impact goal </a:t>
            </a:r>
          </a:p>
          <a:p>
            <a:pPr>
              <a:buFont typeface="Arial" panose="020B0604020202020204" pitchFamily="34" charset="0"/>
              <a:buNone/>
              <a:defRPr/>
            </a:pPr>
            <a:endParaRPr lang="en-US" altLang="en-US" dirty="0"/>
          </a:p>
          <a:p>
            <a:pPr marL="171450" indent="-171450">
              <a:buFont typeface="Arial" panose="020B0604020202020204" pitchFamily="34" charset="0"/>
              <a:buChar char="•"/>
              <a:defRPr/>
            </a:pPr>
            <a:r>
              <a:rPr lang="en-US" altLang="en-US" dirty="0"/>
              <a:t>Factors we are looking at to get at </a:t>
            </a:r>
            <a:r>
              <a:rPr lang="en-US" altLang="en-US" dirty="0">
                <a:latin typeface="Times New Roman" panose="02020603050405020304" pitchFamily="18" charset="0"/>
                <a:cs typeface="Times New Roman" panose="02020603050405020304" pitchFamily="18" charset="0"/>
              </a:rPr>
              <a:t>improved cardiovascular health of all Americans by 2020</a:t>
            </a:r>
          </a:p>
          <a:p>
            <a:pPr>
              <a:defRPr/>
            </a:pPr>
            <a:r>
              <a:rPr lang="en-US" altLang="en-US" dirty="0">
                <a:latin typeface="Times New Roman" panose="02020603050405020304" pitchFamily="18" charset="0"/>
                <a:cs typeface="Times New Roman" panose="02020603050405020304" pitchFamily="18" charset="0"/>
              </a:rPr>
              <a:t>	- A mixture of health factors and health behaviors – otherwise known as life simple 7:</a:t>
            </a:r>
          </a:p>
          <a:p>
            <a:pPr>
              <a:defRPr/>
            </a:pPr>
            <a:r>
              <a:rPr lang="en-US" altLang="en-US" dirty="0">
                <a:latin typeface="Times New Roman" panose="02020603050405020304" pitchFamily="18" charset="0"/>
                <a:cs typeface="Times New Roman" panose="02020603050405020304" pitchFamily="18" charset="0"/>
              </a:rPr>
              <a:t>	- Smoking, physical activity, health diet, </a:t>
            </a:r>
            <a:r>
              <a:rPr lang="en-US" altLang="en-US" dirty="0" err="1">
                <a:latin typeface="Times New Roman" panose="02020603050405020304" pitchFamily="18" charset="0"/>
                <a:cs typeface="Times New Roman" panose="02020603050405020304" pitchFamily="18" charset="0"/>
              </a:rPr>
              <a:t>bmi</a:t>
            </a:r>
            <a:r>
              <a:rPr lang="en-US" altLang="en-US" dirty="0">
                <a:latin typeface="Times New Roman" panose="02020603050405020304" pitchFamily="18" charset="0"/>
                <a:cs typeface="Times New Roman" panose="02020603050405020304" pitchFamily="18" charset="0"/>
              </a:rPr>
              <a:t>, cholesterol, blood pressure, glucose</a:t>
            </a:r>
          </a:p>
          <a:p>
            <a:pPr marL="628650" lvl="1" indent="-171450">
              <a:buFont typeface="Arial" panose="020B0604020202020204" pitchFamily="34" charset="0"/>
              <a:buChar char="•"/>
              <a:defRPr/>
            </a:pPr>
            <a:endParaRPr lang="en-US" altLang="en-US" dirty="0">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defRPr/>
            </a:pPr>
            <a:endParaRPr lang="en-US" altLang="en-US" dirty="0"/>
          </a:p>
          <a:p>
            <a:pPr>
              <a:defRPr/>
            </a:pPr>
            <a:endParaRPr lang="en-US" altLang="en-US" dirty="0"/>
          </a:p>
          <a:p>
            <a:pPr>
              <a:defRPr/>
            </a:pPr>
            <a:endParaRPr lang="en-US" altLang="en-US" dirty="0"/>
          </a:p>
          <a:p>
            <a:pPr>
              <a:defRPr/>
            </a:pPr>
            <a:endParaRPr lang="en-US" altLang="en-US" dirty="0"/>
          </a:p>
        </p:txBody>
      </p:sp>
      <p:sp>
        <p:nvSpPr>
          <p:cNvPr id="69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62801A3E-11BC-4885-BB85-D95B3E50EE1A}" type="slidenum">
              <a:rPr lang="en-US" altLang="en-US" smtClean="0">
                <a:solidFill>
                  <a:prstClr val="black"/>
                </a:solidFill>
              </a:rPr>
              <a:pPr/>
              <a:t>27</a:t>
            </a:fld>
            <a:endParaRPr lang="en-US" altLang="en-US">
              <a:solidFill>
                <a:prstClr val="black"/>
              </a:solidFill>
            </a:endParaRPr>
          </a:p>
        </p:txBody>
      </p:sp>
    </p:spTree>
    <p:extLst>
      <p:ext uri="{BB962C8B-B14F-4D97-AF65-F5344CB8AC3E}">
        <p14:creationId xmlns:p14="http://schemas.microsoft.com/office/powerpoint/2010/main" val="24652589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Structure</a:t>
            </a:r>
          </a:p>
          <a:p>
            <a:r>
              <a:rPr lang="en-US" altLang="en-US"/>
              <a:t>Headquarters Dallas</a:t>
            </a:r>
          </a:p>
          <a:p>
            <a:r>
              <a:rPr lang="en-US" altLang="en-US"/>
              <a:t>seven affiliates</a:t>
            </a:r>
          </a:p>
          <a:p>
            <a:r>
              <a:rPr lang="en-US" altLang="en-US"/>
              <a:t>3,000 staff members; </a:t>
            </a:r>
          </a:p>
          <a:p>
            <a:r>
              <a:rPr lang="en-US" altLang="en-US"/>
              <a:t>150 office across the country</a:t>
            </a:r>
          </a:p>
          <a:p>
            <a:r>
              <a:rPr lang="en-US" altLang="en-US"/>
              <a:t>Each office slightly different </a:t>
            </a:r>
          </a:p>
          <a:p>
            <a:r>
              <a:rPr lang="en-US" altLang="en-US"/>
              <a:t>Roles may include:</a:t>
            </a:r>
          </a:p>
          <a:p>
            <a:endParaRPr lang="en-US" altLang="en-US"/>
          </a:p>
          <a:p>
            <a:pPr>
              <a:spcBef>
                <a:spcPct val="0"/>
              </a:spcBef>
            </a:pPr>
            <a:r>
              <a:rPr lang="en-US" altLang="en-US">
                <a:latin typeface="Times New Roman" panose="02020603050405020304" pitchFamily="18" charset="0"/>
                <a:cs typeface="Times New Roman" panose="02020603050405020304" pitchFamily="18" charset="0"/>
              </a:rPr>
              <a:t>Advocacy</a:t>
            </a:r>
          </a:p>
          <a:p>
            <a:pPr>
              <a:spcBef>
                <a:spcPct val="0"/>
              </a:spcBef>
            </a:pPr>
            <a:r>
              <a:rPr lang="en-US" altLang="en-US">
                <a:latin typeface="Times New Roman" panose="02020603050405020304" pitchFamily="18" charset="0"/>
                <a:cs typeface="Times New Roman" panose="02020603050405020304" pitchFamily="18" charset="0"/>
              </a:rPr>
              <a:t>Communications </a:t>
            </a:r>
          </a:p>
          <a:p>
            <a:pPr>
              <a:spcBef>
                <a:spcPct val="0"/>
              </a:spcBef>
            </a:pPr>
            <a:r>
              <a:rPr lang="en-US" altLang="en-US">
                <a:latin typeface="Times New Roman" panose="02020603050405020304" pitchFamily="18" charset="0"/>
                <a:cs typeface="Times New Roman" panose="02020603050405020304" pitchFamily="18" charset="0"/>
              </a:rPr>
              <a:t>Community Health</a:t>
            </a:r>
          </a:p>
          <a:p>
            <a:pPr>
              <a:spcBef>
                <a:spcPct val="0"/>
              </a:spcBef>
            </a:pPr>
            <a:r>
              <a:rPr lang="en-US" altLang="en-US">
                <a:latin typeface="Times New Roman" panose="02020603050405020304" pitchFamily="18" charset="0"/>
                <a:cs typeface="Times New Roman" panose="02020603050405020304" pitchFamily="18" charset="0"/>
              </a:rPr>
              <a:t>Development</a:t>
            </a:r>
          </a:p>
          <a:p>
            <a:pPr>
              <a:spcBef>
                <a:spcPct val="0"/>
              </a:spcBef>
            </a:pPr>
            <a:r>
              <a:rPr lang="en-US" altLang="en-US">
                <a:latin typeface="Times New Roman" panose="02020603050405020304" pitchFamily="18" charset="0"/>
                <a:cs typeface="Times New Roman" panose="02020603050405020304" pitchFamily="18" charset="0"/>
              </a:rPr>
              <a:t>Leadership</a:t>
            </a:r>
          </a:p>
          <a:p>
            <a:pPr>
              <a:spcBef>
                <a:spcPct val="0"/>
              </a:spcBef>
            </a:pPr>
            <a:r>
              <a:rPr lang="en-US" altLang="en-US">
                <a:latin typeface="Times New Roman" panose="02020603050405020304" pitchFamily="18" charset="0"/>
                <a:cs typeface="Times New Roman" panose="02020603050405020304" pitchFamily="18" charset="0"/>
              </a:rPr>
              <a:t>Multicultural</a:t>
            </a:r>
          </a:p>
          <a:p>
            <a:pPr>
              <a:spcBef>
                <a:spcPct val="0"/>
              </a:spcBef>
            </a:pPr>
            <a:r>
              <a:rPr lang="en-US" altLang="en-US">
                <a:latin typeface="Times New Roman" panose="02020603050405020304" pitchFamily="18" charset="0"/>
                <a:cs typeface="Times New Roman" panose="02020603050405020304" pitchFamily="18" charset="0"/>
              </a:rPr>
              <a:t>Quality</a:t>
            </a:r>
          </a:p>
          <a:p>
            <a:pPr>
              <a:spcBef>
                <a:spcPct val="0"/>
              </a:spcBef>
            </a:pPr>
            <a:r>
              <a:rPr lang="en-US" altLang="en-US">
                <a:latin typeface="Times New Roman" panose="02020603050405020304" pitchFamily="18" charset="0"/>
                <a:cs typeface="Times New Roman" panose="02020603050405020304" pitchFamily="18" charset="0"/>
              </a:rPr>
              <a:t>Other</a:t>
            </a:r>
          </a:p>
          <a:p>
            <a:endParaRPr lang="en-US" altLang="en-US"/>
          </a:p>
          <a:p>
            <a:r>
              <a:rPr lang="en-US" altLang="en-US"/>
              <a:t>Address VA</a:t>
            </a:r>
          </a:p>
          <a:p>
            <a:endParaRPr lang="en-US" altLang="en-US"/>
          </a:p>
        </p:txBody>
      </p:sp>
      <p:sp>
        <p:nvSpPr>
          <p:cNvPr id="716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DB208A40-06A9-4C09-A885-506FBE08A746}" type="slidenum">
              <a:rPr lang="en-US" altLang="en-US" smtClean="0">
                <a:solidFill>
                  <a:prstClr val="black"/>
                </a:solidFill>
              </a:rPr>
              <a:pPr/>
              <a:t>28</a:t>
            </a:fld>
            <a:endParaRPr lang="en-US" altLang="en-US">
              <a:solidFill>
                <a:prstClr val="black"/>
              </a:solidFill>
            </a:endParaRPr>
          </a:p>
        </p:txBody>
      </p:sp>
    </p:spTree>
    <p:extLst>
      <p:ext uri="{BB962C8B-B14F-4D97-AF65-F5344CB8AC3E}">
        <p14:creationId xmlns:p14="http://schemas.microsoft.com/office/powerpoint/2010/main" val="14109908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latin typeface="Times New Roman" panose="02020603050405020304" pitchFamily="18" charset="0"/>
                <a:cs typeface="Times New Roman" panose="02020603050405020304" pitchFamily="18" charset="0"/>
              </a:rPr>
              <a:t>Building a culture of health –</a:t>
            </a:r>
          </a:p>
          <a:p>
            <a:endParaRPr lang="en-US" altLang="en-US">
              <a:latin typeface="Times New Roman" panose="02020603050405020304" pitchFamily="18" charset="0"/>
              <a:cs typeface="Times New Roman" panose="02020603050405020304" pitchFamily="18" charset="0"/>
            </a:endParaRPr>
          </a:p>
          <a:p>
            <a:r>
              <a:rPr lang="en-US" altLang="en-US">
                <a:latin typeface="Times New Roman" panose="02020603050405020304" pitchFamily="18" charset="0"/>
                <a:cs typeface="Times New Roman" panose="02020603050405020304" pitchFamily="18" charset="0"/>
              </a:rPr>
              <a:t>To achieve this, we must work together, in partnership to make the healthy choice the easy choice in all the places where we live, work, learn, play, pray and heal.  </a:t>
            </a:r>
          </a:p>
          <a:p>
            <a:endParaRPr lang="en-US" altLang="en-US">
              <a:latin typeface="Times New Roman" panose="02020603050405020304" pitchFamily="18" charset="0"/>
              <a:cs typeface="Times New Roman" panose="02020603050405020304" pitchFamily="18" charset="0"/>
            </a:endParaRPr>
          </a:p>
          <a:p>
            <a:r>
              <a:rPr lang="en-US" altLang="en-US">
                <a:latin typeface="Times New Roman" panose="02020603050405020304" pitchFamily="18" charset="0"/>
                <a:cs typeface="Times New Roman" panose="02020603050405020304" pitchFamily="18" charset="0"/>
              </a:rPr>
              <a:t>To impact millions, we must focus on more than just individual behavior change </a:t>
            </a:r>
          </a:p>
          <a:p>
            <a:endParaRPr lang="en-US" altLang="en-US">
              <a:latin typeface="Times New Roman" panose="02020603050405020304" pitchFamily="18" charset="0"/>
              <a:cs typeface="Times New Roman" panose="02020603050405020304" pitchFamily="18" charset="0"/>
            </a:endParaRPr>
          </a:p>
          <a:p>
            <a:r>
              <a:rPr lang="en-US" altLang="en-US">
                <a:latin typeface="Times New Roman" panose="02020603050405020304" pitchFamily="18" charset="0"/>
                <a:cs typeface="Times New Roman" panose="02020603050405020304" pitchFamily="18" charset="0"/>
              </a:rPr>
              <a:t>Need scalable, sustainable, and equity-addressing solutions.  </a:t>
            </a:r>
          </a:p>
          <a:p>
            <a:endParaRPr lang="en-US" altLang="en-US">
              <a:latin typeface="Times New Roman" panose="02020603050405020304" pitchFamily="18" charset="0"/>
              <a:cs typeface="Times New Roman" panose="02020603050405020304" pitchFamily="18" charset="0"/>
            </a:endParaRPr>
          </a:p>
          <a:p>
            <a:r>
              <a:rPr lang="en-US" altLang="en-US">
                <a:latin typeface="Times New Roman" panose="02020603050405020304" pitchFamily="18" charset="0"/>
                <a:cs typeface="Times New Roman" panose="02020603050405020304" pitchFamily="18" charset="0"/>
              </a:rPr>
              <a:t>Focus on focus on improving environments through policy and systems change and address social determinants of health </a:t>
            </a:r>
          </a:p>
          <a:p>
            <a:endParaRPr lang="en-US" altLang="en-US"/>
          </a:p>
          <a:p>
            <a:endParaRPr lang="en-US" altLang="en-US"/>
          </a:p>
        </p:txBody>
      </p:sp>
      <p:sp>
        <p:nvSpPr>
          <p:cNvPr id="737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C1743090-B711-46FF-B555-2151864D35F8}" type="slidenum">
              <a:rPr lang="en-US" altLang="en-US" smtClean="0">
                <a:solidFill>
                  <a:prstClr val="black"/>
                </a:solidFill>
              </a:rPr>
              <a:pPr/>
              <a:t>29</a:t>
            </a:fld>
            <a:endParaRPr lang="en-US" altLang="en-US">
              <a:solidFill>
                <a:prstClr val="black"/>
              </a:solidFill>
            </a:endParaRPr>
          </a:p>
        </p:txBody>
      </p:sp>
    </p:spTree>
    <p:extLst>
      <p:ext uri="{BB962C8B-B14F-4D97-AF65-F5344CB8AC3E}">
        <p14:creationId xmlns:p14="http://schemas.microsoft.com/office/powerpoint/2010/main" val="22843949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78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6A490AFC-E5BD-4F4E-AF60-671F08BF2F94}" type="slidenum">
              <a:rPr lang="en-US" altLang="en-US" smtClean="0">
                <a:solidFill>
                  <a:prstClr val="black"/>
                </a:solidFill>
              </a:rPr>
              <a:pPr/>
              <a:t>30</a:t>
            </a:fld>
            <a:endParaRPr lang="en-US" altLang="en-US">
              <a:solidFill>
                <a:prstClr val="black"/>
              </a:solidFill>
            </a:endParaRPr>
          </a:p>
        </p:txBody>
      </p:sp>
    </p:spTree>
    <p:extLst>
      <p:ext uri="{BB962C8B-B14F-4D97-AF65-F5344CB8AC3E}">
        <p14:creationId xmlns:p14="http://schemas.microsoft.com/office/powerpoint/2010/main" val="9382325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98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40AD7693-BA66-42A8-A5DE-F04EE9AB2FB5}" type="slidenum">
              <a:rPr lang="en-US" altLang="en-US" smtClean="0">
                <a:solidFill>
                  <a:prstClr val="black"/>
                </a:solidFill>
              </a:rPr>
              <a:pPr/>
              <a:t>31</a:t>
            </a:fld>
            <a:endParaRPr lang="en-US" altLang="en-US">
              <a:solidFill>
                <a:prstClr val="black"/>
              </a:solidFill>
            </a:endParaRPr>
          </a:p>
        </p:txBody>
      </p:sp>
    </p:spTree>
    <p:extLst>
      <p:ext uri="{BB962C8B-B14F-4D97-AF65-F5344CB8AC3E}">
        <p14:creationId xmlns:p14="http://schemas.microsoft.com/office/powerpoint/2010/main" val="8837023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19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18AA2C66-EAEA-4229-B002-92845239C267}" type="slidenum">
              <a:rPr lang="en-US" altLang="en-US" smtClean="0">
                <a:solidFill>
                  <a:prstClr val="black"/>
                </a:solidFill>
              </a:rPr>
              <a:pPr/>
              <a:t>32</a:t>
            </a:fld>
            <a:endParaRPr lang="en-US" altLang="en-US">
              <a:solidFill>
                <a:prstClr val="black"/>
              </a:solidFill>
            </a:endParaRPr>
          </a:p>
        </p:txBody>
      </p:sp>
    </p:spTree>
    <p:extLst>
      <p:ext uri="{BB962C8B-B14F-4D97-AF65-F5344CB8AC3E}">
        <p14:creationId xmlns:p14="http://schemas.microsoft.com/office/powerpoint/2010/main" val="2103283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6323" name="Notes Placeholder 2"/>
          <p:cNvSpPr>
            <a:spLocks noGrp="1"/>
          </p:cNvSpPr>
          <p:nvPr>
            <p:ph type="body" idx="1"/>
          </p:nvPr>
        </p:nvSpPr>
        <p:spPr bwMode="auto">
          <a:xfrm>
            <a:off x="778047" y="4343400"/>
            <a:ext cx="5492571" cy="46482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291179" indent="-291179" eaLnBrk="1" hangingPunct="1">
              <a:spcBef>
                <a:spcPct val="0"/>
              </a:spcBef>
              <a:buClr>
                <a:schemeClr val="accent6"/>
              </a:buClr>
              <a:buFont typeface="Wingdings" panose="05000000000000000000" pitchFamily="2" charset="2"/>
              <a:buChar char="q"/>
            </a:pPr>
            <a:r>
              <a:rPr lang="en-US" sz="1100" dirty="0">
                <a:cs typeface="Arial" pitchFamily="34" charset="0"/>
              </a:rPr>
              <a:t>In order to prevent a million heart attack and strokes, we knew there was work to be done in changing the environments in which we live, work and play and in</a:t>
            </a:r>
            <a:r>
              <a:rPr lang="en-US" sz="1100" baseline="0" dirty="0">
                <a:cs typeface="Arial" pitchFamily="34" charset="0"/>
              </a:rPr>
              <a:t> achieving excellence in</a:t>
            </a:r>
            <a:r>
              <a:rPr lang="en-US" sz="1100" dirty="0">
                <a:cs typeface="Arial" pitchFamily="34" charset="0"/>
              </a:rPr>
              <a:t> our healthcare.  </a:t>
            </a:r>
          </a:p>
          <a:p>
            <a:pPr eaLnBrk="1" hangingPunct="1">
              <a:spcBef>
                <a:spcPct val="0"/>
              </a:spcBef>
              <a:buClr>
                <a:schemeClr val="accent6"/>
              </a:buClr>
            </a:pPr>
            <a:endParaRPr lang="en-US" sz="1100" dirty="0">
              <a:cs typeface="Arial" pitchFamily="34" charset="0"/>
            </a:endParaRPr>
          </a:p>
          <a:p>
            <a:pPr marL="291179" indent="-291179" eaLnBrk="1" hangingPunct="1">
              <a:spcBef>
                <a:spcPct val="0"/>
              </a:spcBef>
              <a:buClr>
                <a:schemeClr val="accent6"/>
              </a:buClr>
              <a:buFont typeface="Wingdings" panose="05000000000000000000" pitchFamily="2" charset="2"/>
              <a:buChar char="q"/>
            </a:pPr>
            <a:r>
              <a:rPr lang="en-US" sz="1100" dirty="0">
                <a:cs typeface="Arial" pitchFamily="34" charset="0"/>
              </a:rPr>
              <a:t>This</a:t>
            </a:r>
            <a:r>
              <a:rPr lang="en-US" sz="1100" baseline="0" dirty="0">
                <a:cs typeface="Arial" pitchFamily="34" charset="0"/>
              </a:rPr>
              <a:t> slide outlines the key components of this needed work.:</a:t>
            </a:r>
          </a:p>
          <a:p>
            <a:pPr marL="291179" indent="-291179" eaLnBrk="1" hangingPunct="1">
              <a:spcBef>
                <a:spcPct val="0"/>
              </a:spcBef>
              <a:buClr>
                <a:schemeClr val="accent6"/>
              </a:buClr>
              <a:buFont typeface="Wingdings" panose="05000000000000000000" pitchFamily="2" charset="2"/>
              <a:buChar char="q"/>
            </a:pPr>
            <a:endParaRPr lang="en-US" sz="1100" dirty="0">
              <a:cs typeface="Arial" pitchFamily="34" charset="0"/>
            </a:endParaRPr>
          </a:p>
          <a:p>
            <a:pPr marL="291179" indent="-291179" eaLnBrk="1" hangingPunct="1">
              <a:spcBef>
                <a:spcPct val="0"/>
              </a:spcBef>
              <a:buClr>
                <a:schemeClr val="accent6"/>
              </a:buClr>
              <a:buFont typeface="Wingdings" panose="05000000000000000000" pitchFamily="2" charset="2"/>
              <a:buChar char="q"/>
            </a:pPr>
            <a:r>
              <a:rPr lang="en-US" sz="1100" dirty="0">
                <a:cs typeface="Arial" pitchFamily="34" charset="0"/>
              </a:rPr>
              <a:t>By increasing </a:t>
            </a:r>
            <a:r>
              <a:rPr lang="en-US" sz="1100" dirty="0"/>
              <a:t>smoke free environments, decreasing </a:t>
            </a:r>
            <a:r>
              <a:rPr lang="en-US" sz="1100" dirty="0">
                <a:cs typeface="Arial" pitchFamily="34" charset="0"/>
              </a:rPr>
              <a:t>sodium in the food supply, and eliminating </a:t>
            </a:r>
            <a:r>
              <a:rPr lang="en-US" sz="1100" dirty="0"/>
              <a:t>trans fat, we would change our environment in ways that keep people healthier and less likely to need health care. Were you aware that when communities go smoke-free, there is an immediate decrease in the number of hearts attacks seen in those communities?  (</a:t>
            </a:r>
            <a:r>
              <a:rPr lang="en-US" sz="1100" b="0" baseline="0" dirty="0"/>
              <a:t>“</a:t>
            </a:r>
            <a:r>
              <a:rPr lang="en-US" sz="1100" b="0" i="0" kern="1200" dirty="0">
                <a:effectLst/>
              </a:rPr>
              <a:t>50 Years of Progress: A Report of the Surgeon General, 2014 </a:t>
            </a:r>
            <a:r>
              <a:rPr lang="en-US" sz="1100" b="0" baseline="0" dirty="0"/>
              <a:t>page 442) </a:t>
            </a:r>
            <a:endParaRPr lang="en-US" sz="1100" b="0" dirty="0"/>
          </a:p>
          <a:p>
            <a:pPr defTabSz="622824" eaLnBrk="1" hangingPunct="1">
              <a:lnSpc>
                <a:spcPct val="90000"/>
              </a:lnSpc>
              <a:spcBef>
                <a:spcPct val="0"/>
              </a:spcBef>
              <a:spcAft>
                <a:spcPts val="309"/>
              </a:spcAft>
              <a:buClr>
                <a:schemeClr val="accent6"/>
              </a:buClr>
              <a:defRPr/>
            </a:pPr>
            <a:endParaRPr lang="en-US" sz="1100" dirty="0"/>
          </a:p>
          <a:p>
            <a:pPr marL="291179" indent="-291179" defTabSz="622824" eaLnBrk="1" hangingPunct="1">
              <a:lnSpc>
                <a:spcPct val="90000"/>
              </a:lnSpc>
              <a:spcBef>
                <a:spcPct val="0"/>
              </a:spcBef>
              <a:spcAft>
                <a:spcPts val="309"/>
              </a:spcAft>
              <a:buClr>
                <a:schemeClr val="accent6"/>
              </a:buClr>
              <a:buFont typeface="Wingdings" panose="05000000000000000000" pitchFamily="2" charset="2"/>
              <a:buChar char="q"/>
              <a:defRPr/>
            </a:pPr>
            <a:r>
              <a:rPr lang="en-US" sz="1100" dirty="0"/>
              <a:t>In addition to changes to our environment, we also need to hel</a:t>
            </a:r>
            <a:r>
              <a:rPr lang="en-US" sz="1100" baseline="0" dirty="0"/>
              <a:t>p patients, healthcare professionals and systems achieve excellence</a:t>
            </a:r>
            <a:r>
              <a:rPr lang="en-US" sz="1100" dirty="0"/>
              <a:t> in the care delivered.  In the clinical arena, we can reduce heart attacks and strokes by: </a:t>
            </a:r>
          </a:p>
          <a:p>
            <a:pPr marL="916302" lvl="1" indent="-293477" eaLnBrk="1" hangingPunct="1">
              <a:lnSpc>
                <a:spcPct val="90000"/>
              </a:lnSpc>
              <a:spcBef>
                <a:spcPct val="0"/>
              </a:spcBef>
              <a:spcAft>
                <a:spcPts val="309"/>
              </a:spcAft>
              <a:buClr>
                <a:schemeClr val="accent6"/>
              </a:buClr>
              <a:buFont typeface="Courier New" panose="02070309020205020404" pitchFamily="49" charset="0"/>
              <a:buChar char="o"/>
            </a:pPr>
            <a:r>
              <a:rPr lang="en-US" sz="1100" dirty="0"/>
              <a:t>Focusing the attention of patients, healthcare professionals and the systems in which they work, on the ABCS  (Aspirin when appropriate, Blood pressure control, Cholesterol management, Smoking cessation); </a:t>
            </a:r>
          </a:p>
          <a:p>
            <a:pPr marL="916302" lvl="1" indent="-293477" eaLnBrk="1" hangingPunct="1">
              <a:lnSpc>
                <a:spcPct val="90000"/>
              </a:lnSpc>
              <a:spcBef>
                <a:spcPct val="0"/>
              </a:spcBef>
              <a:spcAft>
                <a:spcPts val="309"/>
              </a:spcAft>
              <a:buClr>
                <a:schemeClr val="accent6"/>
              </a:buClr>
              <a:buFont typeface="Courier New" panose="02070309020205020404" pitchFamily="49" charset="0"/>
              <a:buChar char="o"/>
            </a:pPr>
            <a:r>
              <a:rPr lang="en-US" sz="1100" dirty="0"/>
              <a:t>Harnessing the power of health information technology to improve health outcomes; </a:t>
            </a:r>
          </a:p>
          <a:p>
            <a:pPr marL="916302" lvl="1" indent="-293477" eaLnBrk="1" hangingPunct="1">
              <a:lnSpc>
                <a:spcPct val="90000"/>
              </a:lnSpc>
              <a:spcBef>
                <a:spcPct val="0"/>
              </a:spcBef>
              <a:spcAft>
                <a:spcPts val="309"/>
              </a:spcAft>
              <a:buClr>
                <a:schemeClr val="accent6"/>
              </a:buClr>
              <a:buFont typeface="Courier New" panose="02070309020205020404" pitchFamily="49" charset="0"/>
              <a:buChar char="o"/>
            </a:pPr>
            <a:r>
              <a:rPr lang="en-US" sz="1100" dirty="0"/>
              <a:t>Developing, testing, and deploying  new models of care that recognize and reward outcomes and value.</a:t>
            </a:r>
          </a:p>
          <a:p>
            <a:pPr marL="916302" lvl="1" indent="-293477" eaLnBrk="1" hangingPunct="1">
              <a:lnSpc>
                <a:spcPct val="90000"/>
              </a:lnSpc>
              <a:spcBef>
                <a:spcPct val="0"/>
              </a:spcBef>
              <a:spcAft>
                <a:spcPts val="309"/>
              </a:spcAft>
              <a:buClr>
                <a:schemeClr val="accent6"/>
              </a:buClr>
              <a:buFont typeface="Courier New" panose="02070309020205020404" pitchFamily="49" charset="0"/>
              <a:buChar char="o"/>
            </a:pPr>
            <a:endParaRPr lang="en-US" sz="1100" dirty="0"/>
          </a:p>
          <a:p>
            <a:pPr marL="165690" lvl="0" indent="0" eaLnBrk="1" hangingPunct="1">
              <a:lnSpc>
                <a:spcPct val="90000"/>
              </a:lnSpc>
              <a:spcBef>
                <a:spcPct val="0"/>
              </a:spcBef>
              <a:spcAft>
                <a:spcPts val="309"/>
              </a:spcAft>
              <a:buClr>
                <a:schemeClr val="accent6"/>
              </a:buClr>
              <a:buFont typeface="Courier New" panose="02070309020205020404" pitchFamily="49" charset="0"/>
              <a:buNone/>
            </a:pPr>
            <a:r>
              <a:rPr lang="en-US" sz="1100" b="1" dirty="0">
                <a:solidFill>
                  <a:srgbClr val="FF0000"/>
                </a:solidFill>
              </a:rPr>
              <a:t>[Click again and the Health Disparities box will pop up.] </a:t>
            </a:r>
          </a:p>
          <a:p>
            <a:pPr marL="622824" lvl="1" eaLnBrk="1" hangingPunct="1">
              <a:lnSpc>
                <a:spcPct val="90000"/>
              </a:lnSpc>
              <a:spcBef>
                <a:spcPct val="0"/>
              </a:spcBef>
              <a:spcAft>
                <a:spcPts val="309"/>
              </a:spcAft>
              <a:buClr>
                <a:schemeClr val="accent6"/>
              </a:buClr>
            </a:pPr>
            <a:endParaRPr lang="en-US" sz="1100" dirty="0">
              <a:cs typeface="Arial" pitchFamily="34" charset="0"/>
            </a:endParaRPr>
          </a:p>
          <a:p>
            <a:pPr marL="293477" indent="-293477" eaLnBrk="1" hangingPunct="1">
              <a:lnSpc>
                <a:spcPct val="90000"/>
              </a:lnSpc>
              <a:spcBef>
                <a:spcPct val="0"/>
              </a:spcBef>
              <a:spcAft>
                <a:spcPts val="309"/>
              </a:spcAft>
              <a:buClr>
                <a:schemeClr val="accent6"/>
              </a:buClr>
              <a:buFont typeface="Wingdings" pitchFamily="2" charset="2"/>
              <a:buChar char="q"/>
            </a:pPr>
            <a:r>
              <a:rPr lang="en-US" sz="1100" dirty="0">
                <a:cs typeface="Arial" pitchFamily="34" charset="0"/>
              </a:rPr>
              <a:t>As a nation,</a:t>
            </a:r>
            <a:r>
              <a:rPr lang="en-US" sz="1100" baseline="0" dirty="0">
                <a:cs typeface="Arial" pitchFamily="34" charset="0"/>
              </a:rPr>
              <a:t> we can and must do better.  For certain segments of our nation, the burden is even greater.  </a:t>
            </a:r>
            <a:r>
              <a:rPr lang="en-US" sz="1100" dirty="0">
                <a:cs typeface="Arial" pitchFamily="34" charset="0"/>
              </a:rPr>
              <a:t>As we work on changing the environment and optimizing care, we need to make sure we are addressing the needs of those who are disproportionately affected by cardiovascular disease. </a:t>
            </a:r>
          </a:p>
          <a:p>
            <a:pPr marL="293477" indent="-293477" eaLnBrk="1" hangingPunct="1">
              <a:lnSpc>
                <a:spcPct val="90000"/>
              </a:lnSpc>
              <a:spcBef>
                <a:spcPct val="0"/>
              </a:spcBef>
              <a:spcAft>
                <a:spcPts val="309"/>
              </a:spcAft>
              <a:buClr>
                <a:schemeClr val="accent6"/>
              </a:buClr>
              <a:buFont typeface="Wingdings" pitchFamily="2" charset="2"/>
              <a:buChar char="q"/>
            </a:pPr>
            <a:endParaRPr lang="en-US" sz="1100" dirty="0">
              <a:cs typeface="Arial" pitchFamily="34" charset="0"/>
            </a:endParaRPr>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defTabSz="942389" eaLnBrk="0" hangingPunct="0">
              <a:defRPr sz="2400">
                <a:solidFill>
                  <a:schemeClr val="tx1"/>
                </a:solidFill>
                <a:latin typeface="Arial" pitchFamily="34" charset="0"/>
              </a:defRPr>
            </a:lvl1pPr>
            <a:lvl2pPr marL="763041" indent="-293477" defTabSz="942389" eaLnBrk="0" hangingPunct="0">
              <a:defRPr sz="2400">
                <a:solidFill>
                  <a:schemeClr val="tx1"/>
                </a:solidFill>
                <a:latin typeface="Arial" pitchFamily="34" charset="0"/>
              </a:defRPr>
            </a:lvl2pPr>
            <a:lvl3pPr marL="1173910" indent="-234782" defTabSz="942389" eaLnBrk="0" hangingPunct="0">
              <a:defRPr sz="2400">
                <a:solidFill>
                  <a:schemeClr val="tx1"/>
                </a:solidFill>
                <a:latin typeface="Arial" pitchFamily="34" charset="0"/>
              </a:defRPr>
            </a:lvl3pPr>
            <a:lvl4pPr marL="1643474" indent="-234782" defTabSz="942389" eaLnBrk="0" hangingPunct="0">
              <a:defRPr sz="2400">
                <a:solidFill>
                  <a:schemeClr val="tx1"/>
                </a:solidFill>
                <a:latin typeface="Arial" pitchFamily="34" charset="0"/>
              </a:defRPr>
            </a:lvl4pPr>
            <a:lvl5pPr marL="2113038" indent="-234782" defTabSz="942389" eaLnBrk="0" hangingPunct="0">
              <a:defRPr sz="2400">
                <a:solidFill>
                  <a:schemeClr val="tx1"/>
                </a:solidFill>
                <a:latin typeface="Arial" pitchFamily="34" charset="0"/>
              </a:defRPr>
            </a:lvl5pPr>
            <a:lvl6pPr marL="2582601" indent="-234782" defTabSz="942389" eaLnBrk="0" fontAlgn="base" hangingPunct="0">
              <a:spcBef>
                <a:spcPct val="0"/>
              </a:spcBef>
              <a:spcAft>
                <a:spcPct val="0"/>
              </a:spcAft>
              <a:defRPr sz="2400">
                <a:solidFill>
                  <a:schemeClr val="tx1"/>
                </a:solidFill>
                <a:latin typeface="Arial" pitchFamily="34" charset="0"/>
              </a:defRPr>
            </a:lvl6pPr>
            <a:lvl7pPr marL="3052166" indent="-234782" defTabSz="942389" eaLnBrk="0" fontAlgn="base" hangingPunct="0">
              <a:spcBef>
                <a:spcPct val="0"/>
              </a:spcBef>
              <a:spcAft>
                <a:spcPct val="0"/>
              </a:spcAft>
              <a:defRPr sz="2400">
                <a:solidFill>
                  <a:schemeClr val="tx1"/>
                </a:solidFill>
                <a:latin typeface="Arial" pitchFamily="34" charset="0"/>
              </a:defRPr>
            </a:lvl7pPr>
            <a:lvl8pPr marL="3521730" indent="-234782" defTabSz="942389" eaLnBrk="0" fontAlgn="base" hangingPunct="0">
              <a:spcBef>
                <a:spcPct val="0"/>
              </a:spcBef>
              <a:spcAft>
                <a:spcPct val="0"/>
              </a:spcAft>
              <a:defRPr sz="2400">
                <a:solidFill>
                  <a:schemeClr val="tx1"/>
                </a:solidFill>
                <a:latin typeface="Arial" pitchFamily="34" charset="0"/>
              </a:defRPr>
            </a:lvl8pPr>
            <a:lvl9pPr marL="3991295" indent="-234782" defTabSz="942389" eaLnBrk="0" fontAlgn="base" hangingPunct="0">
              <a:spcBef>
                <a:spcPct val="0"/>
              </a:spcBef>
              <a:spcAft>
                <a:spcPct val="0"/>
              </a:spcAft>
              <a:defRPr sz="2400">
                <a:solidFill>
                  <a:schemeClr val="tx1"/>
                </a:solidFill>
                <a:latin typeface="Arial" pitchFamily="34" charset="0"/>
              </a:defRPr>
            </a:lvl9pPr>
          </a:lstStyle>
          <a:p>
            <a:pPr eaLnBrk="1" fontAlgn="base" hangingPunct="1">
              <a:spcBef>
                <a:spcPct val="0"/>
              </a:spcBef>
              <a:spcAft>
                <a:spcPct val="0"/>
              </a:spcAft>
            </a:pPr>
            <a:fld id="{030E60BC-88C1-47ED-91C1-CCBBA7FA5D5F}" type="slidenum">
              <a:rPr lang="en-US" sz="1200">
                <a:solidFill>
                  <a:srgbClr val="000000"/>
                </a:solidFill>
                <a:ea typeface="MS PGothic" pitchFamily="34" charset="-128"/>
              </a:rPr>
              <a:pPr eaLnBrk="1" fontAlgn="base" hangingPunct="1">
                <a:spcBef>
                  <a:spcPct val="0"/>
                </a:spcBef>
                <a:spcAft>
                  <a:spcPct val="0"/>
                </a:spcAft>
              </a:pPr>
              <a:t>5</a:t>
            </a:fld>
            <a:endParaRPr lang="en-US" sz="1200" dirty="0">
              <a:solidFill>
                <a:srgbClr val="000000"/>
              </a:solidFill>
              <a:ea typeface="MS PGothic" pitchFamily="34" charset="-128"/>
            </a:endParaRPr>
          </a:p>
        </p:txBody>
      </p:sp>
    </p:spTree>
    <p:extLst>
      <p:ext uri="{BB962C8B-B14F-4D97-AF65-F5344CB8AC3E}">
        <p14:creationId xmlns:p14="http://schemas.microsoft.com/office/powerpoint/2010/main" val="18365519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endParaRPr lang="en-US" altLang="en-US" dirty="0"/>
          </a:p>
          <a:p>
            <a:pPr marL="171450" indent="-171450">
              <a:buFontTx/>
              <a:buChar char="-"/>
              <a:defRPr/>
            </a:pPr>
            <a:endParaRPr lang="en-US" altLang="en-US" dirty="0"/>
          </a:p>
        </p:txBody>
      </p:sp>
      <p:sp>
        <p:nvSpPr>
          <p:cNvPr id="839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58C224F9-7650-4BA2-967D-E53472656086}" type="slidenum">
              <a:rPr lang="en-US" altLang="en-US" smtClean="0">
                <a:solidFill>
                  <a:prstClr val="black"/>
                </a:solidFill>
              </a:rPr>
              <a:pPr/>
              <a:t>33</a:t>
            </a:fld>
            <a:endParaRPr lang="en-US" altLang="en-US">
              <a:solidFill>
                <a:prstClr val="black"/>
              </a:solidFill>
            </a:endParaRPr>
          </a:p>
        </p:txBody>
      </p:sp>
    </p:spTree>
    <p:extLst>
      <p:ext uri="{BB962C8B-B14F-4D97-AF65-F5344CB8AC3E}">
        <p14:creationId xmlns:p14="http://schemas.microsoft.com/office/powerpoint/2010/main" val="8440542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60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62000" indent="-292100">
              <a:defRPr>
                <a:solidFill>
                  <a:schemeClr val="tx1"/>
                </a:solidFill>
                <a:latin typeface="Calibri" panose="020F0502020204030204" pitchFamily="34" charset="0"/>
                <a:ea typeface="MS PGothic" panose="020B0600070205080204" pitchFamily="34" charset="-128"/>
              </a:defRPr>
            </a:lvl2pPr>
            <a:lvl3pPr marL="1173163" indent="-233363">
              <a:defRPr>
                <a:solidFill>
                  <a:schemeClr val="tx1"/>
                </a:solidFill>
                <a:latin typeface="Calibri" panose="020F0502020204030204" pitchFamily="34" charset="0"/>
                <a:ea typeface="MS PGothic" panose="020B0600070205080204" pitchFamily="34" charset="-128"/>
              </a:defRPr>
            </a:lvl3pPr>
            <a:lvl4pPr marL="1643063" indent="-233363">
              <a:defRPr>
                <a:solidFill>
                  <a:schemeClr val="tx1"/>
                </a:solidFill>
                <a:latin typeface="Calibri" panose="020F0502020204030204" pitchFamily="34" charset="0"/>
                <a:ea typeface="MS PGothic" panose="020B0600070205080204" pitchFamily="34" charset="-128"/>
              </a:defRPr>
            </a:lvl4pPr>
            <a:lvl5pPr marL="2112963" indent="-233363">
              <a:defRPr>
                <a:solidFill>
                  <a:schemeClr val="tx1"/>
                </a:solidFill>
                <a:latin typeface="Calibri" panose="020F0502020204030204" pitchFamily="34" charset="0"/>
                <a:ea typeface="MS PGothic" panose="020B0600070205080204" pitchFamily="34" charset="-128"/>
              </a:defRPr>
            </a:lvl5pPr>
            <a:lvl6pPr marL="2570163" indent="-23336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27363" indent="-23336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84563" indent="-23336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41763" indent="-23336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06ACC046-891D-427C-83F5-03EC4303909A}" type="slidenum">
              <a:rPr lang="en-US" altLang="en-US" smtClean="0">
                <a:solidFill>
                  <a:prstClr val="black"/>
                </a:solidFill>
              </a:rPr>
              <a:pPr/>
              <a:t>34</a:t>
            </a:fld>
            <a:endParaRPr lang="en-US" altLang="en-US">
              <a:solidFill>
                <a:prstClr val="black"/>
              </a:solidFill>
            </a:endParaRPr>
          </a:p>
        </p:txBody>
      </p:sp>
    </p:spTree>
    <p:extLst>
      <p:ext uri="{BB962C8B-B14F-4D97-AF65-F5344CB8AC3E}">
        <p14:creationId xmlns:p14="http://schemas.microsoft.com/office/powerpoint/2010/main" val="19007457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Helvetica Neue" pitchFamily="-107" charset="0"/>
                <a:ea typeface="Helvetica Neue" pitchFamily="-107" charset="0"/>
                <a:cs typeface="Helvetica Neue" pitchFamily="-107" charset="0"/>
              </a:rPr>
              <a:t>Thank you for talking with us about this critical issue of high blood pressure which is a leading factor for heart disease and stroke, some of our nation’s causes of disability and death.</a:t>
            </a:r>
          </a:p>
        </p:txBody>
      </p:sp>
      <p:sp>
        <p:nvSpPr>
          <p:cNvPr id="4" name="Slide Number Placeholder 3"/>
          <p:cNvSpPr>
            <a:spLocks noGrp="1"/>
          </p:cNvSpPr>
          <p:nvPr>
            <p:ph type="sldNum" sz="quarter" idx="10"/>
          </p:nvPr>
        </p:nvSpPr>
        <p:spPr/>
        <p:txBody>
          <a:bodyPr/>
          <a:lstStyle/>
          <a:p>
            <a:fld id="{3F4249D9-EF7D-44A8-BD39-473AB0FBB1E5}"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59428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400" eaLnBrk="1">
              <a:lnSpc>
                <a:spcPct val="100000"/>
              </a:lnSpc>
              <a:spcBef>
                <a:spcPts val="400"/>
              </a:spcBef>
            </a:pPr>
            <a:r>
              <a:rPr lang="en-US" altLang="en-US" sz="1200" dirty="0">
                <a:latin typeface="Calibri" panose="020F0502020204030204" pitchFamily="34" charset="0"/>
                <a:ea typeface="Helvetica Neue" pitchFamily="-107" charset="0"/>
                <a:cs typeface="Helvetica Neue" pitchFamily="-107" charset="0"/>
                <a:sym typeface="Calibri" panose="020F0502020204030204" pitchFamily="34" charset="0"/>
              </a:rPr>
              <a:t>WHY?</a:t>
            </a:r>
            <a:br>
              <a:rPr lang="en-US" altLang="en-US" sz="1200" dirty="0">
                <a:latin typeface="Calibri" panose="020F0502020204030204" pitchFamily="34" charset="0"/>
                <a:ea typeface="Helvetica Neue" pitchFamily="-107" charset="0"/>
                <a:cs typeface="Helvetica Neue" pitchFamily="-107" charset="0"/>
                <a:sym typeface="Calibri" panose="020F0502020204030204" pitchFamily="34" charset="0"/>
              </a:rPr>
            </a:br>
            <a:r>
              <a:rPr lang="en-US" altLang="en-US" sz="1200" dirty="0">
                <a:latin typeface="Calibri" panose="020F0502020204030204" pitchFamily="34" charset="0"/>
                <a:ea typeface="Helvetica Neue" pitchFamily="-107" charset="0"/>
                <a:cs typeface="Helvetica Neue" pitchFamily="-107" charset="0"/>
                <a:sym typeface="Calibri" panose="020F0502020204030204" pitchFamily="34" charset="0"/>
              </a:rPr>
              <a:t>First off, I wanted to share AHA’s road map for achieving our goal of moving millions – 13.4 million – to control by 2020. Recognizing the urgent need to address inadequate control, the American Heart Association (AHA) has made hypertension a primary focus area of its 2014 to 2017 strategic plan, because it seeks to improve the cardiovascular health of all Americans by 20% and reduce the death rate from cardiovascular disease and stroke by 20% by 2020.  </a:t>
            </a:r>
          </a:p>
          <a:p>
            <a:pPr defTabSz="914400" eaLnBrk="1">
              <a:lnSpc>
                <a:spcPct val="100000"/>
              </a:lnSpc>
              <a:spcBef>
                <a:spcPts val="400"/>
              </a:spcBef>
            </a:pPr>
            <a:endParaRPr lang="en-US" altLang="en-US" sz="1200" dirty="0">
              <a:latin typeface="MS PGothic" panose="020B0600070205080204" pitchFamily="34" charset="-128"/>
              <a:ea typeface="MS PGothic" panose="020B0600070205080204" pitchFamily="34" charset="-128"/>
              <a:sym typeface="MS PGothic" panose="020B0600070205080204" pitchFamily="34" charset="-128"/>
            </a:endParaRPr>
          </a:p>
          <a:p>
            <a:pPr defTabSz="914400" eaLnBrk="1">
              <a:lnSpc>
                <a:spcPct val="100000"/>
              </a:lnSpc>
              <a:spcBef>
                <a:spcPts val="400"/>
              </a:spcBef>
            </a:pPr>
            <a:r>
              <a:rPr lang="en-US" altLang="en-US" sz="1200" dirty="0">
                <a:latin typeface="MS PGothic" panose="020B0600070205080204" pitchFamily="34" charset="-128"/>
                <a:ea typeface="MS PGothic" panose="020B0600070205080204" pitchFamily="34" charset="-128"/>
                <a:sym typeface="MS PGothic" panose="020B0600070205080204" pitchFamily="34" charset="-128"/>
              </a:rPr>
              <a:t>Amy Vest suggests we add (particularly when the audience may include anyone not working in medical care): </a:t>
            </a:r>
          </a:p>
          <a:p>
            <a:pPr defTabSz="914400" eaLnBrk="1">
              <a:lnSpc>
                <a:spcPct val="100000"/>
              </a:lnSpc>
              <a:spcBef>
                <a:spcPts val="400"/>
              </a:spcBef>
            </a:pPr>
            <a:endParaRPr lang="en-US" altLang="en-US" sz="1200" dirty="0">
              <a:latin typeface="MS PGothic" panose="020B0600070205080204" pitchFamily="34" charset="-128"/>
              <a:ea typeface="MS PGothic" panose="020B0600070205080204" pitchFamily="34" charset="-128"/>
              <a:sym typeface="MS PGothic" panose="020B0600070205080204" pitchFamily="34" charset="-128"/>
            </a:endParaRPr>
          </a:p>
          <a:p>
            <a:pPr defTabSz="914400" eaLnBrk="1">
              <a:lnSpc>
                <a:spcPct val="100000"/>
              </a:lnSpc>
              <a:spcBef>
                <a:spcPts val="400"/>
              </a:spcBef>
            </a:pPr>
            <a:r>
              <a:rPr lang="en-US" altLang="en-US" sz="1200" dirty="0">
                <a:latin typeface="MS PGothic" panose="020B0600070205080204" pitchFamily="34" charset="-128"/>
                <a:ea typeface="MS PGothic" panose="020B0600070205080204" pitchFamily="34" charset="-128"/>
                <a:sym typeface="MS PGothic" panose="020B0600070205080204" pitchFamily="34" charset="-128"/>
              </a:rPr>
              <a:t>Today’s BP Control Statistics tell us:</a:t>
            </a:r>
          </a:p>
          <a:p>
            <a:pPr defTabSz="914400" eaLnBrk="1">
              <a:lnSpc>
                <a:spcPct val="100000"/>
              </a:lnSpc>
              <a:spcBef>
                <a:spcPts val="400"/>
              </a:spcBef>
            </a:pPr>
            <a:r>
              <a:rPr lang="en-US" altLang="en-US" sz="1200" dirty="0">
                <a:latin typeface="MS PGothic" panose="020B0600070205080204" pitchFamily="34" charset="-128"/>
                <a:ea typeface="MS PGothic" panose="020B0600070205080204" pitchFamily="34" charset="-128"/>
                <a:sym typeface="MS PGothic" panose="020B0600070205080204" pitchFamily="34" charset="-128"/>
              </a:rPr>
              <a:t>80,000,000 adults have HBP, which –even with advancements we’ve made– is still one in three or 32.6% of the adult population in the US.</a:t>
            </a:r>
          </a:p>
          <a:p>
            <a:pPr defTabSz="914400" eaLnBrk="1">
              <a:lnSpc>
                <a:spcPct val="100000"/>
              </a:lnSpc>
              <a:spcBef>
                <a:spcPts val="400"/>
              </a:spcBef>
            </a:pPr>
            <a:r>
              <a:rPr lang="en-US" altLang="en-US" sz="1200" dirty="0">
                <a:latin typeface="MS PGothic" panose="020B0600070205080204" pitchFamily="34" charset="-128"/>
                <a:ea typeface="MS PGothic" panose="020B0600070205080204" pitchFamily="34" charset="-128"/>
                <a:sym typeface="MS PGothic" panose="020B0600070205080204" pitchFamily="34" charset="-128"/>
              </a:rPr>
              <a:t>Improving these numbers through better BP control directly translates to drop in risk of cardiovascular disease and stroke.</a:t>
            </a:r>
          </a:p>
          <a:p>
            <a:pPr defTabSz="914400" eaLnBrk="1">
              <a:lnSpc>
                <a:spcPct val="100000"/>
              </a:lnSpc>
              <a:spcBef>
                <a:spcPts val="400"/>
              </a:spcBef>
            </a:pPr>
            <a:r>
              <a:rPr lang="en-US" altLang="en-US" sz="1200" dirty="0">
                <a:latin typeface="MS PGothic" panose="020B0600070205080204" pitchFamily="34" charset="-128"/>
                <a:ea typeface="MS PGothic" panose="020B0600070205080204" pitchFamily="34" charset="-128"/>
                <a:sym typeface="MS PGothic" panose="020B0600070205080204" pitchFamily="34" charset="-128"/>
              </a:rPr>
              <a:t>	</a:t>
            </a:r>
          </a:p>
        </p:txBody>
      </p:sp>
      <p:sp>
        <p:nvSpPr>
          <p:cNvPr id="4" name="Slide Number Placeholder 3"/>
          <p:cNvSpPr>
            <a:spLocks noGrp="1"/>
          </p:cNvSpPr>
          <p:nvPr>
            <p:ph type="sldNum" sz="quarter" idx="10"/>
          </p:nvPr>
        </p:nvSpPr>
        <p:spPr/>
        <p:txBody>
          <a:bodyPr/>
          <a:lstStyle/>
          <a:p>
            <a:fld id="{3F4249D9-EF7D-44A8-BD39-473AB0FBB1E5}"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26018569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a:lnSpc>
                <a:spcPct val="100000"/>
              </a:lnSpc>
              <a:spcBef>
                <a:spcPts val="400"/>
              </a:spcBef>
            </a:pPr>
            <a:r>
              <a:rPr lang="en-US" altLang="en-US" sz="1200" dirty="0">
                <a:latin typeface="MS PGothic" panose="020B0600070205080204" pitchFamily="34" charset="-128"/>
                <a:ea typeface="MS PGothic" panose="020B0600070205080204" pitchFamily="34" charset="-128"/>
                <a:sym typeface="MS PGothic" panose="020B0600070205080204" pitchFamily="34" charset="-128"/>
              </a:rPr>
              <a:t>Amy Vest suggests that (especially for any audience which may include laypeople,) we add: </a:t>
            </a:r>
          </a:p>
          <a:p>
            <a:pPr eaLnBrk="1">
              <a:lnSpc>
                <a:spcPct val="100000"/>
              </a:lnSpc>
              <a:spcBef>
                <a:spcPts val="400"/>
              </a:spcBef>
            </a:pPr>
            <a:endParaRPr lang="en-US" altLang="en-US" sz="1200" dirty="0">
              <a:latin typeface="MS PGothic" panose="020B0600070205080204" pitchFamily="34" charset="-128"/>
              <a:ea typeface="MS PGothic" panose="020B0600070205080204" pitchFamily="34" charset="-128"/>
              <a:sym typeface="MS PGothic" panose="020B0600070205080204" pitchFamily="34" charset="-128"/>
            </a:endParaRPr>
          </a:p>
          <a:p>
            <a:pPr eaLnBrk="1">
              <a:lnSpc>
                <a:spcPct val="100000"/>
              </a:lnSpc>
              <a:spcBef>
                <a:spcPts val="400"/>
              </a:spcBef>
            </a:pPr>
            <a:r>
              <a:rPr lang="en-US" altLang="en-US" sz="1200" dirty="0">
                <a:latin typeface="MS PGothic" panose="020B0600070205080204" pitchFamily="34" charset="-128"/>
                <a:ea typeface="MS PGothic" panose="020B0600070205080204" pitchFamily="34" charset="-128"/>
                <a:sym typeface="MS PGothic" panose="020B0600070205080204" pitchFamily="34" charset="-128"/>
              </a:rPr>
              <a:t>Today’s BP Control Statistics tell us:</a:t>
            </a:r>
          </a:p>
          <a:p>
            <a:pPr eaLnBrk="1">
              <a:lnSpc>
                <a:spcPct val="100000"/>
              </a:lnSpc>
              <a:spcBef>
                <a:spcPts val="400"/>
              </a:spcBef>
            </a:pPr>
            <a:r>
              <a:rPr lang="en-US" altLang="en-US" sz="1200" dirty="0">
                <a:latin typeface="MS PGothic" panose="020B0600070205080204" pitchFamily="34" charset="-128"/>
                <a:ea typeface="MS PGothic" panose="020B0600070205080204" pitchFamily="34" charset="-128"/>
                <a:sym typeface="MS PGothic" panose="020B0600070205080204" pitchFamily="34" charset="-128"/>
              </a:rPr>
              <a:t>Of those 80M with HBP, 45.9% have HBP that is not controlled to goal. That’s 36.7M people. Our goal to improve the health of ALL Americans by 20% by the year 2020 means that we need to move 13.4 M adults to BP control in the next 5 years.</a:t>
            </a:r>
          </a:p>
        </p:txBody>
      </p:sp>
      <p:sp>
        <p:nvSpPr>
          <p:cNvPr id="4" name="Slide Number Placeholder 3"/>
          <p:cNvSpPr>
            <a:spLocks noGrp="1"/>
          </p:cNvSpPr>
          <p:nvPr>
            <p:ph type="sldNum" sz="quarter" idx="10"/>
          </p:nvPr>
        </p:nvSpPr>
        <p:spPr/>
        <p:txBody>
          <a:bodyPr/>
          <a:lstStyle/>
          <a:p>
            <a:fld id="{3F4249D9-EF7D-44A8-BD39-473AB0FBB1E5}"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21574171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Helvetica Neue" pitchFamily="-107" charset="0"/>
                <a:ea typeface="Helvetica Neue" pitchFamily="-107" charset="0"/>
                <a:cs typeface="Helvetica Neue" pitchFamily="-107" charset="0"/>
              </a:rPr>
              <a:t>It’s one of the most expensive conditions for U.S. Employers and predictions indicate a greater than 5-fold increase over the next decade.</a:t>
            </a:r>
          </a:p>
        </p:txBody>
      </p:sp>
      <p:sp>
        <p:nvSpPr>
          <p:cNvPr id="4" name="Slide Number Placeholder 3"/>
          <p:cNvSpPr>
            <a:spLocks noGrp="1"/>
          </p:cNvSpPr>
          <p:nvPr>
            <p:ph type="sldNum" sz="quarter" idx="10"/>
          </p:nvPr>
        </p:nvSpPr>
        <p:spPr/>
        <p:txBody>
          <a:bodyPr/>
          <a:lstStyle/>
          <a:p>
            <a:fld id="{3F4249D9-EF7D-44A8-BD39-473AB0FBB1E5}"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26210402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baseline="0" dirty="0">
                <a:solidFill>
                  <a:srgbClr val="FFFFFF"/>
                </a:solidFill>
                <a:latin typeface="+mn-lt"/>
                <a:ea typeface="+mn-ea"/>
                <a:cs typeface="+mn-cs"/>
              </a:rPr>
              <a:t>So here’s why we’re here:</a:t>
            </a:r>
          </a:p>
          <a:p>
            <a:r>
              <a:rPr lang="en-US" sz="1200" b="0" kern="1200" baseline="0" dirty="0">
                <a:solidFill>
                  <a:srgbClr val="FFFFFF"/>
                </a:solidFill>
                <a:latin typeface="+mn-lt"/>
                <a:ea typeface="+mn-ea"/>
                <a:cs typeface="+mn-cs"/>
              </a:rPr>
              <a:t>	To show you what’s exciting about Check. Change. </a:t>
            </a:r>
            <a:r>
              <a:rPr lang="en-US" sz="1200" b="0" i="1" kern="1200" baseline="0" dirty="0">
                <a:solidFill>
                  <a:srgbClr val="FFFFFF"/>
                </a:solidFill>
                <a:latin typeface="+mn-lt"/>
                <a:ea typeface="+mn-ea"/>
                <a:cs typeface="+mn-cs"/>
              </a:rPr>
              <a:t>Control</a:t>
            </a:r>
            <a:r>
              <a:rPr lang="en-US" sz="1200" b="0" kern="1200" baseline="0" dirty="0">
                <a:solidFill>
                  <a:srgbClr val="FFFFFF"/>
                </a:solidFill>
                <a:latin typeface="+mn-lt"/>
                <a:ea typeface="+mn-ea"/>
                <a:cs typeface="+mn-cs"/>
              </a:rPr>
              <a:t>.</a:t>
            </a:r>
          </a:p>
          <a:p>
            <a:r>
              <a:rPr lang="en-US" sz="1200" b="0" kern="1200" baseline="0" dirty="0">
                <a:solidFill>
                  <a:srgbClr val="FFFFFF"/>
                </a:solidFill>
                <a:latin typeface="+mn-lt"/>
                <a:ea typeface="+mn-ea"/>
                <a:cs typeface="+mn-cs"/>
              </a:rPr>
              <a:t>	To define the volunteer mentor’s role</a:t>
            </a:r>
          </a:p>
          <a:p>
            <a:r>
              <a:rPr lang="en-US" sz="1200" b="0" kern="1200" baseline="0" dirty="0">
                <a:solidFill>
                  <a:srgbClr val="FFFFFF"/>
                </a:solidFill>
                <a:latin typeface="+mn-lt"/>
                <a:ea typeface="+mn-ea"/>
                <a:cs typeface="+mn-cs"/>
              </a:rPr>
              <a:t>	Learn about Heart360 and how you will use it as an engagement and communication tool with program participants</a:t>
            </a:r>
          </a:p>
          <a:p>
            <a:r>
              <a:rPr lang="en-US" sz="1200" b="0" kern="1200" baseline="0" dirty="0">
                <a:solidFill>
                  <a:srgbClr val="FFFFFF"/>
                </a:solidFill>
                <a:latin typeface="+mn-lt"/>
                <a:ea typeface="+mn-ea"/>
                <a:cs typeface="+mn-cs"/>
              </a:rPr>
              <a:t>	and To highlight your Volunteer Mentor Resources</a:t>
            </a:r>
          </a:p>
          <a:p>
            <a:endParaRPr lang="en-US" sz="1200" b="0" kern="1200" baseline="0" dirty="0">
              <a:solidFill>
                <a:schemeClr val="tx1"/>
              </a:solidFill>
              <a:latin typeface="+mn-lt"/>
              <a:ea typeface="+mn-ea"/>
              <a:cs typeface="+mn-cs"/>
            </a:endParaRPr>
          </a:p>
          <a:p>
            <a:pPr>
              <a:spcBef>
                <a:spcPts val="434"/>
              </a:spcBef>
            </a:pPr>
            <a:endParaRPr lang="en-US" sz="1200" kern="1200" baseline="0" dirty="0">
              <a:solidFill>
                <a:srgbClr val="000000"/>
              </a:solidFill>
              <a:latin typeface="+mn-lt"/>
              <a:ea typeface="Helvetica Neue" pitchFamily="-1" charset="0"/>
              <a:cs typeface="Helvetica Neue" pitchFamily="-1" charset="0"/>
              <a:sym typeface="Helvetica Neue" pitchFamily="-1" charset="0"/>
            </a:endParaRPr>
          </a:p>
          <a:p>
            <a:pPr>
              <a:spcBef>
                <a:spcPct val="0"/>
              </a:spcBef>
            </a:pP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F4249D9-EF7D-44A8-BD39-473AB0FBB1E5}"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10954211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4249D9-EF7D-44A8-BD39-473AB0FBB1E5}"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8626596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defRPr/>
            </a:pPr>
            <a:endParaRPr lang="en-US" sz="1000" b="0" dirty="0">
              <a:ea typeface="MS PGothic" pitchFamily="34" charset="-128"/>
            </a:endParaRPr>
          </a:p>
          <a:p>
            <a:pPr marL="0" indent="0">
              <a:buFont typeface="+mj-lt"/>
              <a:buNone/>
              <a:defRPr/>
            </a:pPr>
            <a:r>
              <a:rPr lang="en-US" sz="1000" b="1" dirty="0">
                <a:ea typeface="MS PGothic" pitchFamily="34" charset="-128"/>
              </a:rPr>
              <a:t>Additional notes</a:t>
            </a:r>
            <a:r>
              <a:rPr lang="en-US" sz="1000" b="1" baseline="0" dirty="0">
                <a:ea typeface="MS PGothic" pitchFamily="34" charset="-128"/>
              </a:rPr>
              <a:t> and background as needed … </a:t>
            </a:r>
            <a:endParaRPr lang="en-US" sz="1000" b="1" dirty="0">
              <a:ea typeface="MS PGothic" pitchFamily="34" charset="-128"/>
            </a:endParaRPr>
          </a:p>
          <a:p>
            <a:pPr marL="0" indent="0">
              <a:buFont typeface="+mj-lt"/>
              <a:buNone/>
              <a:defRPr/>
            </a:pPr>
            <a:r>
              <a:rPr lang="en-US" sz="1000" b="1" dirty="0">
                <a:ea typeface="MS PGothic" pitchFamily="34" charset="-128"/>
              </a:rPr>
              <a:t>Kaiser Home Blood Pressure Monitoring Project</a:t>
            </a:r>
          </a:p>
          <a:p>
            <a:r>
              <a:rPr lang="en-US" sz="1000" dirty="0">
                <a:ea typeface="MS PGothic" pitchFamily="34" charset="-128"/>
              </a:rPr>
              <a:t>Collaboration between AHA/Kaiser/Microsoft. Some 350</a:t>
            </a:r>
            <a:r>
              <a:rPr lang="en-US" sz="1000" baseline="0" dirty="0">
                <a:ea typeface="MS PGothic" pitchFamily="34" charset="-128"/>
              </a:rPr>
              <a:t> hypertensive enrolled from Kaiser Colorado offices. </a:t>
            </a:r>
            <a:r>
              <a:rPr lang="en-US" sz="1000" dirty="0">
                <a:ea typeface="MS PGothic" pitchFamily="34" charset="-128"/>
              </a:rPr>
              <a:t>The goal of this study was to improve hypertension control at Kaiser Colorado.</a:t>
            </a:r>
            <a:r>
              <a:rPr lang="en-US" sz="1000" baseline="0" dirty="0">
                <a:ea typeface="MS PGothic" pitchFamily="34" charset="-128"/>
              </a:rPr>
              <a:t> Patients were </a:t>
            </a:r>
            <a:r>
              <a:rPr lang="en-US" sz="1200" b="0" i="0" u="none" strike="noStrike" kern="1200" baseline="0" dirty="0">
                <a:solidFill>
                  <a:schemeClr val="tx1"/>
                </a:solidFill>
                <a:latin typeface="Helvetica Neue"/>
                <a:ea typeface="ＭＳ Ｐゴシック" pitchFamily="-110" charset="-128"/>
                <a:cs typeface="ＭＳ Ｐゴシック" pitchFamily="-110" charset="-128"/>
              </a:rPr>
              <a:t>randomized to a usual care group or a home monitoring group. All patients had their blood pressure measured in the medical office at the start of the six-month study. The usual care group was managed in a typical model that involved checking blood pressure during office visits. The home monitoring group used an at-home blood pressure device that uploaded data to the patient’s account in MS/HV/H360. Kaiser’s clinical pharmacists used a computerized registry to monitor readings and consulted with patients to adjust their antihypertensive medications based on proven protocols. Connected to HealthVault, patients were able to manage their data using Heart360, a free online tool provided by the AHA</a:t>
            </a:r>
          </a:p>
          <a:p>
            <a:endParaRPr lang="en-US" sz="1200" b="0" i="0" u="none" strike="noStrike" kern="1200" baseline="0" dirty="0">
              <a:solidFill>
                <a:schemeClr val="tx1"/>
              </a:solidFill>
              <a:latin typeface="Helvetica Neue"/>
              <a:ea typeface="ＭＳ Ｐゴシック" pitchFamily="-110" charset="-128"/>
              <a:cs typeface="ＭＳ Ｐゴシック" pitchFamily="-110" charset="-128"/>
            </a:endParaRPr>
          </a:p>
          <a:p>
            <a:r>
              <a:rPr lang="en-US" sz="1200" b="0" i="0" u="none" strike="noStrike" kern="1200" baseline="0" dirty="0">
                <a:solidFill>
                  <a:schemeClr val="tx1"/>
                </a:solidFill>
                <a:latin typeface="Helvetica Neue"/>
                <a:ea typeface="ＭＳ Ｐゴシック" pitchFamily="-110" charset="-128"/>
                <a:cs typeface="ＭＳ Ｐゴシック" pitchFamily="-110" charset="-128"/>
              </a:rPr>
              <a:t>At the start of the study, the average systolic blood pressure was 149 mm Hg in the home monitoring group and 145 mm Hg in the usual care group. At six months, patients in the home monitoring group were 50 percent more likely to have their blood pressure controlled to healthy levels compared to the usual care group. Similarly, a significantly greater decrease in systolic blood pressure at six months occurred in the home monitoring group (-21 mm Hg) versus the usual care group (-9 mm Hg). </a:t>
            </a:r>
          </a:p>
          <a:p>
            <a:endParaRPr lang="en-US" dirty="0"/>
          </a:p>
        </p:txBody>
      </p:sp>
      <p:sp>
        <p:nvSpPr>
          <p:cNvPr id="4" name="Slide Number Placeholder 3"/>
          <p:cNvSpPr>
            <a:spLocks noGrp="1"/>
          </p:cNvSpPr>
          <p:nvPr>
            <p:ph type="sldNum" sz="quarter" idx="10"/>
          </p:nvPr>
        </p:nvSpPr>
        <p:spPr/>
        <p:txBody>
          <a:bodyPr/>
          <a:lstStyle/>
          <a:p>
            <a:fld id="{3F4249D9-EF7D-44A8-BD39-473AB0FBB1E5}"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2169601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As of the end of June 2014, over 20,000 participants and 2,400 volunteer health mentors have participated in the program, which has grown to 175 programs in over 70 markets. The goal initially was to have 30,000 African Americans enrolled in an evidence based blood pressure program by 2014.  The innovative approaches and program models have been a rich source of information, which is currently being evaluated.  Some highlights of the blood pressure data have been consistent with the Check it, Change it data.  </a:t>
            </a:r>
          </a:p>
          <a:p>
            <a:endParaRPr lang="en-US" baseline="0" dirty="0"/>
          </a:p>
          <a:p>
            <a:pPr marL="0" marR="0" indent="0" algn="l" defTabSz="457200" rtl="0" eaLnBrk="1" fontAlgn="base" latinLnBrk="0" hangingPunct="1">
              <a:lnSpc>
                <a:spcPct val="100000"/>
              </a:lnSpc>
              <a:spcBef>
                <a:spcPct val="30000"/>
              </a:spcBef>
              <a:spcAft>
                <a:spcPct val="0"/>
              </a:spcAft>
              <a:buClrTx/>
              <a:buSzTx/>
              <a:buFontTx/>
              <a:buNone/>
              <a:tabLst/>
              <a:defRPr/>
            </a:pPr>
            <a:r>
              <a:rPr lang="en-US" sz="1200" dirty="0">
                <a:solidFill>
                  <a:schemeClr val="tx1">
                    <a:lumMod val="95000"/>
                    <a:lumOff val="5000"/>
                  </a:schemeClr>
                </a:solidFill>
                <a:latin typeface="Helvetica Neue"/>
              </a:rPr>
              <a:t>Analysis for 2013 showed BPs trending down among participants with elevated readings at baseline,</a:t>
            </a:r>
            <a:r>
              <a:rPr lang="en-US" sz="1200" baseline="0" dirty="0">
                <a:solidFill>
                  <a:schemeClr val="tx1">
                    <a:lumMod val="95000"/>
                    <a:lumOff val="5000"/>
                  </a:schemeClr>
                </a:solidFill>
                <a:latin typeface="Helvetica Neue"/>
              </a:rPr>
              <a:t> some sampling of these results include:</a:t>
            </a:r>
            <a:endParaRPr lang="en-US" baseline="0" dirty="0"/>
          </a:p>
          <a:p>
            <a:pPr marL="171450" indent="-171450">
              <a:buFont typeface="Arial" pitchFamily="34" charset="0"/>
              <a:buChar char="•"/>
            </a:pPr>
            <a:r>
              <a:rPr lang="en-US" baseline="0" dirty="0"/>
              <a:t>Average drop in blood pressure was 5.68/2.87;</a:t>
            </a:r>
          </a:p>
          <a:p>
            <a:pPr marL="171450" indent="-171450">
              <a:buFont typeface="Arial" pitchFamily="34" charset="0"/>
              <a:buChar char="•"/>
            </a:pPr>
            <a:r>
              <a:rPr lang="en-US" baseline="0" dirty="0"/>
              <a:t>If blood pressure was &gt; 140/90, average drop was 17.46/7.96; </a:t>
            </a:r>
          </a:p>
          <a:p>
            <a:pPr marL="171450" indent="-171450">
              <a:buFont typeface="Arial" pitchFamily="34" charset="0"/>
              <a:buChar char="•"/>
            </a:pPr>
            <a:r>
              <a:rPr lang="en-US" dirty="0"/>
              <a:t>If participants uploaded</a:t>
            </a:r>
            <a:r>
              <a:rPr lang="en-US" baseline="0" dirty="0"/>
              <a:t> 2 readings for 4 consecutive months, the average drop in BP was 11.2/4.31; and </a:t>
            </a:r>
          </a:p>
          <a:p>
            <a:pPr marL="171450" indent="-171450">
              <a:buFont typeface="Arial" pitchFamily="34" charset="0"/>
              <a:buChar char="•"/>
            </a:pPr>
            <a:r>
              <a:rPr lang="en-US" baseline="0" dirty="0"/>
              <a:t>If participants uploaded 2 readings for 4 consecutive months, and started with a BP &gt; 140/90, their average drop was 27.23/10.52</a:t>
            </a:r>
          </a:p>
          <a:p>
            <a:pPr marL="171450" indent="-171450">
              <a:buFont typeface="Arial" pitchFamily="34" charset="0"/>
              <a:buChar char="•"/>
            </a:pPr>
            <a:endParaRPr lang="en-US" baseline="0" dirty="0"/>
          </a:p>
          <a:p>
            <a:pPr marL="0" indent="0">
              <a:buFont typeface="Arial" pitchFamily="34" charset="0"/>
              <a:buNone/>
            </a:pPr>
            <a:r>
              <a:rPr lang="en-US" dirty="0"/>
              <a:t>Analysis for 2014 showed BPs</a:t>
            </a:r>
            <a:r>
              <a:rPr lang="en-US" baseline="0" dirty="0"/>
              <a:t> continuing to trend down among participants with elevated readings at baseline:</a:t>
            </a:r>
          </a:p>
          <a:p>
            <a:pPr marL="171450" indent="-171450">
              <a:buFont typeface="Arial" pitchFamily="34" charset="0"/>
              <a:buChar char="•"/>
            </a:pPr>
            <a:r>
              <a:rPr lang="en-US" baseline="0" dirty="0"/>
              <a:t>Average drop in blood pressure was 13.9/9.51;</a:t>
            </a:r>
          </a:p>
          <a:p>
            <a:pPr marL="171450" indent="-171450">
              <a:buFont typeface="Arial" pitchFamily="34" charset="0"/>
              <a:buChar char="•"/>
            </a:pPr>
            <a:r>
              <a:rPr lang="en-US" baseline="0" dirty="0"/>
              <a:t>If blood pressure was &gt; 140/90, average drop was 21.94/12.65;</a:t>
            </a:r>
          </a:p>
          <a:p>
            <a:pPr marL="171450" indent="-171450">
              <a:buFont typeface="Arial" pitchFamily="34" charset="0"/>
              <a:buChar char="•"/>
            </a:pPr>
            <a:r>
              <a:rPr lang="en-US" baseline="0" dirty="0"/>
              <a:t>If participants uploaded 2 readings for 4 consecutive months, the average drop in BP was 14.4/9.14;</a:t>
            </a:r>
          </a:p>
          <a:p>
            <a:pPr marL="171450" indent="-171450">
              <a:buFont typeface="Arial" pitchFamily="34" charset="0"/>
              <a:buChar char="•"/>
            </a:pPr>
            <a:r>
              <a:rPr lang="en-US" baseline="0" dirty="0"/>
              <a:t>If participants uploaded 2 readings for 4 consecutive months, and started with a BP &gt; 140.90, average drop was 26.04/9.09</a:t>
            </a:r>
            <a:endParaRPr lang="en-US" dirty="0"/>
          </a:p>
          <a:p>
            <a:endParaRPr lang="en-US" dirty="0"/>
          </a:p>
        </p:txBody>
      </p:sp>
      <p:sp>
        <p:nvSpPr>
          <p:cNvPr id="4" name="Slide Number Placeholder 3"/>
          <p:cNvSpPr>
            <a:spLocks noGrp="1"/>
          </p:cNvSpPr>
          <p:nvPr>
            <p:ph type="sldNum" sz="quarter" idx="10"/>
          </p:nvPr>
        </p:nvSpPr>
        <p:spPr/>
        <p:txBody>
          <a:bodyPr/>
          <a:lstStyle/>
          <a:p>
            <a:fld id="{3F4249D9-EF7D-44A8-BD39-473AB0FBB1E5}"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8545953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0FE6F50-A067-4D8F-89CA-03B4CB4323E7}" type="slidenum">
              <a:rPr lang="en-US" smtClean="0">
                <a:solidFill>
                  <a:prstClr val="black"/>
                </a:solidFill>
              </a:rPr>
              <a:pPr>
                <a:defRPr/>
              </a:pPr>
              <a:t>6</a:t>
            </a:fld>
            <a:endParaRPr lang="en-US" dirty="0">
              <a:solidFill>
                <a:prstClr val="black"/>
              </a:solidFill>
            </a:endParaRPr>
          </a:p>
        </p:txBody>
      </p:sp>
    </p:spTree>
    <p:extLst>
      <p:ext uri="{BB962C8B-B14F-4D97-AF65-F5344CB8AC3E}">
        <p14:creationId xmlns:p14="http://schemas.microsoft.com/office/powerpoint/2010/main" val="21740113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why Check. Change. </a:t>
            </a:r>
            <a:r>
              <a:rPr lang="en-US" i="1" dirty="0"/>
              <a:t>Control. </a:t>
            </a:r>
            <a:r>
              <a:rPr lang="en-US" dirty="0"/>
              <a:t>is likely to</a:t>
            </a:r>
            <a:r>
              <a:rPr lang="en-US" baseline="0" dirty="0"/>
              <a:t> be successful.</a:t>
            </a:r>
          </a:p>
          <a:p>
            <a:r>
              <a:rPr lang="en-US" baseline="0" dirty="0"/>
              <a:t>Because self-monitoring makes a difference.</a:t>
            </a:r>
          </a:p>
          <a:p>
            <a:endParaRPr lang="en-US" baseline="0" dirty="0"/>
          </a:p>
          <a:p>
            <a:r>
              <a:rPr lang="en-US" baseline="0" dirty="0"/>
              <a:t>Personal interaction makes a difference.</a:t>
            </a:r>
          </a:p>
          <a:p>
            <a:endParaRPr lang="en-US" baseline="0" dirty="0"/>
          </a:p>
          <a:p>
            <a:r>
              <a:rPr lang="en-US" baseline="0" dirty="0"/>
              <a:t>And multicultural program investments make a difference.</a:t>
            </a:r>
          </a:p>
          <a:p>
            <a:endParaRPr lang="en-US" baseline="0" dirty="0"/>
          </a:p>
          <a:p>
            <a:r>
              <a:rPr lang="en-US" dirty="0"/>
              <a:t>These are proven ways to make a positive impact.</a:t>
            </a:r>
          </a:p>
        </p:txBody>
      </p:sp>
      <p:sp>
        <p:nvSpPr>
          <p:cNvPr id="4" name="Slide Number Placeholder 3"/>
          <p:cNvSpPr>
            <a:spLocks noGrp="1"/>
          </p:cNvSpPr>
          <p:nvPr>
            <p:ph type="sldNum" sz="quarter" idx="10"/>
          </p:nvPr>
        </p:nvSpPr>
        <p:spPr/>
        <p:txBody>
          <a:bodyPr/>
          <a:lstStyle/>
          <a:p>
            <a:fld id="{3F4249D9-EF7D-44A8-BD39-473AB0FBB1E5}"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4027213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a:lnSpc>
                <a:spcPct val="100000"/>
              </a:lnSpc>
            </a:pPr>
            <a:r>
              <a:rPr lang="en-US" altLang="en-US" sz="1200"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Here are some of the results we have tracked so far.</a:t>
            </a:r>
          </a:p>
          <a:p>
            <a:pPr eaLnBrk="1">
              <a:lnSpc>
                <a:spcPct val="100000"/>
              </a:lnSpc>
            </a:pPr>
            <a:r>
              <a:rPr lang="en-US" altLang="en-US" sz="1200"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In our pilot phase of 10 </a:t>
            </a:r>
            <a:r>
              <a:rPr lang="en-US" altLang="en-US" sz="1200" dirty="0" err="1">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monthes</a:t>
            </a:r>
            <a:r>
              <a:rPr lang="en-US" altLang="en-US" sz="1200"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9377 people participated and uploaded more than 30,000 BP readings to Heart360.</a:t>
            </a:r>
          </a:p>
          <a:p>
            <a:pPr eaLnBrk="1">
              <a:lnSpc>
                <a:spcPct val="100000"/>
              </a:lnSpc>
            </a:pPr>
            <a:endParaRPr lang="en-US" altLang="en-US" sz="1200"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eaLnBrk="1">
              <a:lnSpc>
                <a:spcPct val="100000"/>
              </a:lnSpc>
            </a:pPr>
            <a:r>
              <a:rPr lang="en-US" altLang="en-US" sz="1200"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The average age was 53, and 80% were African American, which our targeted population for this pilot.</a:t>
            </a:r>
            <a:endParaRPr lang="en-US" altLang="en-US" sz="1800" dirty="0"/>
          </a:p>
          <a:p>
            <a:pPr defTabSz="914400" eaLnBrk="1">
              <a:lnSpc>
                <a:spcPct val="100000"/>
              </a:lnSpc>
              <a:spcBef>
                <a:spcPts val="400"/>
              </a:spcBef>
            </a:pPr>
            <a:endParaRPr lang="en-US" altLang="en-US" sz="1200" dirty="0">
              <a:latin typeface="MS PGothic" panose="020B0600070205080204" pitchFamily="34" charset="-128"/>
              <a:ea typeface="MS PGothic" panose="020B0600070205080204" pitchFamily="34" charset="-128"/>
              <a:sym typeface="MS PGothic" panose="020B0600070205080204" pitchFamily="34" charset="-128"/>
            </a:endParaRPr>
          </a:p>
        </p:txBody>
      </p:sp>
      <p:sp>
        <p:nvSpPr>
          <p:cNvPr id="4" name="Slide Number Placeholder 3"/>
          <p:cNvSpPr>
            <a:spLocks noGrp="1"/>
          </p:cNvSpPr>
          <p:nvPr>
            <p:ph type="sldNum" sz="quarter" idx="10"/>
          </p:nvPr>
        </p:nvSpPr>
        <p:spPr/>
        <p:txBody>
          <a:bodyPr/>
          <a:lstStyle/>
          <a:p>
            <a:fld id="{3F4249D9-EF7D-44A8-BD39-473AB0FBB1E5}"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39442425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a:lnSpc>
                <a:spcPct val="100000"/>
              </a:lnSpc>
            </a:pPr>
            <a:r>
              <a:rPr lang="en-US" altLang="en-US" sz="1200"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In our sample group, 33% began with HBP, 47% with prehypertension, and 20% began with normal </a:t>
            </a:r>
            <a:r>
              <a:rPr lang="en-US" altLang="en-US" sz="1200" dirty="0" err="1">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bp.</a:t>
            </a:r>
            <a:endParaRPr lang="en-US" altLang="en-US" sz="1800"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4" name="Slide Number Placeholder 3"/>
          <p:cNvSpPr>
            <a:spLocks noGrp="1"/>
          </p:cNvSpPr>
          <p:nvPr>
            <p:ph type="sldNum" sz="quarter" idx="10"/>
          </p:nvPr>
        </p:nvSpPr>
        <p:spPr/>
        <p:txBody>
          <a:bodyPr/>
          <a:lstStyle/>
          <a:p>
            <a:fld id="{3F4249D9-EF7D-44A8-BD39-473AB0FBB1E5}" type="slidenum">
              <a:rPr lang="en-US" smtClean="0">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31228621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a:lnSpc>
                <a:spcPct val="116000"/>
              </a:lnSpc>
              <a:spcBef>
                <a:spcPts val="400"/>
              </a:spcBef>
            </a:pPr>
            <a:r>
              <a:rPr lang="en-US" altLang="en-US" sz="1200" dirty="0"/>
              <a:t>The often-repeated maxim holds true, “If you measure it, you</a:t>
            </a:r>
            <a:r>
              <a:rPr lang="en-US" altLang="en-US" sz="1200" dirty="0">
                <a:latin typeface="Arial" panose="020B0604020202020204" pitchFamily="34" charset="0"/>
                <a:cs typeface="Arial" panose="020B0604020202020204" pitchFamily="34" charset="0"/>
                <a:sym typeface="Arial" panose="020B0604020202020204" pitchFamily="34" charset="0"/>
              </a:rPr>
              <a:t>’</a:t>
            </a:r>
            <a:r>
              <a:rPr lang="en-US" altLang="en-US" sz="1200" dirty="0"/>
              <a:t>ll likely manage it!”</a:t>
            </a:r>
          </a:p>
          <a:p>
            <a:pPr eaLnBrk="1">
              <a:lnSpc>
                <a:spcPct val="116000"/>
              </a:lnSpc>
              <a:spcBef>
                <a:spcPts val="400"/>
              </a:spcBef>
            </a:pPr>
            <a:r>
              <a:rPr lang="en-US" altLang="en-US" sz="1200" dirty="0"/>
              <a:t>Of those participants who remained consistent…</a:t>
            </a:r>
          </a:p>
          <a:p>
            <a:pPr eaLnBrk="1">
              <a:lnSpc>
                <a:spcPct val="116000"/>
              </a:lnSpc>
              <a:spcBef>
                <a:spcPts val="400"/>
              </a:spcBef>
            </a:pPr>
            <a:r>
              <a:rPr lang="en-US" altLang="en-US" sz="1200" dirty="0"/>
              <a:t>It worked!</a:t>
            </a:r>
          </a:p>
          <a:p>
            <a:pPr eaLnBrk="1">
              <a:lnSpc>
                <a:spcPct val="116000"/>
              </a:lnSpc>
              <a:spcBef>
                <a:spcPts val="400"/>
              </a:spcBef>
            </a:pPr>
            <a:endParaRPr lang="en-US" altLang="en-US" sz="1200" dirty="0"/>
          </a:p>
          <a:p>
            <a:pPr eaLnBrk="1">
              <a:lnSpc>
                <a:spcPct val="116000"/>
              </a:lnSpc>
              <a:spcBef>
                <a:spcPts val="400"/>
              </a:spcBef>
            </a:pPr>
            <a:r>
              <a:rPr lang="en-US" altLang="en-US" sz="1200" dirty="0"/>
              <a:t>Participants who simply stayed in the </a:t>
            </a:r>
            <a:r>
              <a:rPr lang="en-US" altLang="en-US" sz="1200" dirty="0" err="1"/>
              <a:t>programall</a:t>
            </a:r>
            <a:r>
              <a:rPr lang="en-US" altLang="en-US" sz="1200" dirty="0"/>
              <a:t> four months saw notable drops in the average systolic and diastolic blood pressure numbers.</a:t>
            </a:r>
            <a:endParaRPr lang="en-US" altLang="en-US" sz="1800" dirty="0"/>
          </a:p>
        </p:txBody>
      </p:sp>
      <p:sp>
        <p:nvSpPr>
          <p:cNvPr id="4" name="Slide Number Placeholder 3"/>
          <p:cNvSpPr>
            <a:spLocks noGrp="1"/>
          </p:cNvSpPr>
          <p:nvPr>
            <p:ph type="sldNum" sz="quarter" idx="10"/>
          </p:nvPr>
        </p:nvSpPr>
        <p:spPr/>
        <p:txBody>
          <a:bodyPr/>
          <a:lstStyle/>
          <a:p>
            <a:fld id="{3F4249D9-EF7D-44A8-BD39-473AB0FBB1E5}"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27712257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a:lnSpc>
                <a:spcPct val="116000"/>
              </a:lnSpc>
              <a:spcBef>
                <a:spcPts val="400"/>
              </a:spcBef>
            </a:pPr>
            <a:r>
              <a:rPr lang="en-US" altLang="en-US" sz="1200" dirty="0">
                <a:latin typeface="Helvetica Neue Light" pitchFamily="-107" charset="0"/>
                <a:ea typeface="Helvetica Neue Light" pitchFamily="-107" charset="0"/>
                <a:cs typeface="Helvetica Neue Light" pitchFamily="-107" charset="0"/>
                <a:sym typeface="Helvetica Neue Light" pitchFamily="-107" charset="0"/>
              </a:rPr>
              <a:t>Participants who started with high readings and met retention criteria saw the greatest average reduction in systolic and diastolic BP.</a:t>
            </a:r>
            <a:endParaRPr lang="en-US" altLang="en-US" sz="1800" dirty="0">
              <a:latin typeface="Helvetica Neue Light" pitchFamily="-107" charset="0"/>
              <a:ea typeface="Helvetica Neue Light" pitchFamily="-107" charset="0"/>
              <a:cs typeface="Helvetica Neue Light" pitchFamily="-107" charset="0"/>
              <a:sym typeface="Helvetica Neue Light" pitchFamily="-107" charset="0"/>
            </a:endParaRPr>
          </a:p>
        </p:txBody>
      </p:sp>
      <p:sp>
        <p:nvSpPr>
          <p:cNvPr id="4" name="Slide Number Placeholder 3"/>
          <p:cNvSpPr>
            <a:spLocks noGrp="1"/>
          </p:cNvSpPr>
          <p:nvPr>
            <p:ph type="sldNum" sz="quarter" idx="10"/>
          </p:nvPr>
        </p:nvSpPr>
        <p:spPr/>
        <p:txBody>
          <a:bodyPr/>
          <a:lstStyle/>
          <a:p>
            <a:fld id="{3F4249D9-EF7D-44A8-BD39-473AB0FBB1E5}"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1788749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a:lnSpc>
                <a:spcPct val="116000"/>
              </a:lnSpc>
              <a:spcBef>
                <a:spcPts val="400"/>
              </a:spcBef>
            </a:pPr>
            <a:r>
              <a:rPr lang="en-US" altLang="en-US" sz="1200" dirty="0">
                <a:latin typeface="HelveticaNeueLT Com 77 BdCn" pitchFamily="-84" charset="0"/>
                <a:ea typeface="HelveticaNeueLT Com 77 BdCn" pitchFamily="-84" charset="0"/>
                <a:cs typeface="HelveticaNeueLT Com 77 BdCn" pitchFamily="-84" charset="0"/>
                <a:sym typeface="HelveticaNeueLT Com 77 BdCn" pitchFamily="-84" charset="0"/>
              </a:rPr>
              <a:t>More than a third of all participants entered at least two readings with at least a week</a:t>
            </a:r>
            <a:r>
              <a:rPr lang="en-US" altLang="en-US" sz="1200" dirty="0">
                <a:latin typeface="Arial" panose="020B0604020202020204" pitchFamily="34" charset="0"/>
                <a:cs typeface="Arial" panose="020B0604020202020204" pitchFamily="34" charset="0"/>
                <a:sym typeface="Arial" panose="020B0604020202020204" pitchFamily="34" charset="0"/>
              </a:rPr>
              <a:t>’</a:t>
            </a:r>
            <a:r>
              <a:rPr lang="en-US" altLang="en-US" sz="1200" dirty="0">
                <a:latin typeface="HelveticaNeueLT Com 77 BdCn" pitchFamily="-84" charset="0"/>
                <a:ea typeface="HelveticaNeueLT Com 77 BdCn" pitchFamily="-84" charset="0"/>
                <a:cs typeface="HelveticaNeueLT Com 77 BdCn" pitchFamily="-84" charset="0"/>
                <a:sym typeface="HelveticaNeueLT Com 77 BdCn" pitchFamily="-84" charset="0"/>
              </a:rPr>
              <a:t>s time separating the two.</a:t>
            </a:r>
            <a:r>
              <a:rPr lang="en-US" altLang="en-US" sz="1200" dirty="0">
                <a:latin typeface="HelveticaNeueLT Com 47 LtCn" pitchFamily="-107" charset="0"/>
                <a:ea typeface="HelveticaNeueLT Com 47 LtCn" pitchFamily="-107" charset="0"/>
                <a:cs typeface="HelveticaNeueLT Com 47 LtCn" pitchFamily="-107" charset="0"/>
                <a:sym typeface="HelveticaNeueLT Com 47 LtCn" pitchFamily="-107" charset="0"/>
              </a:rPr>
              <a:t> This group, although less consistent, also saw reductions in average BP numbers.</a:t>
            </a:r>
            <a:endParaRPr lang="en-US" altLang="en-US" sz="1800" dirty="0"/>
          </a:p>
        </p:txBody>
      </p:sp>
      <p:sp>
        <p:nvSpPr>
          <p:cNvPr id="4" name="Slide Number Placeholder 3"/>
          <p:cNvSpPr>
            <a:spLocks noGrp="1"/>
          </p:cNvSpPr>
          <p:nvPr>
            <p:ph type="sldNum" sz="quarter" idx="10"/>
          </p:nvPr>
        </p:nvSpPr>
        <p:spPr/>
        <p:txBody>
          <a:bodyPr/>
          <a:lstStyle/>
          <a:p>
            <a:fld id="{3F4249D9-EF7D-44A8-BD39-473AB0FBB1E5}"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30982400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a:lnSpc>
                <a:spcPct val="116000"/>
              </a:lnSpc>
              <a:spcBef>
                <a:spcPts val="400"/>
              </a:spcBef>
            </a:pPr>
            <a:r>
              <a:rPr lang="en-US" altLang="en-US" sz="1200" dirty="0">
                <a:latin typeface="Helvetica Neue Light" pitchFamily="-107" charset="0"/>
                <a:ea typeface="Helvetica Neue Light" pitchFamily="-107" charset="0"/>
                <a:cs typeface="Helvetica Neue Light" pitchFamily="-107" charset="0"/>
                <a:sym typeface="Helvetica Neue Light" pitchFamily="-107" charset="0"/>
              </a:rPr>
              <a:t>Even those participants who did not meet the full retention criteria saw declines in BP numbers. This was especially true among those whose baselines indicate HBP.</a:t>
            </a:r>
          </a:p>
        </p:txBody>
      </p:sp>
      <p:sp>
        <p:nvSpPr>
          <p:cNvPr id="4" name="Slide Number Placeholder 3"/>
          <p:cNvSpPr>
            <a:spLocks noGrp="1"/>
          </p:cNvSpPr>
          <p:nvPr>
            <p:ph type="sldNum" sz="quarter" idx="10"/>
          </p:nvPr>
        </p:nvSpPr>
        <p:spPr/>
        <p:txBody>
          <a:bodyPr/>
          <a:lstStyle/>
          <a:p>
            <a:fld id="{3F4249D9-EF7D-44A8-BD39-473AB0FBB1E5}" type="slidenum">
              <a:rPr lang="en-US" smtClean="0">
                <a:solidFill>
                  <a:prstClr val="black"/>
                </a:solidFill>
              </a:rPr>
              <a:pPr/>
              <a:t>52</a:t>
            </a:fld>
            <a:endParaRPr lang="en-US">
              <a:solidFill>
                <a:prstClr val="black"/>
              </a:solidFill>
            </a:endParaRPr>
          </a:p>
        </p:txBody>
      </p:sp>
    </p:spTree>
    <p:extLst>
      <p:ext uri="{BB962C8B-B14F-4D97-AF65-F5344CB8AC3E}">
        <p14:creationId xmlns:p14="http://schemas.microsoft.com/office/powerpoint/2010/main" val="18945645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a:lnSpc>
                <a:spcPct val="116000"/>
              </a:lnSpc>
              <a:spcBef>
                <a:spcPts val="400"/>
              </a:spcBef>
            </a:pPr>
            <a:endParaRPr lang="en-US" altLang="en-US" sz="1200" dirty="0">
              <a:latin typeface="Helvetica Neue Light" pitchFamily="-107" charset="0"/>
              <a:ea typeface="Helvetica Neue Light" pitchFamily="-107" charset="0"/>
              <a:cs typeface="Helvetica Neue Light" pitchFamily="-107" charset="0"/>
              <a:sym typeface="Helvetica Neue Light" pitchFamily="-107" charset="0"/>
            </a:endParaRPr>
          </a:p>
        </p:txBody>
      </p:sp>
      <p:sp>
        <p:nvSpPr>
          <p:cNvPr id="4" name="Slide Number Placeholder 3"/>
          <p:cNvSpPr>
            <a:spLocks noGrp="1"/>
          </p:cNvSpPr>
          <p:nvPr>
            <p:ph type="sldNum" sz="quarter" idx="10"/>
          </p:nvPr>
        </p:nvSpPr>
        <p:spPr/>
        <p:txBody>
          <a:bodyPr/>
          <a:lstStyle/>
          <a:p>
            <a:fld id="{3F4249D9-EF7D-44A8-BD39-473AB0FBB1E5}" type="slidenum">
              <a:rPr lang="en-US" smtClean="0">
                <a:solidFill>
                  <a:prstClr val="black"/>
                </a:solidFill>
              </a:rPr>
              <a:pPr/>
              <a:t>53</a:t>
            </a:fld>
            <a:endParaRPr lang="en-US">
              <a:solidFill>
                <a:prstClr val="black"/>
              </a:solidFill>
            </a:endParaRPr>
          </a:p>
        </p:txBody>
      </p:sp>
    </p:spTree>
    <p:extLst>
      <p:ext uri="{BB962C8B-B14F-4D97-AF65-F5344CB8AC3E}">
        <p14:creationId xmlns:p14="http://schemas.microsoft.com/office/powerpoint/2010/main" val="39215842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Mike:</a:t>
            </a:r>
            <a:r>
              <a:rPr lang="en-US" altLang="en-US" baseline="0" dirty="0"/>
              <a:t>  Introduction and relevant experience … why the AMA you forged the relationship with AHA.  The flexibility of Target: BP to fit the needs of all types of practices and size.  Designed to be simple and impactful with our combined resources, etc. </a:t>
            </a:r>
            <a:endParaRPr lang="en-US" altLang="en-US" dirty="0"/>
          </a:p>
        </p:txBody>
      </p:sp>
      <p:sp>
        <p:nvSpPr>
          <p:cNvPr id="4" name="Slide Number Placeholder 3"/>
          <p:cNvSpPr>
            <a:spLocks noGrp="1"/>
          </p:cNvSpPr>
          <p:nvPr>
            <p:ph type="sldNum" sz="quarter" idx="10"/>
          </p:nvPr>
        </p:nvSpPr>
        <p:spPr/>
        <p:txBody>
          <a:bodyPr/>
          <a:lstStyle/>
          <a:p>
            <a:fld id="{3F4249D9-EF7D-44A8-BD39-473AB0FBB1E5}"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23639837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Mike – this</a:t>
            </a:r>
            <a:r>
              <a:rPr lang="en-US" altLang="en-US" baseline="0" dirty="0"/>
              <a:t> is where your practice and experience will start:  Eduardo talked stats and why AHA … </a:t>
            </a:r>
          </a:p>
          <a:p>
            <a:r>
              <a:rPr lang="en-US" altLang="en-US" baseline="0" dirty="0"/>
              <a:t>You’ll speak to why should a healthcare practice should focus on BP… why is hypertension important as a HCP, etc.  </a:t>
            </a:r>
          </a:p>
          <a:p>
            <a:r>
              <a:rPr lang="en-US" altLang="en-US" baseline="0" dirty="0"/>
              <a:t>AMA BP focus and how that matches up with the AHA’s focus </a:t>
            </a:r>
          </a:p>
          <a:p>
            <a:r>
              <a:rPr lang="en-US" altLang="en-US" baseline="0" dirty="0"/>
              <a:t>Also, several practices are part of MH – please touch on their plans, and how we are working together on Target: BP </a:t>
            </a:r>
            <a:endParaRPr lang="en-US" altLang="en-US" dirty="0"/>
          </a:p>
        </p:txBody>
      </p:sp>
      <p:sp>
        <p:nvSpPr>
          <p:cNvPr id="4" name="Slide Number Placeholder 3"/>
          <p:cNvSpPr>
            <a:spLocks noGrp="1"/>
          </p:cNvSpPr>
          <p:nvPr>
            <p:ph type="sldNum" sz="quarter" idx="10"/>
          </p:nvPr>
        </p:nvSpPr>
        <p:spPr/>
        <p:txBody>
          <a:bodyPr/>
          <a:lstStyle/>
          <a:p>
            <a:fld id="{3F4249D9-EF7D-44A8-BD39-473AB0FBB1E5}" type="slidenum">
              <a:rPr lang="en-US" smtClean="0">
                <a:solidFill>
                  <a:prstClr val="black"/>
                </a:solidFill>
              </a:rPr>
              <a:pPr/>
              <a:t>55</a:t>
            </a:fld>
            <a:endParaRPr lang="en-US">
              <a:solidFill>
                <a:prstClr val="black"/>
              </a:solidFill>
            </a:endParaRPr>
          </a:p>
        </p:txBody>
      </p:sp>
    </p:spTree>
    <p:extLst>
      <p:ext uri="{BB962C8B-B14F-4D97-AF65-F5344CB8AC3E}">
        <p14:creationId xmlns:p14="http://schemas.microsoft.com/office/powerpoint/2010/main" val="19686787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nvPr>
        </p:nvSpPr>
        <p:spPr bwMode="auto">
          <a:xfrm>
            <a:off x="775229" y="4596871"/>
            <a:ext cx="5394828" cy="3639190"/>
          </a:xfrm>
          <a:ln>
            <a:solidFill>
              <a:schemeClr val="tx1"/>
            </a:solidFill>
          </a:ln>
        </p:spPr>
        <p:txBody>
          <a:bodyPr wrap="square" numCol="1" anchor="t" anchorCtr="0" compatLnSpc="1">
            <a:prstTxWarp prst="textNoShape">
              <a:avLst/>
            </a:prstTxWarp>
          </a:bodyPr>
          <a:lstStyle/>
          <a:p>
            <a:pPr marL="0" lvl="1" indent="0" defTabSz="620834">
              <a:spcBef>
                <a:spcPct val="0"/>
              </a:spcBef>
              <a:spcAft>
                <a:spcPts val="305"/>
              </a:spcAft>
              <a:buClr>
                <a:srgbClr val="FF6600"/>
              </a:buClr>
              <a:buFont typeface="Arial" pitchFamily="34" charset="0"/>
              <a:buNone/>
              <a:defRPr/>
            </a:pPr>
            <a:endParaRPr lang="en-US" sz="1400" dirty="0">
              <a:latin typeface="Arial" pitchFamily="34" charset="0"/>
            </a:endParaRPr>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9377" eaLnBrk="0" hangingPunct="0">
              <a:defRPr sz="2400">
                <a:solidFill>
                  <a:schemeClr val="tx1"/>
                </a:solidFill>
                <a:latin typeface="Arial" pitchFamily="34" charset="0"/>
              </a:defRPr>
            </a:lvl1pPr>
            <a:lvl2pPr marL="760603" indent="-292539" defTabSz="939377" eaLnBrk="0" hangingPunct="0">
              <a:defRPr sz="2400">
                <a:solidFill>
                  <a:schemeClr val="tx1"/>
                </a:solidFill>
                <a:latin typeface="Arial" pitchFamily="34" charset="0"/>
              </a:defRPr>
            </a:lvl2pPr>
            <a:lvl3pPr marL="1170159" indent="-234032" defTabSz="939377" eaLnBrk="0" hangingPunct="0">
              <a:defRPr sz="2400">
                <a:solidFill>
                  <a:schemeClr val="tx1"/>
                </a:solidFill>
                <a:latin typeface="Arial" pitchFamily="34" charset="0"/>
              </a:defRPr>
            </a:lvl3pPr>
            <a:lvl4pPr marL="1638222" indent="-234032" defTabSz="939377" eaLnBrk="0" hangingPunct="0">
              <a:defRPr sz="2400">
                <a:solidFill>
                  <a:schemeClr val="tx1"/>
                </a:solidFill>
                <a:latin typeface="Arial" pitchFamily="34" charset="0"/>
              </a:defRPr>
            </a:lvl4pPr>
            <a:lvl5pPr marL="2106286" indent="-234032" defTabSz="939377" eaLnBrk="0" hangingPunct="0">
              <a:defRPr sz="2400">
                <a:solidFill>
                  <a:schemeClr val="tx1"/>
                </a:solidFill>
                <a:latin typeface="Arial" pitchFamily="34" charset="0"/>
              </a:defRPr>
            </a:lvl5pPr>
            <a:lvl6pPr marL="2574348" indent="-234032" defTabSz="939377" eaLnBrk="0" fontAlgn="base" hangingPunct="0">
              <a:spcBef>
                <a:spcPct val="0"/>
              </a:spcBef>
              <a:spcAft>
                <a:spcPct val="0"/>
              </a:spcAft>
              <a:defRPr sz="2400">
                <a:solidFill>
                  <a:schemeClr val="tx1"/>
                </a:solidFill>
                <a:latin typeface="Arial" pitchFamily="34" charset="0"/>
              </a:defRPr>
            </a:lvl6pPr>
            <a:lvl7pPr marL="3042412" indent="-234032" defTabSz="939377" eaLnBrk="0" fontAlgn="base" hangingPunct="0">
              <a:spcBef>
                <a:spcPct val="0"/>
              </a:spcBef>
              <a:spcAft>
                <a:spcPct val="0"/>
              </a:spcAft>
              <a:defRPr sz="2400">
                <a:solidFill>
                  <a:schemeClr val="tx1"/>
                </a:solidFill>
                <a:latin typeface="Arial" pitchFamily="34" charset="0"/>
              </a:defRPr>
            </a:lvl7pPr>
            <a:lvl8pPr marL="3510477" indent="-234032" defTabSz="939377" eaLnBrk="0" fontAlgn="base" hangingPunct="0">
              <a:spcBef>
                <a:spcPct val="0"/>
              </a:spcBef>
              <a:spcAft>
                <a:spcPct val="0"/>
              </a:spcAft>
              <a:defRPr sz="2400">
                <a:solidFill>
                  <a:schemeClr val="tx1"/>
                </a:solidFill>
                <a:latin typeface="Arial" pitchFamily="34" charset="0"/>
              </a:defRPr>
            </a:lvl8pPr>
            <a:lvl9pPr marL="3978541" indent="-234032" defTabSz="939377" eaLnBrk="0" fontAlgn="base" hangingPunct="0">
              <a:spcBef>
                <a:spcPct val="0"/>
              </a:spcBef>
              <a:spcAft>
                <a:spcPct val="0"/>
              </a:spcAft>
              <a:defRPr sz="2400">
                <a:solidFill>
                  <a:schemeClr val="tx1"/>
                </a:solidFill>
                <a:latin typeface="Arial" pitchFamily="34" charset="0"/>
              </a:defRPr>
            </a:lvl9pPr>
          </a:lstStyle>
          <a:p>
            <a:pPr eaLnBrk="1" hangingPunct="1"/>
            <a:fld id="{16A4A778-5AB9-4327-A254-DD9ADA47025E}" type="slidenum">
              <a:rPr lang="en-US" sz="1200">
                <a:solidFill>
                  <a:srgbClr val="000000"/>
                </a:solidFill>
                <a:ea typeface="MS PGothic" pitchFamily="34" charset="-128"/>
              </a:rPr>
              <a:pPr eaLnBrk="1" hangingPunct="1"/>
              <a:t>7</a:t>
            </a:fld>
            <a:endParaRPr lang="en-US" sz="1200">
              <a:solidFill>
                <a:srgbClr val="000000"/>
              </a:solidFill>
              <a:ea typeface="MS PGothic" pitchFamily="34" charset="-128"/>
            </a:endParaRPr>
          </a:p>
        </p:txBody>
      </p:sp>
    </p:spTree>
    <p:extLst>
      <p:ext uri="{BB962C8B-B14F-4D97-AF65-F5344CB8AC3E}">
        <p14:creationId xmlns:p14="http://schemas.microsoft.com/office/powerpoint/2010/main" val="130192748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17000"/>
              </a:lnSpc>
              <a:spcBef>
                <a:spcPct val="0"/>
              </a:spcBef>
              <a:spcAft>
                <a:spcPct val="0"/>
              </a:spcAft>
              <a:buClrTx/>
              <a:buSzTx/>
              <a:buFontTx/>
              <a:buNone/>
              <a:tabLst/>
              <a:defRPr/>
            </a:pPr>
            <a:r>
              <a:rPr lang="en-US" altLang="en-US" dirty="0"/>
              <a:t>Mike switch slightly</a:t>
            </a:r>
            <a:r>
              <a:rPr lang="en-US" altLang="en-US" baseline="0" dirty="0"/>
              <a:t> from your personal practice to d</a:t>
            </a:r>
            <a:r>
              <a:rPr lang="en-US" altLang="en-US" dirty="0"/>
              <a:t>iscuss the role of the AMA in hypertension and why they opted to partner with the AHA – expand on each</a:t>
            </a:r>
            <a:r>
              <a:rPr lang="en-US" altLang="en-US" baseline="0" dirty="0"/>
              <a:t> bullet point in regards to the program </a:t>
            </a:r>
          </a:p>
          <a:p>
            <a:pPr marL="0" marR="0" indent="0" algn="l" defTabSz="457200" rtl="0" eaLnBrk="0" fontAlgn="base" latinLnBrk="0" hangingPunct="0">
              <a:lnSpc>
                <a:spcPct val="117000"/>
              </a:lnSpc>
              <a:spcBef>
                <a:spcPct val="0"/>
              </a:spcBef>
              <a:spcAft>
                <a:spcPct val="0"/>
              </a:spcAft>
              <a:buClrTx/>
              <a:buSzTx/>
              <a:buFontTx/>
              <a:buNone/>
              <a:tabLst/>
              <a:defRPr/>
            </a:pPr>
            <a:r>
              <a:rPr lang="en-US" altLang="en-US" baseline="0" dirty="0"/>
              <a:t>This is the only place at this point that I have the recognition program … so you may want to elaborate on recognition program with 1</a:t>
            </a:r>
            <a:r>
              <a:rPr lang="en-US" altLang="en-US" baseline="30000" dirty="0"/>
              <a:t>st</a:t>
            </a:r>
            <a:r>
              <a:rPr lang="en-US" altLang="en-US" baseline="0" dirty="0"/>
              <a:t> recognition summer 2017 </a:t>
            </a:r>
          </a:p>
          <a:p>
            <a:pPr marL="0" marR="0" indent="0" algn="l" defTabSz="457200" rtl="0" eaLnBrk="0" fontAlgn="base" latinLnBrk="0" hangingPunct="0">
              <a:lnSpc>
                <a:spcPct val="117000"/>
              </a:lnSpc>
              <a:spcBef>
                <a:spcPct val="0"/>
              </a:spcBef>
              <a:spcAft>
                <a:spcPct val="0"/>
              </a:spcAft>
              <a:buClrTx/>
              <a:buSzTx/>
              <a:buFontTx/>
              <a:buNone/>
              <a:tabLst/>
              <a:defRPr/>
            </a:pPr>
            <a:endParaRPr lang="en-US" altLang="en-US" baseline="0" dirty="0"/>
          </a:p>
          <a:p>
            <a:pPr marL="0" marR="0" indent="0" algn="l" defTabSz="457200" rtl="0" eaLnBrk="0" fontAlgn="base" latinLnBrk="0" hangingPunct="0">
              <a:lnSpc>
                <a:spcPct val="117000"/>
              </a:lnSpc>
              <a:spcBef>
                <a:spcPct val="0"/>
              </a:spcBef>
              <a:spcAft>
                <a:spcPct val="0"/>
              </a:spcAft>
              <a:buClrTx/>
              <a:buSzTx/>
              <a:buFontTx/>
              <a:buNone/>
              <a:tabLst/>
              <a:defRPr/>
            </a:pPr>
            <a:r>
              <a:rPr lang="en-US" altLang="en-US" baseline="0" dirty="0"/>
              <a:t>The last bullet is a transition to your next 2 slides for re(next slide builds out more on the tools and resources) </a:t>
            </a:r>
            <a:endParaRPr lang="en-US" altLang="en-US" dirty="0"/>
          </a:p>
          <a:p>
            <a:endParaRPr lang="en-US" dirty="0"/>
          </a:p>
        </p:txBody>
      </p:sp>
      <p:sp>
        <p:nvSpPr>
          <p:cNvPr id="4" name="Slide Number Placeholder 3"/>
          <p:cNvSpPr>
            <a:spLocks noGrp="1"/>
          </p:cNvSpPr>
          <p:nvPr>
            <p:ph type="sldNum" sz="quarter" idx="10"/>
          </p:nvPr>
        </p:nvSpPr>
        <p:spPr/>
        <p:txBody>
          <a:bodyPr/>
          <a:lstStyle/>
          <a:p>
            <a:fld id="{3F4249D9-EF7D-44A8-BD39-473AB0FBB1E5}"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308352525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Mike this is where you’ll start to talk in</a:t>
            </a:r>
            <a:r>
              <a:rPr lang="en-US" altLang="en-US" baseline="0" dirty="0"/>
              <a:t> depth about the participant resources … </a:t>
            </a:r>
          </a:p>
          <a:p>
            <a:r>
              <a:rPr lang="en-US" altLang="en-US" dirty="0"/>
              <a:t>They are very interested</a:t>
            </a:r>
            <a:r>
              <a:rPr lang="en-US" altLang="en-US" baseline="0" dirty="0"/>
              <a:t> in the clinical and training materials for staff … so this can have more time than the next slide which is patient</a:t>
            </a:r>
          </a:p>
          <a:p>
            <a:r>
              <a:rPr lang="en-US" altLang="en-US" baseline="0" dirty="0"/>
              <a:t>Click 1:  Home page and circle will animate around “participant”</a:t>
            </a:r>
          </a:p>
          <a:p>
            <a:r>
              <a:rPr lang="en-US" altLang="en-US" baseline="0" dirty="0"/>
              <a:t>Click 2:   Tools and Resources page </a:t>
            </a:r>
          </a:p>
          <a:p>
            <a:r>
              <a:rPr lang="en-US" altLang="en-US" baseline="0" dirty="0"/>
              <a:t>Click 3:  AHA’s algorithm</a:t>
            </a:r>
          </a:p>
          <a:p>
            <a:r>
              <a:rPr lang="en-US" altLang="en-US" baseline="0" dirty="0"/>
              <a:t>Click 4:  AMA’s MAP checklist</a:t>
            </a:r>
          </a:p>
          <a:p>
            <a:r>
              <a:rPr lang="en-US" altLang="en-US" baseline="0" dirty="0"/>
              <a:t>Click 5:  AMA’s podcast image </a:t>
            </a:r>
          </a:p>
          <a:p>
            <a:r>
              <a:rPr lang="en-US" altLang="en-US" baseline="0" dirty="0"/>
              <a:t>Click 6: Protocols fact sheet </a:t>
            </a:r>
            <a:endParaRPr lang="en-US" altLang="en-US" dirty="0"/>
          </a:p>
          <a:p>
            <a:pPr marL="457200" indent="-457200">
              <a:buAutoNum type="arabicParenR"/>
            </a:pPr>
            <a:endParaRPr lang="en-US" altLang="en-US" dirty="0"/>
          </a:p>
          <a:p>
            <a:pPr marL="457200" indent="-457200">
              <a:buAutoNum type="arabicParenR"/>
            </a:pPr>
            <a:endParaRPr lang="en-US" altLang="en-US" dirty="0"/>
          </a:p>
        </p:txBody>
      </p:sp>
      <p:sp>
        <p:nvSpPr>
          <p:cNvPr id="4" name="Slide Number Placeholder 3"/>
          <p:cNvSpPr>
            <a:spLocks noGrp="1"/>
          </p:cNvSpPr>
          <p:nvPr>
            <p:ph type="sldNum" sz="quarter" idx="10"/>
          </p:nvPr>
        </p:nvSpPr>
        <p:spPr/>
        <p:txBody>
          <a:bodyPr/>
          <a:lstStyle/>
          <a:p>
            <a:fld id="{3F4249D9-EF7D-44A8-BD39-473AB0FBB1E5}" type="slidenum">
              <a:rPr lang="en-US" smtClean="0">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138190357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Patient resources … materials for the HCP to use in educating patients and families as well as staff.  </a:t>
            </a:r>
          </a:p>
          <a:p>
            <a:r>
              <a:rPr lang="en-US" baseline="0" dirty="0"/>
              <a:t>Click 1:  Home Page with animated circle around patient </a:t>
            </a:r>
          </a:p>
          <a:p>
            <a:r>
              <a:rPr lang="en-US" baseline="0" dirty="0"/>
              <a:t>Click 2: HBP patient </a:t>
            </a:r>
          </a:p>
          <a:p>
            <a:r>
              <a:rPr lang="en-US" baseline="0" dirty="0"/>
              <a:t>Click 3: SMBP for patients </a:t>
            </a:r>
          </a:p>
          <a:p>
            <a:r>
              <a:rPr lang="en-US" baseline="0" dirty="0"/>
              <a:t>Click 4: Answers by Heart fact sheet</a:t>
            </a:r>
          </a:p>
        </p:txBody>
      </p:sp>
      <p:sp>
        <p:nvSpPr>
          <p:cNvPr id="4" name="Slide Number Placeholder 3"/>
          <p:cNvSpPr>
            <a:spLocks noGrp="1"/>
          </p:cNvSpPr>
          <p:nvPr>
            <p:ph type="sldNum" sz="quarter" idx="10"/>
          </p:nvPr>
        </p:nvSpPr>
        <p:spPr/>
        <p:txBody>
          <a:bodyPr/>
          <a:lstStyle/>
          <a:p>
            <a:fld id="{3F4249D9-EF7D-44A8-BD39-473AB0FBB1E5}" type="slidenum">
              <a:rPr lang="en-US" smtClean="0">
                <a:solidFill>
                  <a:prstClr val="black"/>
                </a:solidFill>
              </a:rPr>
              <a:pPr/>
              <a:t>58</a:t>
            </a:fld>
            <a:endParaRPr lang="en-US">
              <a:solidFill>
                <a:prstClr val="black"/>
              </a:solidFill>
            </a:endParaRPr>
          </a:p>
        </p:txBody>
      </p:sp>
    </p:spTree>
    <p:extLst>
      <p:ext uri="{BB962C8B-B14F-4D97-AF65-F5344CB8AC3E}">
        <p14:creationId xmlns:p14="http://schemas.microsoft.com/office/powerpoint/2010/main" val="306441617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00" indent="-177800" eaLnBrk="1">
              <a:lnSpc>
                <a:spcPct val="100000"/>
              </a:lnSpc>
              <a:buFontTx/>
              <a:buChar char="•"/>
            </a:pPr>
            <a:r>
              <a:rPr lang="en-US" altLang="en-US" sz="1200" dirty="0">
                <a:latin typeface="Calibri" panose="020F0502020204030204" pitchFamily="34" charset="0"/>
                <a:ea typeface="Helvetica Neue" pitchFamily="-107" charset="0"/>
                <a:cs typeface="Helvetica Neue" pitchFamily="-107" charset="0"/>
                <a:sym typeface="Calibri" panose="020F0502020204030204" pitchFamily="34" charset="0"/>
              </a:rPr>
              <a:t>Join</a:t>
            </a:r>
            <a:r>
              <a:rPr lang="en-US" altLang="en-US" sz="1200" baseline="0" dirty="0">
                <a:latin typeface="Calibri" panose="020F0502020204030204" pitchFamily="34" charset="0"/>
                <a:ea typeface="Helvetica Neue" pitchFamily="-107" charset="0"/>
                <a:cs typeface="Helvetica Neue" pitchFamily="-107" charset="0"/>
                <a:sym typeface="Calibri" panose="020F0502020204030204" pitchFamily="34" charset="0"/>
              </a:rPr>
              <a:t> us in our mission …. </a:t>
            </a:r>
            <a:r>
              <a:rPr lang="en-US" altLang="en-US" sz="1200" dirty="0">
                <a:latin typeface="Calibri" panose="020F0502020204030204" pitchFamily="34" charset="0"/>
                <a:ea typeface="Helvetica Neue" pitchFamily="-107" charset="0"/>
                <a:cs typeface="Helvetica Neue" pitchFamily="-107" charset="0"/>
                <a:sym typeface="Calibri" panose="020F0502020204030204" pitchFamily="34" charset="0"/>
              </a:rPr>
              <a:t>Make hypertension control a priority. </a:t>
            </a:r>
          </a:p>
          <a:p>
            <a:pPr marL="177800" indent="-177800" eaLnBrk="1">
              <a:lnSpc>
                <a:spcPct val="100000"/>
              </a:lnSpc>
              <a:buFontTx/>
              <a:buChar char="•"/>
            </a:pPr>
            <a:endParaRPr lang="en-US" altLang="en-US" sz="1000" dirty="0">
              <a:latin typeface="Calibri" panose="020F0502020204030204" pitchFamily="34" charset="0"/>
              <a:ea typeface="Helvetica Neue" pitchFamily="-107" charset="0"/>
              <a:cs typeface="Helvetica Neue" pitchFamily="-107" charset="0"/>
              <a:sym typeface="Calibri" panose="020F0502020204030204" pitchFamily="34" charset="0"/>
            </a:endParaRPr>
          </a:p>
          <a:p>
            <a:pPr marL="177800" indent="-177800" eaLnBrk="1">
              <a:lnSpc>
                <a:spcPct val="100000"/>
              </a:lnSpc>
              <a:buFontTx/>
              <a:buChar char="•"/>
            </a:pPr>
            <a:r>
              <a:rPr lang="en-US" altLang="en-US" sz="1200" dirty="0">
                <a:latin typeface="Calibri" panose="020F0502020204030204" pitchFamily="34" charset="0"/>
                <a:ea typeface="Helvetica Neue" pitchFamily="-107" charset="0"/>
                <a:cs typeface="Helvetica Neue" pitchFamily="-107" charset="0"/>
                <a:sym typeface="Calibri" panose="020F0502020204030204" pitchFamily="34" charset="0"/>
              </a:rPr>
              <a:t>Fully use the expertise and scope of practice of every member of the health care team: physician, advanced practice nurse, physician’s assistant, nurse, hospital and community pharmacist, medical assistant, care coordinator, and others.</a:t>
            </a:r>
          </a:p>
          <a:p>
            <a:pPr marL="177800" indent="-177800" eaLnBrk="1">
              <a:lnSpc>
                <a:spcPct val="100000"/>
              </a:lnSpc>
              <a:buFontTx/>
              <a:buChar char="•"/>
            </a:pPr>
            <a:endParaRPr lang="en-US" altLang="en-US" sz="1000" dirty="0">
              <a:latin typeface="Calibri" panose="020F0502020204030204" pitchFamily="34" charset="0"/>
              <a:ea typeface="Helvetica Neue" pitchFamily="-107" charset="0"/>
              <a:cs typeface="Helvetica Neue" pitchFamily="-107" charset="0"/>
              <a:sym typeface="Calibri" panose="020F0502020204030204" pitchFamily="34" charset="0"/>
            </a:endParaRPr>
          </a:p>
          <a:p>
            <a:pPr marL="177800" indent="-177800" eaLnBrk="1">
              <a:lnSpc>
                <a:spcPct val="100000"/>
              </a:lnSpc>
              <a:buFontTx/>
              <a:buChar char="•"/>
            </a:pPr>
            <a:r>
              <a:rPr lang="en-US" altLang="en-US" sz="1200" dirty="0">
                <a:latin typeface="Calibri" panose="020F0502020204030204" pitchFamily="34" charset="0"/>
                <a:ea typeface="Helvetica Neue" pitchFamily="-107" charset="0"/>
                <a:cs typeface="Helvetica Neue" pitchFamily="-107" charset="0"/>
                <a:sym typeface="Calibri" panose="020F0502020204030204" pitchFamily="34" charset="0"/>
              </a:rPr>
              <a:t>Include the patient and family as key members of the team.</a:t>
            </a:r>
          </a:p>
          <a:p>
            <a:pPr marL="177800" indent="-177800" eaLnBrk="1">
              <a:lnSpc>
                <a:spcPct val="100000"/>
              </a:lnSpc>
              <a:buFontTx/>
              <a:buChar char="•"/>
            </a:pPr>
            <a:endParaRPr lang="en-US" altLang="en-US" sz="1000" dirty="0">
              <a:latin typeface="Calibri" panose="020F0502020204030204" pitchFamily="34" charset="0"/>
              <a:ea typeface="Helvetica Neue" pitchFamily="-107" charset="0"/>
              <a:cs typeface="Helvetica Neue" pitchFamily="-107" charset="0"/>
              <a:sym typeface="Calibri" panose="020F0502020204030204" pitchFamily="34" charset="0"/>
            </a:endParaRPr>
          </a:p>
          <a:p>
            <a:pPr marL="177800" indent="-177800" eaLnBrk="1">
              <a:lnSpc>
                <a:spcPct val="100000"/>
              </a:lnSpc>
              <a:buFontTx/>
              <a:buChar char="•"/>
            </a:pPr>
            <a:r>
              <a:rPr lang="en-US" altLang="en-US" sz="1200" dirty="0">
                <a:latin typeface="Calibri" panose="020F0502020204030204" pitchFamily="34" charset="0"/>
                <a:ea typeface="Helvetica Neue" pitchFamily="-107" charset="0"/>
                <a:cs typeface="Helvetica Neue" pitchFamily="-107" charset="0"/>
                <a:sym typeface="Calibri" panose="020F0502020204030204" pitchFamily="34" charset="0"/>
              </a:rPr>
              <a:t>Learn about community resources and recommend them to patients.</a:t>
            </a:r>
          </a:p>
          <a:p>
            <a:pPr marL="177800" indent="-177800" eaLnBrk="1">
              <a:lnSpc>
                <a:spcPct val="100000"/>
              </a:lnSpc>
              <a:buFontTx/>
              <a:buChar char="•"/>
            </a:pPr>
            <a:endParaRPr lang="en-US" altLang="en-US" sz="1200" dirty="0">
              <a:latin typeface="Calibri" panose="020F0502020204030204" pitchFamily="34" charset="0"/>
              <a:ea typeface="Helvetica Neue" pitchFamily="-107" charset="0"/>
              <a:cs typeface="Helvetica Neue" pitchFamily="-107" charset="0"/>
              <a:sym typeface="Calibri" panose="020F0502020204030204" pitchFamily="34" charset="0"/>
            </a:endParaRPr>
          </a:p>
          <a:p>
            <a:pPr marL="177800" indent="-177800" eaLnBrk="1">
              <a:lnSpc>
                <a:spcPct val="100000"/>
              </a:lnSpc>
              <a:buFontTx/>
              <a:buChar char="•"/>
            </a:pPr>
            <a:r>
              <a:rPr lang="en-US" altLang="en-US" sz="1200" dirty="0">
                <a:latin typeface="Calibri" panose="020F0502020204030204" pitchFamily="34" charset="0"/>
                <a:ea typeface="Helvetica Neue" pitchFamily="-107" charset="0"/>
                <a:cs typeface="Helvetica Neue" pitchFamily="-107" charset="0"/>
                <a:sym typeface="Calibri" panose="020F0502020204030204" pitchFamily="34" charset="0"/>
              </a:rPr>
              <a:t>Conduct pre-visit planning to make the most of the care encounter, such as ensuring that patients bring in their home readings and ask questions or express concerns, including about access to medications and monitoring equipment, adverse effects of medications, and challenges with diet and exercise.</a:t>
            </a:r>
          </a:p>
          <a:p>
            <a:pPr marL="177800" indent="-177800" eaLnBrk="1">
              <a:lnSpc>
                <a:spcPct val="100000"/>
              </a:lnSpc>
              <a:buFontTx/>
              <a:buChar char="•"/>
            </a:pPr>
            <a:endParaRPr lang="en-US" altLang="en-US" sz="1000" dirty="0">
              <a:latin typeface="Calibri" panose="020F0502020204030204" pitchFamily="34" charset="0"/>
              <a:ea typeface="Helvetica Neue" pitchFamily="-107" charset="0"/>
              <a:cs typeface="Helvetica Neue" pitchFamily="-107" charset="0"/>
              <a:sym typeface="Calibri" panose="020F0502020204030204" pitchFamily="34" charset="0"/>
            </a:endParaRPr>
          </a:p>
          <a:p>
            <a:pPr marL="177800" indent="-177800" eaLnBrk="1">
              <a:lnSpc>
                <a:spcPct val="100000"/>
              </a:lnSpc>
              <a:buFontTx/>
              <a:buChar char="•"/>
            </a:pPr>
            <a:r>
              <a:rPr lang="en-US" altLang="en-US" sz="1200" dirty="0">
                <a:latin typeface="Calibri" panose="020F0502020204030204" pitchFamily="34" charset="0"/>
                <a:ea typeface="Helvetica Neue" pitchFamily="-107" charset="0"/>
                <a:cs typeface="Helvetica Neue" pitchFamily="-107" charset="0"/>
                <a:sym typeface="Calibri" panose="020F0502020204030204" pitchFamily="34" charset="0"/>
              </a:rPr>
              <a:t>When hypertension is not controlled, look for opportunities to check in with patients between visits and adjust medication dose as needed.</a:t>
            </a:r>
          </a:p>
          <a:p>
            <a:pPr marL="177800" indent="-177800" eaLnBrk="1">
              <a:lnSpc>
                <a:spcPct val="100000"/>
              </a:lnSpc>
            </a:pPr>
            <a:endParaRPr lang="en-US" altLang="en-US" sz="1200" dirty="0">
              <a:latin typeface="Calibri" panose="020F0502020204030204" pitchFamily="34" charset="0"/>
              <a:ea typeface="Helvetica Neue" pitchFamily="-107" charset="0"/>
              <a:cs typeface="Helvetica Neue" pitchFamily="-107" charset="0"/>
              <a:sym typeface="Calibri" panose="020F0502020204030204" pitchFamily="34" charset="0"/>
            </a:endParaRPr>
          </a:p>
          <a:p>
            <a:pPr marL="177800" indent="-177800" eaLnBrk="1">
              <a:lnSpc>
                <a:spcPct val="100000"/>
              </a:lnSpc>
            </a:pPr>
            <a:endParaRPr lang="en-US" altLang="en-US" sz="1200" dirty="0">
              <a:latin typeface="Calibri" panose="020F0502020204030204" pitchFamily="34" charset="0"/>
              <a:ea typeface="Helvetica Neue" pitchFamily="-107" charset="0"/>
              <a:cs typeface="Helvetica Neue" pitchFamily="-107" charset="0"/>
              <a:sym typeface="Calibri" panose="020F0502020204030204" pitchFamily="34" charset="0"/>
            </a:endParaRPr>
          </a:p>
          <a:p>
            <a:pPr marL="177800" indent="-177800" eaLnBrk="1">
              <a:lnSpc>
                <a:spcPct val="100000"/>
              </a:lnSpc>
            </a:pPr>
            <a:endParaRPr lang="en-US" altLang="en-US" sz="1200" dirty="0">
              <a:latin typeface="Calibri" panose="020F0502020204030204" pitchFamily="34" charset="0"/>
              <a:ea typeface="Helvetica Neue" pitchFamily="-107" charset="0"/>
              <a:cs typeface="Helvetica Neue" pitchFamily="-107" charset="0"/>
              <a:sym typeface="Calibri" panose="020F0502020204030204" pitchFamily="34" charset="0"/>
            </a:endParaRPr>
          </a:p>
        </p:txBody>
      </p:sp>
      <p:sp>
        <p:nvSpPr>
          <p:cNvPr id="4" name="Slide Number Placeholder 3"/>
          <p:cNvSpPr>
            <a:spLocks noGrp="1"/>
          </p:cNvSpPr>
          <p:nvPr>
            <p:ph type="sldNum" sz="quarter" idx="10"/>
          </p:nvPr>
        </p:nvSpPr>
        <p:spPr/>
        <p:txBody>
          <a:bodyPr/>
          <a:lstStyle/>
          <a:p>
            <a:fld id="{3F4249D9-EF7D-44A8-BD39-473AB0FBB1E5}" type="slidenum">
              <a:rPr lang="en-US" smtClean="0">
                <a:solidFill>
                  <a:prstClr val="black"/>
                </a:solidFill>
              </a:rPr>
              <a:pPr/>
              <a:t>59</a:t>
            </a:fld>
            <a:endParaRPr lang="en-US">
              <a:solidFill>
                <a:prstClr val="black"/>
              </a:solidFill>
            </a:endParaRPr>
          </a:p>
        </p:txBody>
      </p:sp>
    </p:spTree>
    <p:extLst>
      <p:ext uri="{BB962C8B-B14F-4D97-AF65-F5344CB8AC3E}">
        <p14:creationId xmlns:p14="http://schemas.microsoft.com/office/powerpoint/2010/main" val="186491446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a:lnSpc>
                <a:spcPct val="100000"/>
              </a:lnSpc>
            </a:pPr>
            <a:r>
              <a:rPr lang="en-US" altLang="en-US" sz="1200" dirty="0">
                <a:latin typeface="Calibri" panose="020F0502020204030204" pitchFamily="34" charset="0"/>
                <a:ea typeface="Helvetica Neue" pitchFamily="-107" charset="0"/>
                <a:cs typeface="Helvetica Neue" pitchFamily="-107" charset="0"/>
                <a:sym typeface="Calibri" panose="020F0502020204030204" pitchFamily="34" charset="0"/>
              </a:rPr>
              <a:t>Our plan is comprehensive and seeks to attack the issue of hypertension from multiple angles of influence … beginning with:</a:t>
            </a:r>
          </a:p>
          <a:p>
            <a:pPr eaLnBrk="1">
              <a:lnSpc>
                <a:spcPct val="100000"/>
              </a:lnSpc>
            </a:pPr>
            <a:endParaRPr lang="en-US" altLang="en-US" sz="1200" dirty="0">
              <a:latin typeface="Calibri" panose="020F0502020204030204" pitchFamily="34" charset="0"/>
              <a:ea typeface="Helvetica Neue" pitchFamily="-107" charset="0"/>
              <a:cs typeface="Helvetica Neue" pitchFamily="-107" charset="0"/>
              <a:sym typeface="Calibri" panose="020F0502020204030204" pitchFamily="34" charset="0"/>
            </a:endParaRPr>
          </a:p>
          <a:p>
            <a:pPr eaLnBrk="1">
              <a:lnSpc>
                <a:spcPct val="100000"/>
              </a:lnSpc>
            </a:pPr>
            <a:r>
              <a:rPr lang="en-US" altLang="en-US" sz="1200" b="1" dirty="0">
                <a:latin typeface="Calibri" panose="020F0502020204030204" pitchFamily="34" charset="0"/>
                <a:ea typeface="Helvetica Neue" pitchFamily="-107" charset="0"/>
                <a:cs typeface="Helvetica Neue" pitchFamily="-107" charset="0"/>
                <a:sym typeface="Calibri" panose="020F0502020204030204" pitchFamily="34" charset="0"/>
              </a:rPr>
              <a:t>Equipping Providers </a:t>
            </a:r>
            <a:r>
              <a:rPr lang="en-US" altLang="en-US" sz="1200" dirty="0">
                <a:latin typeface="Calibri" panose="020F0502020204030204" pitchFamily="34" charset="0"/>
                <a:ea typeface="Helvetica Neue" pitchFamily="-107" charset="0"/>
                <a:cs typeface="Helvetica Neue" pitchFamily="-107" charset="0"/>
                <a:sym typeface="Calibri" panose="020F0502020204030204" pitchFamily="34" charset="0"/>
              </a:rPr>
              <a:t>– much of this work is around the standardization of protocols which we will spend our time talking about today.</a:t>
            </a:r>
          </a:p>
          <a:p>
            <a:pPr eaLnBrk="1">
              <a:lnSpc>
                <a:spcPct val="100000"/>
              </a:lnSpc>
            </a:pPr>
            <a:endParaRPr lang="en-US" altLang="en-US" sz="1200" dirty="0">
              <a:latin typeface="Calibri" panose="020F0502020204030204" pitchFamily="34" charset="0"/>
              <a:ea typeface="Helvetica Neue" pitchFamily="-107" charset="0"/>
              <a:cs typeface="Helvetica Neue" pitchFamily="-107" charset="0"/>
              <a:sym typeface="Calibri" panose="020F0502020204030204" pitchFamily="34" charset="0"/>
            </a:endParaRPr>
          </a:p>
          <a:p>
            <a:pPr eaLnBrk="1">
              <a:lnSpc>
                <a:spcPct val="100000"/>
              </a:lnSpc>
            </a:pPr>
            <a:r>
              <a:rPr lang="en-US" altLang="en-US" sz="1200" dirty="0">
                <a:latin typeface="Calibri" panose="020F0502020204030204" pitchFamily="34" charset="0"/>
                <a:ea typeface="Helvetica Neue" pitchFamily="-107" charset="0"/>
                <a:cs typeface="Helvetica Neue" pitchFamily="-107" charset="0"/>
                <a:sym typeface="Calibri" panose="020F0502020204030204" pitchFamily="34" charset="0"/>
              </a:rPr>
              <a:t>We also are working through direct to consumer channels to motivate individuals to take hypertension seriously and connect them with resources and tools to help develop habits like self-monitoring and make important lifestyle changes like the decrease of sodium intake.</a:t>
            </a:r>
          </a:p>
          <a:p>
            <a:pPr eaLnBrk="1">
              <a:lnSpc>
                <a:spcPct val="100000"/>
              </a:lnSpc>
            </a:pPr>
            <a:endParaRPr lang="en-US" altLang="en-US" sz="1200" dirty="0">
              <a:latin typeface="Calibri" panose="020F0502020204030204" pitchFamily="34" charset="0"/>
              <a:ea typeface="Helvetica Neue" pitchFamily="-107" charset="0"/>
              <a:cs typeface="Helvetica Neue" pitchFamily="-107" charset="0"/>
              <a:sym typeface="Calibri" panose="020F0502020204030204" pitchFamily="34" charset="0"/>
            </a:endParaRPr>
          </a:p>
          <a:p>
            <a:pPr eaLnBrk="1">
              <a:lnSpc>
                <a:spcPct val="100000"/>
              </a:lnSpc>
            </a:pPr>
            <a:r>
              <a:rPr lang="en-US" altLang="en-US" sz="1200" dirty="0">
                <a:latin typeface="Calibri" panose="020F0502020204030204" pitchFamily="34" charset="0"/>
                <a:ea typeface="Helvetica Neue" pitchFamily="-107" charset="0"/>
                <a:cs typeface="Helvetica Neue" pitchFamily="-107" charset="0"/>
                <a:sym typeface="Calibri" panose="020F0502020204030204" pitchFamily="34" charset="0"/>
              </a:rPr>
              <a:t>In communities, we are seeking to reach underserved populations working with stakeholders at churches, community centers, clinics and housing to support individuals in making the changes they need to make to get their blood pressure under control.</a:t>
            </a:r>
          </a:p>
          <a:p>
            <a:pPr eaLnBrk="1">
              <a:lnSpc>
                <a:spcPct val="100000"/>
              </a:lnSpc>
            </a:pPr>
            <a:endParaRPr lang="en-US" altLang="en-US" sz="1200" dirty="0">
              <a:latin typeface="Calibri" panose="020F0502020204030204" pitchFamily="34" charset="0"/>
              <a:ea typeface="Helvetica Neue" pitchFamily="-107" charset="0"/>
              <a:cs typeface="Helvetica Neue" pitchFamily="-107" charset="0"/>
              <a:sym typeface="Calibri" panose="020F0502020204030204" pitchFamily="34" charset="0"/>
            </a:endParaRPr>
          </a:p>
          <a:p>
            <a:pPr eaLnBrk="1">
              <a:lnSpc>
                <a:spcPct val="100000"/>
              </a:lnSpc>
            </a:pPr>
            <a:r>
              <a:rPr lang="en-US" altLang="en-US" sz="1200" dirty="0">
                <a:latin typeface="Calibri" panose="020F0502020204030204" pitchFamily="34" charset="0"/>
                <a:ea typeface="Helvetica Neue" pitchFamily="-107" charset="0"/>
                <a:cs typeface="Helvetica Neue" pitchFamily="-107" charset="0"/>
                <a:sym typeface="Calibri" panose="020F0502020204030204" pitchFamily="34" charset="0"/>
              </a:rPr>
              <a:t>And finally, looking at the system of care, again something we will talk more about today, ensuring systems are set-up to make hypertension management targeted and easier for healthcare providers.</a:t>
            </a:r>
            <a:endParaRPr lang="en-US" altLang="en-US" sz="1800" dirty="0">
              <a:latin typeface="Helvetica Neue" pitchFamily="-107" charset="0"/>
              <a:ea typeface="Helvetica Neue" pitchFamily="-107" charset="0"/>
              <a:cs typeface="Helvetica Neue" pitchFamily="-107" charset="0"/>
            </a:endParaRPr>
          </a:p>
        </p:txBody>
      </p:sp>
      <p:sp>
        <p:nvSpPr>
          <p:cNvPr id="4" name="Slide Number Placeholder 3"/>
          <p:cNvSpPr>
            <a:spLocks noGrp="1"/>
          </p:cNvSpPr>
          <p:nvPr>
            <p:ph type="sldNum" sz="quarter" idx="10"/>
          </p:nvPr>
        </p:nvSpPr>
        <p:spPr/>
        <p:txBody>
          <a:bodyPr/>
          <a:lstStyle/>
          <a:p>
            <a:fld id="{3F4249D9-EF7D-44A8-BD39-473AB0FBB1E5}" type="slidenum">
              <a:rPr lang="en-US" smtClean="0">
                <a:solidFill>
                  <a:prstClr val="black"/>
                </a:solidFill>
              </a:rPr>
              <a:pPr/>
              <a:t>60</a:t>
            </a:fld>
            <a:endParaRPr lang="en-US">
              <a:solidFill>
                <a:prstClr val="black"/>
              </a:solidFill>
            </a:endParaRPr>
          </a:p>
        </p:txBody>
      </p:sp>
    </p:spTree>
    <p:extLst>
      <p:ext uri="{BB962C8B-B14F-4D97-AF65-F5344CB8AC3E}">
        <p14:creationId xmlns:p14="http://schemas.microsoft.com/office/powerpoint/2010/main" val="13129542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269"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200" dirty="0">
                <a:cs typeface="Arial" pitchFamily="34" charset="0"/>
              </a:rPr>
              <a:t>With support</a:t>
            </a:r>
            <a:r>
              <a:rPr lang="en-US" sz="1200" baseline="0" dirty="0">
                <a:cs typeface="Arial" pitchFamily="34" charset="0"/>
              </a:rPr>
              <a:t> </a:t>
            </a:r>
            <a:r>
              <a:rPr lang="en-US" sz="1200" dirty="0">
                <a:cs typeface="Arial" pitchFamily="34" charset="0"/>
              </a:rPr>
              <a:t>from national,</a:t>
            </a:r>
            <a:r>
              <a:rPr lang="en-US" sz="1200" baseline="0" dirty="0">
                <a:cs typeface="Arial" pitchFamily="34" charset="0"/>
              </a:rPr>
              <a:t> state, and local partners, w</a:t>
            </a:r>
            <a:r>
              <a:rPr lang="en-US" sz="1200" dirty="0">
                <a:cs typeface="Arial" pitchFamily="34" charset="0"/>
              </a:rPr>
              <a:t>e have seen</a:t>
            </a:r>
            <a:r>
              <a:rPr lang="en-US" sz="1200" baseline="0" dirty="0">
                <a:cs typeface="Arial" pitchFamily="34" charset="0"/>
              </a:rPr>
              <a:t> many accomplishments since Million Hearts® began. </a:t>
            </a:r>
          </a:p>
          <a:p>
            <a:pPr marL="0" marR="0" indent="0" algn="l" defTabSz="914269"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1200" baseline="0" dirty="0">
              <a:cs typeface="Arial" pitchFamily="34" charset="0"/>
            </a:endParaRPr>
          </a:p>
          <a:p>
            <a:pPr marL="171450" marR="0" indent="-171450" algn="l" defTabSz="914269"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200" baseline="0" dirty="0">
                <a:cs typeface="Arial" pitchFamily="34" charset="0"/>
              </a:rPr>
              <a:t>This slide highlights a select set of notable ones, keeping in mind that there are many more across the country. </a:t>
            </a:r>
          </a:p>
          <a:p>
            <a:pPr marL="171450" marR="0" indent="-171450" algn="l" defTabSz="914269"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lang="en-US" sz="1200" baseline="0" dirty="0">
              <a:cs typeface="Arial" pitchFamily="34" charset="0"/>
            </a:endParaRPr>
          </a:p>
          <a:p>
            <a:pPr marL="171450" marR="0" indent="-171450" algn="l" defTabSz="914269"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200" baseline="0" dirty="0">
                <a:cs typeface="Arial" pitchFamily="34" charset="0"/>
              </a:rPr>
              <a:t>Since Million Hearts® began we have seen 4 million fewer cigarette smokers</a:t>
            </a:r>
          </a:p>
          <a:p>
            <a:pPr marL="171450" marR="0" indent="-171450" algn="l" defTabSz="914269"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lang="en-US" sz="1200" baseline="0" dirty="0">
              <a:cs typeface="Arial" pitchFamily="34" charset="0"/>
            </a:endParaRPr>
          </a:p>
          <a:p>
            <a:pPr marL="171450" marR="0" indent="-171450" algn="l" defTabSz="914269"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200" baseline="0" dirty="0">
                <a:cs typeface="Arial" pitchFamily="34" charset="0"/>
              </a:rPr>
              <a:t>More than 2 billion meals/year will have reduced sodium. </a:t>
            </a:r>
          </a:p>
          <a:p>
            <a:pPr marL="628585" marR="0" lvl="1" indent="-171450" algn="l" defTabSz="914269"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200" baseline="0" dirty="0">
                <a:cs typeface="Arial" pitchFamily="34" charset="0"/>
              </a:rPr>
              <a:t>The FDA released draft voluntary guidance to industry on June 1 for public comment.</a:t>
            </a:r>
          </a:p>
          <a:p>
            <a:pPr marL="171450" marR="0" indent="-171450" algn="l" defTabSz="914269"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lang="en-US" sz="1200" baseline="0" dirty="0">
              <a:cs typeface="Arial" pitchFamily="34" charset="0"/>
            </a:endParaRPr>
          </a:p>
          <a:p>
            <a:pPr marL="171450" marR="0" indent="-171450" algn="l" defTabSz="914269"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200" baseline="0" dirty="0">
                <a:cs typeface="Arial" pitchFamily="34" charset="0"/>
              </a:rPr>
              <a:t>We consider the goal to eliminate artificial trans fat as being accomplished when FDA issued the final determination on artificial trans fat. </a:t>
            </a:r>
          </a:p>
          <a:p>
            <a:pPr marL="0" marR="0" indent="0" algn="l" defTabSz="914269"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1200" baseline="0" dirty="0">
              <a:cs typeface="Arial" pitchFamily="34" charset="0"/>
            </a:endParaRPr>
          </a:p>
          <a:p>
            <a:pPr marL="171450" marR="0" indent="-171450" algn="l" defTabSz="914269"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lang="en-US" sz="1200" baseline="0" dirty="0">
              <a:cs typeface="Arial" pitchFamily="34" charset="0"/>
            </a:endParaRPr>
          </a:p>
          <a:p>
            <a:pPr marL="171450" marR="0" indent="-171450" algn="l" defTabSz="914269"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lang="en-US" sz="1200" baseline="0" dirty="0">
              <a:cs typeface="Arial" pitchFamily="34" charset="0"/>
            </a:endParaRPr>
          </a:p>
          <a:p>
            <a:pPr marL="0" marR="0" indent="0" algn="l" defTabSz="914269"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dirty="0"/>
          </a:p>
        </p:txBody>
      </p:sp>
      <p:sp>
        <p:nvSpPr>
          <p:cNvPr id="4" name="Slide Number Placeholder 3"/>
          <p:cNvSpPr>
            <a:spLocks noGrp="1"/>
          </p:cNvSpPr>
          <p:nvPr>
            <p:ph type="sldNum" sz="quarter" idx="10"/>
          </p:nvPr>
        </p:nvSpPr>
        <p:spPr/>
        <p:txBody>
          <a:bodyPr/>
          <a:lstStyle/>
          <a:p>
            <a:fld id="{89441809-D347-4B11-B055-45577D5B2C80}"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20829128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q"/>
            </a:pPr>
            <a:r>
              <a:rPr lang="en-US" dirty="0"/>
              <a:t>Thanks to</a:t>
            </a:r>
            <a:r>
              <a:rPr lang="en-US" baseline="0" dirty="0"/>
              <a:t> the work of Million Hearts® partners focusing on the ABCS, millions of American are now covered by health care systems that are recognizing and rewarding performance on the ABCS. </a:t>
            </a:r>
          </a:p>
          <a:p>
            <a:pPr marL="171450" indent="-171450">
              <a:buFont typeface="Wingdings" panose="05000000000000000000" pitchFamily="2" charset="2"/>
              <a:buChar char="q"/>
            </a:pPr>
            <a:endParaRPr lang="en-US" baseline="0" dirty="0"/>
          </a:p>
          <a:p>
            <a:pPr marL="171450" indent="-171450">
              <a:buFont typeface="Wingdings" panose="05000000000000000000" pitchFamily="2" charset="2"/>
              <a:buChar char="q"/>
            </a:pPr>
            <a:r>
              <a:rPr lang="en-US" baseline="0" dirty="0"/>
              <a:t>Over half a million patients have been identified as potentially having hypertension through the use of health IT tools.</a:t>
            </a:r>
          </a:p>
          <a:p>
            <a:pPr marL="0" indent="0">
              <a:buFont typeface="Wingdings" panose="05000000000000000000" pitchFamily="2" charset="2"/>
              <a:buNone/>
            </a:pPr>
            <a:endParaRPr lang="en-US" baseline="0" dirty="0"/>
          </a:p>
          <a:p>
            <a:pPr marL="171450" indent="-171450">
              <a:buFont typeface="Wingdings" panose="05000000000000000000" pitchFamily="2" charset="2"/>
              <a:buChar char="q"/>
            </a:pPr>
            <a:r>
              <a:rPr lang="en-US" baseline="0" dirty="0"/>
              <a:t>And millions of dollars in public and private funds have been leveraged to focus on improving the ABCS.</a:t>
            </a:r>
            <a:endParaRPr lang="en-US" dirty="0"/>
          </a:p>
        </p:txBody>
      </p:sp>
      <p:sp>
        <p:nvSpPr>
          <p:cNvPr id="4" name="Slide Number Placeholder 3"/>
          <p:cNvSpPr>
            <a:spLocks noGrp="1"/>
          </p:cNvSpPr>
          <p:nvPr>
            <p:ph type="sldNum" sz="quarter" idx="10"/>
          </p:nvPr>
        </p:nvSpPr>
        <p:spPr/>
        <p:txBody>
          <a:bodyPr/>
          <a:lstStyle/>
          <a:p>
            <a:fld id="{89441809-D347-4B11-B055-45577D5B2C80}" type="slidenum">
              <a:rPr lang="en-US" smtClean="0"/>
              <a:t>9</a:t>
            </a:fld>
            <a:endParaRPr lang="en-US"/>
          </a:p>
        </p:txBody>
      </p:sp>
    </p:spTree>
    <p:extLst>
      <p:ext uri="{BB962C8B-B14F-4D97-AF65-F5344CB8AC3E}">
        <p14:creationId xmlns:p14="http://schemas.microsoft.com/office/powerpoint/2010/main" val="19294273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q"/>
            </a:pPr>
            <a:r>
              <a:rPr lang="en-US" dirty="0"/>
              <a:t>Million Hearts® has</a:t>
            </a:r>
            <a:r>
              <a:rPr lang="en-US" baseline="0" dirty="0"/>
              <a:t> seen much engagement and activation from a variety of organizations. </a:t>
            </a:r>
          </a:p>
          <a:p>
            <a:pPr marL="628585" lvl="1" indent="-171450">
              <a:buFont typeface="Wingdings" panose="05000000000000000000" pitchFamily="2" charset="2"/>
              <a:buChar char="q"/>
            </a:pPr>
            <a:r>
              <a:rPr lang="en-US" baseline="0" dirty="0"/>
              <a:t>Over 125 organizations have partnered with Million Hearts® and have committed to taking actions to support cardiovascular disease prevention</a:t>
            </a:r>
          </a:p>
          <a:p>
            <a:pPr marL="628585" lvl="1" indent="-171450">
              <a:buFont typeface="Wingdings" panose="05000000000000000000" pitchFamily="2" charset="2"/>
              <a:buChar char="q"/>
            </a:pPr>
            <a:r>
              <a:rPr lang="en-US" baseline="0" dirty="0"/>
              <a:t>There are </a:t>
            </a:r>
            <a:r>
              <a:rPr lang="en-US" baseline="0" dirty="0" err="1"/>
              <a:t>cvd</a:t>
            </a:r>
            <a:r>
              <a:rPr lang="en-US" baseline="0" dirty="0"/>
              <a:t> prevention activities happening throughout all 50 states, DC and even the territories. </a:t>
            </a:r>
          </a:p>
          <a:p>
            <a:pPr marL="628585" lvl="1" indent="-171450">
              <a:buFont typeface="Wingdings" panose="05000000000000000000" pitchFamily="2" charset="2"/>
              <a:buChar char="q"/>
            </a:pPr>
            <a:r>
              <a:rPr lang="en-US" baseline="0" dirty="0"/>
              <a:t>And over 325 faith-based congregations have committed to </a:t>
            </a:r>
            <a:r>
              <a:rPr lang="en-US" dirty="0"/>
              <a:t>raise awareness about risks for heart disease and stroke and educate individual about prevention</a:t>
            </a:r>
          </a:p>
          <a:p>
            <a:pPr marL="457135" lvl="1" indent="0">
              <a:buFont typeface="Wingdings" panose="05000000000000000000" pitchFamily="2" charset="2"/>
              <a:buNone/>
            </a:pPr>
            <a:endParaRPr lang="en-US" dirty="0"/>
          </a:p>
          <a:p>
            <a:pPr marL="171450" lvl="0" indent="-171450">
              <a:buFont typeface="Wingdings" panose="05000000000000000000" pitchFamily="2" charset="2"/>
              <a:buChar char="q"/>
            </a:pPr>
            <a:r>
              <a:rPr lang="en-US" dirty="0"/>
              <a:t>To reduce the reporting burden on professionals and focus quality efforts to achieve the greatest impact on outcomes, Million Hearts® staff worked with public and private partners to align and embed a focused set of evidence-based clinical quality measures into major quality reporting initiatives. These measures represent key outcomes related to the</a:t>
            </a:r>
            <a:r>
              <a:rPr lang="en-US" baseline="0" dirty="0"/>
              <a:t> ABCS</a:t>
            </a:r>
            <a:r>
              <a:rPr lang="en-US" dirty="0"/>
              <a:t>.</a:t>
            </a:r>
          </a:p>
          <a:p>
            <a:pPr marL="628585" lvl="1" indent="-171450">
              <a:buFont typeface="Wingdings" panose="05000000000000000000" pitchFamily="2" charset="2"/>
              <a:buChar char="q"/>
            </a:pPr>
            <a:r>
              <a:rPr lang="en-US" dirty="0"/>
              <a:t>Clinicians can find a list of the</a:t>
            </a:r>
            <a:r>
              <a:rPr lang="en-US" baseline="0" dirty="0"/>
              <a:t> quality reporting initiatives that have measures aligned with Million Hearts® on the Million Hearts® website. </a:t>
            </a:r>
          </a:p>
          <a:p>
            <a:pPr marL="457135" lvl="1" indent="0">
              <a:buFont typeface="Wingdings" panose="05000000000000000000" pitchFamily="2" charset="2"/>
              <a:buNone/>
            </a:pPr>
            <a:endParaRPr lang="en-US" baseline="0" dirty="0"/>
          </a:p>
          <a:p>
            <a:pPr marL="171450" lvl="0" indent="-171450">
              <a:buFont typeface="Wingdings" panose="05000000000000000000" pitchFamily="2" charset="2"/>
              <a:buChar char="q"/>
            </a:pPr>
            <a:r>
              <a:rPr lang="en-US" baseline="0" dirty="0"/>
              <a:t>New and already established projects have been aligned with Million Hearts® to help us better understand what works, where, and why. </a:t>
            </a:r>
          </a:p>
          <a:p>
            <a:pPr marL="628585" marR="0" lvl="1" indent="-171450" algn="l" defTabSz="914269"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baseline="0" dirty="0"/>
              <a:t>Examples of these include a the American Medical Group Foundation’s Measure Up. Pressure down. Campaign that challenged and helped medical groups achieve higher rates of hypertension control. Another is a CDC-funded project with the Association of State and Territorial Health Officials that funds states to focuses on rapid improvement in identifying or controlling those with hypertension by bringing together partners across sectors including clinical, community, and public health.</a:t>
            </a:r>
          </a:p>
          <a:p>
            <a:pPr marL="628585" marR="0" lvl="1" indent="-171450" algn="l" defTabSz="914269"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lang="en-US" baseline="0" dirty="0"/>
          </a:p>
          <a:p>
            <a:pPr marL="171450" marR="0" lvl="0" indent="-171450" algn="l" defTabSz="914269"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baseline="0" dirty="0"/>
              <a:t>Million Hearts has brought together key subject matter experts to develop resources to improve cardiovascular health including a Health Eating Center, action guides for clinicians, public health practitioners and employers, and protocols. </a:t>
            </a:r>
          </a:p>
          <a:p>
            <a:pPr marL="0" lvl="0" indent="0">
              <a:buFont typeface="Wingdings" panose="05000000000000000000" pitchFamily="2" charset="2"/>
              <a:buNone/>
            </a:pPr>
            <a:endParaRPr lang="en-US" baseline="0" dirty="0"/>
          </a:p>
          <a:p>
            <a:pPr marL="171450" lvl="0" indent="-171450">
              <a:buFont typeface="Wingdings" panose="05000000000000000000" pitchFamily="2" charset="2"/>
              <a:buChar char="q"/>
            </a:pPr>
            <a:r>
              <a:rPr lang="en-US" baseline="0" dirty="0"/>
              <a:t>We have also seen extraordinary support for Million Hearts® across many federal programs. </a:t>
            </a:r>
          </a:p>
          <a:p>
            <a:pPr marL="628585" lvl="1" indent="-171450">
              <a:buFont typeface="Wingdings" panose="05000000000000000000" pitchFamily="2" charset="2"/>
              <a:buChar char="q"/>
            </a:pPr>
            <a:endParaRPr lang="en-US" baseline="0" dirty="0"/>
          </a:p>
          <a:p>
            <a:pPr marL="171450" lvl="0" indent="-171450">
              <a:buFont typeface="Wingdings" panose="05000000000000000000" pitchFamily="2" charset="2"/>
              <a:buChar char="q"/>
            </a:pPr>
            <a:endParaRPr lang="en-US" baseline="0" dirty="0"/>
          </a:p>
          <a:p>
            <a:pPr marL="628585" lvl="1" indent="-171450">
              <a:buFont typeface="Wingdings" panose="05000000000000000000" pitchFamily="2" charset="2"/>
              <a:buChar char="q"/>
            </a:pPr>
            <a:endParaRPr lang="en-US" baseline="0" dirty="0"/>
          </a:p>
          <a:p>
            <a:pPr marL="628585" lvl="1" indent="-171450">
              <a:buFont typeface="Wingdings" panose="05000000000000000000" pitchFamily="2" charset="2"/>
              <a:buChar char="q"/>
            </a:pPr>
            <a:endParaRPr lang="en-US" baseline="0" dirty="0"/>
          </a:p>
          <a:p>
            <a:pPr marL="628585" lvl="1" indent="-171450">
              <a:buFont typeface="Wingdings" panose="05000000000000000000" pitchFamily="2" charset="2"/>
              <a:buChar char="q"/>
            </a:pPr>
            <a:endParaRPr lang="en-US" baseline="0" dirty="0"/>
          </a:p>
          <a:p>
            <a:pPr marL="171450" lvl="0" indent="-171450">
              <a:buFont typeface="Wingdings" panose="05000000000000000000" pitchFamily="2" charset="2"/>
              <a:buChar char="q"/>
            </a:pPr>
            <a:endParaRPr lang="en-US" dirty="0"/>
          </a:p>
          <a:p>
            <a:pPr marL="171450" lvl="0" indent="-171450">
              <a:buFont typeface="Wingdings" panose="05000000000000000000" pitchFamily="2" charset="2"/>
              <a:buChar char="q"/>
            </a:pPr>
            <a:endParaRPr lang="en-US" dirty="0"/>
          </a:p>
          <a:p>
            <a:pPr marL="171450" lvl="0" indent="-171450">
              <a:buFont typeface="Wingdings" panose="05000000000000000000" pitchFamily="2" charset="2"/>
              <a:buChar char="q"/>
            </a:pPr>
            <a:endParaRPr lang="en-US" dirty="0"/>
          </a:p>
        </p:txBody>
      </p:sp>
      <p:sp>
        <p:nvSpPr>
          <p:cNvPr id="4" name="Slide Number Placeholder 3"/>
          <p:cNvSpPr>
            <a:spLocks noGrp="1"/>
          </p:cNvSpPr>
          <p:nvPr>
            <p:ph type="sldNum" sz="quarter" idx="10"/>
          </p:nvPr>
        </p:nvSpPr>
        <p:spPr/>
        <p:txBody>
          <a:bodyPr/>
          <a:lstStyle/>
          <a:p>
            <a:fld id="{B1077613-7418-4154-BD0D-12BE95E827CE}"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22266927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q"/>
            </a:pPr>
            <a:r>
              <a:rPr lang="en-US" sz="1000" dirty="0">
                <a:latin typeface="Arial" panose="020B0604020202020204" pitchFamily="34" charset="0"/>
                <a:cs typeface="Arial" panose="020B0604020202020204" pitchFamily="34" charset="0"/>
              </a:rPr>
              <a:t>Million Hearts® has an annual Hypertension Control Challenge</a:t>
            </a:r>
            <a:r>
              <a:rPr lang="en-US" sz="1000" baseline="0" dirty="0">
                <a:latin typeface="Arial" panose="020B0604020202020204" pitchFamily="34" charset="0"/>
                <a:cs typeface="Arial" panose="020B0604020202020204" pitchFamily="34" charset="0"/>
              </a:rPr>
              <a:t> that i</a:t>
            </a:r>
            <a:r>
              <a:rPr lang="en-US" sz="1000" dirty="0">
                <a:latin typeface="Arial" panose="020B0604020202020204" pitchFamily="34" charset="0"/>
                <a:cs typeface="Arial" panose="020B0604020202020204" pitchFamily="34" charset="0"/>
              </a:rPr>
              <a:t>dentifies and recognizes health care professionals, practices, and systems that achieved </a:t>
            </a:r>
            <a:r>
              <a:rPr lang="en-US" sz="1000" b="1" dirty="0">
                <a:latin typeface="Arial" panose="020B0604020202020204" pitchFamily="34" charset="0"/>
                <a:cs typeface="Arial" panose="020B0604020202020204" pitchFamily="34" charset="0"/>
              </a:rPr>
              <a:t>blood pressure control for ≥70% of their patients.</a:t>
            </a:r>
          </a:p>
          <a:p>
            <a:pPr marL="171450" indent="-171450">
              <a:buFont typeface="Wingdings" panose="05000000000000000000" pitchFamily="2" charset="2"/>
              <a:buChar char="q"/>
            </a:pPr>
            <a:endParaRPr lang="en-US" sz="1000" b="1" dirty="0">
              <a:latin typeface="Arial" panose="020B0604020202020204" pitchFamily="34" charset="0"/>
              <a:cs typeface="Arial" panose="020B0604020202020204" pitchFamily="34" charset="0"/>
            </a:endParaRPr>
          </a:p>
          <a:p>
            <a:pPr marL="171450" indent="-171450">
              <a:buFont typeface="Wingdings" panose="05000000000000000000" pitchFamily="2" charset="2"/>
              <a:buChar char="q"/>
            </a:pPr>
            <a:r>
              <a:rPr lang="en-US" sz="1000" b="0" baseline="0" dirty="0">
                <a:latin typeface="Arial" panose="020B0604020202020204" pitchFamily="34" charset="0"/>
                <a:cs typeface="Arial" panose="020B0604020202020204" pitchFamily="34" charset="0"/>
              </a:rPr>
              <a:t>The goals of the challenge are to:</a:t>
            </a:r>
          </a:p>
          <a:p>
            <a:pPr marL="628585" lvl="1" indent="-171450">
              <a:buFont typeface="Wingdings" panose="05000000000000000000" pitchFamily="2" charset="2"/>
              <a:buChar char="§"/>
            </a:pPr>
            <a:r>
              <a:rPr lang="en-US" sz="1000" dirty="0">
                <a:latin typeface="Arial" panose="020B0604020202020204" pitchFamily="34" charset="0"/>
                <a:cs typeface="Arial" panose="020B0604020202020204" pitchFamily="34" charset="0"/>
              </a:rPr>
              <a:t>Document and bring attention to standard and innovative system-level processes or approaches used by high performers</a:t>
            </a:r>
          </a:p>
          <a:p>
            <a:pPr marL="628585" lvl="1" indent="-171450">
              <a:buFont typeface="Wingdings" panose="05000000000000000000" pitchFamily="2" charset="2"/>
              <a:buChar char="§"/>
            </a:pPr>
            <a:r>
              <a:rPr lang="en-US" sz="1000" dirty="0">
                <a:latin typeface="Arial" panose="020B0604020202020204" pitchFamily="34" charset="0"/>
                <a:cs typeface="Arial" panose="020B0604020202020204" pitchFamily="34" charset="0"/>
              </a:rPr>
              <a:t>Improve understanding of successful implementation strategies at the health system level</a:t>
            </a:r>
          </a:p>
          <a:p>
            <a:pPr marL="628585" lvl="1" indent="-171450">
              <a:buFont typeface="Wingdings" panose="05000000000000000000" pitchFamily="2" charset="2"/>
              <a:buChar char="§"/>
            </a:pPr>
            <a:r>
              <a:rPr lang="en-US" sz="1000" dirty="0">
                <a:latin typeface="Arial" panose="020B0604020202020204" pitchFamily="34" charset="0"/>
                <a:cs typeface="Arial" panose="020B0604020202020204" pitchFamily="34" charset="0"/>
              </a:rPr>
              <a:t>Motivate individual practices to strengthen their hypertension control efforts.</a:t>
            </a:r>
          </a:p>
          <a:p>
            <a:pPr marL="628585" lvl="1" indent="-171450">
              <a:buFont typeface="Wingdings" panose="05000000000000000000" pitchFamily="2" charset="2"/>
              <a:buChar char="§"/>
            </a:pPr>
            <a:endParaRPr lang="en-US" sz="1000" i="0" dirty="0">
              <a:latin typeface="Arial" panose="020B0604020202020204" pitchFamily="34" charset="0"/>
              <a:cs typeface="Arial" panose="020B0604020202020204" pitchFamily="34" charset="0"/>
            </a:endParaRPr>
          </a:p>
          <a:p>
            <a:pPr marL="171450" lvl="0" indent="-171450">
              <a:buFont typeface="Wingdings" panose="05000000000000000000" pitchFamily="2" charset="2"/>
              <a:buChar char="q"/>
            </a:pPr>
            <a:r>
              <a:rPr lang="en-US" sz="1200" i="0" kern="1200" dirty="0">
                <a:solidFill>
                  <a:schemeClr val="tx1"/>
                </a:solidFill>
                <a:effectLst/>
                <a:latin typeface="+mn-lt"/>
                <a:ea typeface="+mn-ea"/>
                <a:cs typeface="+mn-cs"/>
              </a:rPr>
              <a:t>To enter the Challenge, participants complete the nomination form which includes information such as on the size of the population served, the calculated HTN prevalence and control rates, and information about what has led to the current control rate. </a:t>
            </a:r>
          </a:p>
          <a:p>
            <a:pPr marL="171450" lvl="0" indent="-171450">
              <a:buFont typeface="Wingdings" panose="05000000000000000000" pitchFamily="2" charset="2"/>
              <a:buChar char="q"/>
            </a:pPr>
            <a:endParaRPr lang="en-US" sz="1200" i="0" kern="1200" dirty="0">
              <a:solidFill>
                <a:schemeClr val="tx1"/>
              </a:solidFill>
              <a:effectLst/>
              <a:latin typeface="+mn-lt"/>
              <a:ea typeface="+mn-ea"/>
              <a:cs typeface="+mn-cs"/>
            </a:endParaRPr>
          </a:p>
          <a:p>
            <a:pPr marL="171450" lvl="0" indent="-171450">
              <a:buFont typeface="Wingdings" panose="05000000000000000000" pitchFamily="2" charset="2"/>
              <a:buChar char="q"/>
            </a:pPr>
            <a:r>
              <a:rPr lang="en-US" sz="1200" i="0" kern="1200" dirty="0">
                <a:solidFill>
                  <a:schemeClr val="tx1"/>
                </a:solidFill>
                <a:effectLst/>
                <a:latin typeface="+mn-lt"/>
                <a:ea typeface="+mn-ea"/>
                <a:cs typeface="+mn-cs"/>
              </a:rPr>
              <a:t>To</a:t>
            </a:r>
            <a:r>
              <a:rPr lang="en-US" sz="1200" i="0" kern="1200" baseline="0" dirty="0">
                <a:solidFill>
                  <a:schemeClr val="tx1"/>
                </a:solidFill>
                <a:effectLst/>
                <a:latin typeface="+mn-lt"/>
                <a:ea typeface="+mn-ea"/>
                <a:cs typeface="+mn-cs"/>
              </a:rPr>
              <a:t> date, Million Hearts® has recognized 59 Hypertension Control Champions.  Together these Champions include approximately 70,000 Clinicians serving over 13 million people through a variety of evidence-based strategies such as HTN treatment protocols, </a:t>
            </a:r>
          </a:p>
          <a:p>
            <a:pPr marL="171450" lvl="0" indent="-171450">
              <a:buFont typeface="Wingdings" panose="05000000000000000000" pitchFamily="2" charset="2"/>
              <a:buChar char="q"/>
            </a:pPr>
            <a:endParaRPr lang="en-US" sz="1200" i="0" kern="1200" baseline="0" dirty="0">
              <a:solidFill>
                <a:schemeClr val="tx1"/>
              </a:solidFill>
              <a:effectLst/>
              <a:latin typeface="+mn-lt"/>
              <a:ea typeface="+mn-ea"/>
              <a:cs typeface="+mn-cs"/>
            </a:endParaRPr>
          </a:p>
          <a:p>
            <a:pPr marL="171450" lvl="0" indent="-171450">
              <a:buFont typeface="Wingdings" panose="05000000000000000000" pitchFamily="2" charset="2"/>
              <a:buChar char="q"/>
            </a:pPr>
            <a:r>
              <a:rPr lang="en-US" sz="1200" i="0" kern="1200" baseline="0" dirty="0">
                <a:solidFill>
                  <a:schemeClr val="tx1"/>
                </a:solidFill>
                <a:effectLst/>
                <a:latin typeface="+mn-lt"/>
                <a:ea typeface="+mn-ea"/>
                <a:cs typeface="+mn-cs"/>
              </a:rPr>
              <a:t>The next Challenge is planned to launch in February 2017. </a:t>
            </a:r>
          </a:p>
          <a:p>
            <a:pPr marL="171450" lvl="0" indent="-171450">
              <a:buFont typeface="Wingdings" panose="05000000000000000000" pitchFamily="2" charset="2"/>
              <a:buChar char="q"/>
            </a:pPr>
            <a:endParaRPr lang="en-US" sz="1200" i="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9441809-D347-4B11-B055-45577D5B2C80}"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2919146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and Content MH logo only">
    <p:spTree>
      <p:nvGrpSpPr>
        <p:cNvPr id="1" name=""/>
        <p:cNvGrpSpPr/>
        <p:nvPr/>
      </p:nvGrpSpPr>
      <p:grpSpPr>
        <a:xfrm>
          <a:off x="0" y="0"/>
          <a:ext cx="0" cy="0"/>
          <a:chOff x="0" y="0"/>
          <a:chExt cx="0" cy="0"/>
        </a:xfrm>
      </p:grpSpPr>
      <p:sp>
        <p:nvSpPr>
          <p:cNvPr id="4" name="Rectangle 3"/>
          <p:cNvSpPr/>
          <p:nvPr userDrawn="1"/>
        </p:nvSpPr>
        <p:spPr>
          <a:xfrm>
            <a:off x="6637513" y="6033230"/>
            <a:ext cx="2419489" cy="7127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68564" tIns="34282" rIns="68564" bIns="34282" anchor="ctr"/>
          <a:lstStyle/>
          <a:p>
            <a:pPr algn="ctr" defTabSz="456615">
              <a:defRPr/>
            </a:pPr>
            <a:endParaRPr lang="en-US" dirty="0">
              <a:solidFill>
                <a:prstClr val="white"/>
              </a:solidFill>
            </a:endParaRPr>
          </a:p>
        </p:txBody>
      </p:sp>
      <p:sp>
        <p:nvSpPr>
          <p:cNvPr id="3" name="Content Placeholder 2"/>
          <p:cNvSpPr>
            <a:spLocks noGrp="1"/>
          </p:cNvSpPr>
          <p:nvPr>
            <p:ph idx="1"/>
          </p:nvPr>
        </p:nvSpPr>
        <p:spPr>
          <a:xfrm>
            <a:off x="457200" y="2034583"/>
            <a:ext cx="8229600" cy="3694699"/>
          </a:xfrm>
        </p:spPr>
        <p:txBody>
          <a:bodyPr>
            <a:normAutofit/>
          </a:bodyPr>
          <a:lstStyle>
            <a:lvl1pPr>
              <a:buClr>
                <a:srgbClr val="793374"/>
              </a:buClr>
              <a:defRPr sz="2700">
                <a:latin typeface="Arial" pitchFamily="34" charset="0"/>
                <a:cs typeface="Arial" pitchFamily="34" charset="0"/>
              </a:defRPr>
            </a:lvl1pPr>
            <a:lvl2pPr>
              <a:buClr>
                <a:srgbClr val="793374"/>
              </a:buClr>
              <a:defRPr sz="2400">
                <a:latin typeface="Arial" pitchFamily="34" charset="0"/>
                <a:cs typeface="Arial" pitchFamily="34" charset="0"/>
              </a:defRPr>
            </a:lvl2pPr>
            <a:lvl3pPr>
              <a:buClr>
                <a:srgbClr val="793374"/>
              </a:buClr>
              <a:defRPr sz="1800">
                <a:latin typeface="Arial" pitchFamily="34" charset="0"/>
                <a:cs typeface="Arial" pitchFamily="34" charset="0"/>
              </a:defRPr>
            </a:lvl3pPr>
            <a:lvl4pPr>
              <a:buClr>
                <a:srgbClr val="793374"/>
              </a:buClr>
              <a:defRPr sz="1500">
                <a:latin typeface="Arial" pitchFamily="34" charset="0"/>
                <a:cs typeface="Arial" pitchFamily="34" charset="0"/>
              </a:defRPr>
            </a:lvl4pPr>
            <a:lvl5pPr>
              <a:buClr>
                <a:srgbClr val="793374"/>
              </a:buClr>
              <a:defRPr sz="15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296046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2608" y="374904"/>
            <a:ext cx="8732520" cy="1636776"/>
          </a:xfrm>
        </p:spPr>
        <p:txBody>
          <a:bodyPr/>
          <a:lstStyle>
            <a:lvl1pPr algn="l">
              <a:lnSpc>
                <a:spcPct val="80000"/>
              </a:lnSpc>
              <a:defRPr sz="6400" b="1" cap="all">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205437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ank You with Nam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92608" y="2756154"/>
            <a:ext cx="8732520" cy="949071"/>
          </a:xfrm>
        </p:spPr>
        <p:txBody>
          <a:bodyPr/>
          <a:lstStyle>
            <a:lvl1pPr algn="l">
              <a:lnSpc>
                <a:spcPct val="80000"/>
              </a:lnSpc>
              <a:defRPr sz="6400" b="1" cap="all">
                <a:solidFill>
                  <a:schemeClr val="bg1"/>
                </a:solidFill>
              </a:defRPr>
            </a:lvl1pPr>
          </a:lstStyle>
          <a:p>
            <a:r>
              <a:rPr lang="en-US" dirty="0"/>
              <a:t>THANK YOU</a:t>
            </a:r>
          </a:p>
        </p:txBody>
      </p:sp>
      <p:sp>
        <p:nvSpPr>
          <p:cNvPr id="5" name="Text Placeholder 4"/>
          <p:cNvSpPr>
            <a:spLocks noGrp="1"/>
          </p:cNvSpPr>
          <p:nvPr>
            <p:ph type="body" sz="quarter" idx="10" hasCustomPrompt="1"/>
          </p:nvPr>
        </p:nvSpPr>
        <p:spPr>
          <a:xfrm>
            <a:off x="276225" y="4467225"/>
            <a:ext cx="7048500" cy="1924050"/>
          </a:xfrm>
        </p:spPr>
        <p:txBody>
          <a:bodyPr/>
          <a:lstStyle>
            <a:lvl1pPr>
              <a:spcBef>
                <a:spcPts val="200"/>
              </a:spcBef>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dirty="0"/>
              <a:t>Name</a:t>
            </a:r>
          </a:p>
          <a:p>
            <a:pPr lvl="0"/>
            <a:r>
              <a:rPr lang="en-US" dirty="0"/>
              <a:t>YMCA OF THE USA</a:t>
            </a:r>
          </a:p>
          <a:p>
            <a:pPr lvl="0"/>
            <a:r>
              <a:rPr lang="en-US" dirty="0"/>
              <a:t>800 872 9622</a:t>
            </a:r>
          </a:p>
          <a:p>
            <a:pPr lvl="0"/>
            <a:r>
              <a:rPr lang="en-US" dirty="0"/>
              <a:t>name.name@ymca.net</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4812" y="466344"/>
            <a:ext cx="1376087" cy="1051560"/>
          </a:xfrm>
          <a:prstGeom prst="rect">
            <a:avLst/>
          </a:prstGeom>
        </p:spPr>
      </p:pic>
    </p:spTree>
    <p:extLst>
      <p:ext uri="{BB962C8B-B14F-4D97-AF65-F5344CB8AC3E}">
        <p14:creationId xmlns:p14="http://schemas.microsoft.com/office/powerpoint/2010/main" val="42474844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54013" y="1739900"/>
            <a:ext cx="4092575" cy="4375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98988" y="1739900"/>
            <a:ext cx="4094162" cy="4375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smtClean="0"/>
            </a:lvl1pPr>
          </a:lstStyle>
          <a:p>
            <a:pPr>
              <a:defRPr/>
            </a:pPr>
            <a:fld id="{9B2D5AC9-C07E-4D0F-9B68-74093CA5E8E6}" type="slidenum">
              <a:rPr lang="en-US">
                <a:solidFill>
                  <a:srgbClr val="464847"/>
                </a:solidFill>
              </a:rPr>
              <a:pPr>
                <a:defRPr/>
              </a:pPr>
              <a:t>‹#›</a:t>
            </a:fld>
            <a:endParaRPr lang="en-US">
              <a:solidFill>
                <a:srgbClr val="464847"/>
              </a:solidFill>
            </a:endParaRPr>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endParaRPr lang="en-US" dirty="0">
              <a:solidFill>
                <a:srgbClr val="464847"/>
              </a:solidFill>
            </a:endParaRPr>
          </a:p>
        </p:txBody>
      </p:sp>
    </p:spTree>
    <p:extLst>
      <p:ext uri="{BB962C8B-B14F-4D97-AF65-F5344CB8AC3E}">
        <p14:creationId xmlns:p14="http://schemas.microsoft.com/office/powerpoint/2010/main" val="16662410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smtClean="0"/>
            </a:lvl1pPr>
          </a:lstStyle>
          <a:p>
            <a:pPr>
              <a:defRPr/>
            </a:pPr>
            <a:fld id="{739F491E-278F-4842-9DD3-1ED96C0B2DBF}" type="slidenum">
              <a:rPr lang="en-US">
                <a:solidFill>
                  <a:srgbClr val="464847"/>
                </a:solidFill>
              </a:rPr>
              <a:pPr>
                <a:defRPr/>
              </a:pPr>
              <a:t>‹#›</a:t>
            </a:fld>
            <a:endParaRPr lang="en-US">
              <a:solidFill>
                <a:srgbClr val="464847"/>
              </a:solidFill>
            </a:endParaRPr>
          </a:p>
        </p:txBody>
      </p:sp>
      <p:sp>
        <p:nvSpPr>
          <p:cNvPr id="8" name="Footer Placeholder 7"/>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endParaRPr lang="en-US" dirty="0">
              <a:solidFill>
                <a:srgbClr val="464847"/>
              </a:solidFill>
            </a:endParaRPr>
          </a:p>
        </p:txBody>
      </p:sp>
    </p:spTree>
    <p:extLst>
      <p:ext uri="{BB962C8B-B14F-4D97-AF65-F5344CB8AC3E}">
        <p14:creationId xmlns:p14="http://schemas.microsoft.com/office/powerpoint/2010/main" val="22658622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smtClean="0"/>
            </a:lvl1pPr>
          </a:lstStyle>
          <a:p>
            <a:pPr>
              <a:defRPr/>
            </a:pPr>
            <a:fld id="{E309AD80-642E-4752-95E7-F234FD1CAC30}" type="slidenum">
              <a:rPr lang="en-US">
                <a:solidFill>
                  <a:srgbClr val="464847"/>
                </a:solidFill>
              </a:rPr>
              <a:pPr>
                <a:defRPr/>
              </a:pPr>
              <a:t>‹#›</a:t>
            </a:fld>
            <a:endParaRPr lang="en-US">
              <a:solidFill>
                <a:srgbClr val="464847"/>
              </a:solidFill>
            </a:endParaRPr>
          </a:p>
        </p:txBody>
      </p:sp>
      <p:sp>
        <p:nvSpPr>
          <p:cNvPr id="4" name="Footer Placeholder 3"/>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endParaRPr lang="en-US" dirty="0">
              <a:solidFill>
                <a:srgbClr val="464847"/>
              </a:solidFill>
            </a:endParaRPr>
          </a:p>
        </p:txBody>
      </p:sp>
    </p:spTree>
    <p:extLst>
      <p:ext uri="{BB962C8B-B14F-4D97-AF65-F5344CB8AC3E}">
        <p14:creationId xmlns:p14="http://schemas.microsoft.com/office/powerpoint/2010/main" val="26510395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pPr>
              <a:defRPr/>
            </a:pPr>
            <a:fld id="{956761A3-887C-4DD5-B9CF-A38A6F8AFC8F}" type="slidenum">
              <a:rPr lang="en-US">
                <a:solidFill>
                  <a:srgbClr val="464847"/>
                </a:solidFill>
              </a:rPr>
              <a:pPr>
                <a:defRPr/>
              </a:pPr>
              <a:t>‹#›</a:t>
            </a:fld>
            <a:endParaRPr lang="en-US">
              <a:solidFill>
                <a:srgbClr val="464847"/>
              </a:solidFill>
            </a:endParaRPr>
          </a:p>
        </p:txBody>
      </p:sp>
      <p:sp>
        <p:nvSpPr>
          <p:cNvPr id="3" name="Footer Placeholder 2"/>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endParaRPr lang="en-US" dirty="0">
              <a:solidFill>
                <a:srgbClr val="464847"/>
              </a:solidFill>
            </a:endParaRPr>
          </a:p>
        </p:txBody>
      </p:sp>
    </p:spTree>
    <p:extLst>
      <p:ext uri="{BB962C8B-B14F-4D97-AF65-F5344CB8AC3E}">
        <p14:creationId xmlns:p14="http://schemas.microsoft.com/office/powerpoint/2010/main" val="32663600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50E8085F-83F7-4C0E-9245-522DA2328C59}" type="slidenum">
              <a:rPr lang="en-US">
                <a:solidFill>
                  <a:srgbClr val="464847"/>
                </a:solidFill>
              </a:rPr>
              <a:pPr>
                <a:defRPr/>
              </a:pPr>
              <a:t>‹#›</a:t>
            </a:fld>
            <a:endParaRPr lang="en-US">
              <a:solidFill>
                <a:srgbClr val="464847"/>
              </a:solidFill>
            </a:endParaRPr>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endParaRPr lang="en-US" dirty="0">
              <a:solidFill>
                <a:srgbClr val="464847"/>
              </a:solidFill>
            </a:endParaRPr>
          </a:p>
        </p:txBody>
      </p:sp>
    </p:spTree>
    <p:extLst>
      <p:ext uri="{BB962C8B-B14F-4D97-AF65-F5344CB8AC3E}">
        <p14:creationId xmlns:p14="http://schemas.microsoft.com/office/powerpoint/2010/main" val="35151707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22DC0770-9FB8-4610-8BB9-FE2BE2544DBD}" type="slidenum">
              <a:rPr lang="en-US">
                <a:solidFill>
                  <a:srgbClr val="464847"/>
                </a:solidFill>
              </a:rPr>
              <a:pPr>
                <a:defRPr/>
              </a:pPr>
              <a:t>‹#›</a:t>
            </a:fld>
            <a:endParaRPr lang="en-US">
              <a:solidFill>
                <a:srgbClr val="464847"/>
              </a:solidFill>
            </a:endParaRPr>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endParaRPr lang="en-US" dirty="0">
              <a:solidFill>
                <a:srgbClr val="464847"/>
              </a:solidFill>
            </a:endParaRPr>
          </a:p>
        </p:txBody>
      </p:sp>
    </p:spTree>
    <p:extLst>
      <p:ext uri="{BB962C8B-B14F-4D97-AF65-F5344CB8AC3E}">
        <p14:creationId xmlns:p14="http://schemas.microsoft.com/office/powerpoint/2010/main" val="31003752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F7D1158C-E9ED-4F39-ABDD-33CF79A496DC}" type="slidenum">
              <a:rPr lang="en-US">
                <a:solidFill>
                  <a:srgbClr val="464847"/>
                </a:solidFill>
              </a:rPr>
              <a:pPr>
                <a:defRPr/>
              </a:pPr>
              <a:t>‹#›</a:t>
            </a:fld>
            <a:endParaRPr lang="en-US">
              <a:solidFill>
                <a:srgbClr val="464847"/>
              </a:solidFill>
            </a:endParaRPr>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endParaRPr lang="en-US" dirty="0">
              <a:solidFill>
                <a:srgbClr val="464847"/>
              </a:solidFill>
            </a:endParaRPr>
          </a:p>
        </p:txBody>
      </p:sp>
    </p:spTree>
    <p:extLst>
      <p:ext uri="{BB962C8B-B14F-4D97-AF65-F5344CB8AC3E}">
        <p14:creationId xmlns:p14="http://schemas.microsoft.com/office/powerpoint/2010/main" val="17239744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328613"/>
            <a:ext cx="2092325" cy="57864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8613" y="328613"/>
            <a:ext cx="6129337" cy="57864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D7869E72-FA37-4917-9BDE-D439D97A9E8E}" type="slidenum">
              <a:rPr lang="en-US">
                <a:solidFill>
                  <a:srgbClr val="464847"/>
                </a:solidFill>
              </a:rPr>
              <a:pPr>
                <a:defRPr/>
              </a:pPr>
              <a:t>‹#›</a:t>
            </a:fld>
            <a:endParaRPr lang="en-US">
              <a:solidFill>
                <a:srgbClr val="464847"/>
              </a:solidFill>
            </a:endParaRPr>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endParaRPr lang="en-US" dirty="0">
              <a:solidFill>
                <a:srgbClr val="464847"/>
              </a:solidFill>
            </a:endParaRPr>
          </a:p>
        </p:txBody>
      </p:sp>
    </p:spTree>
    <p:extLst>
      <p:ext uri="{BB962C8B-B14F-4D97-AF65-F5344CB8AC3E}">
        <p14:creationId xmlns:p14="http://schemas.microsoft.com/office/powerpoint/2010/main" val="434597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MH and DHDSP lockup">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3" name="Picture 2"/>
          <p:cNvPicPr>
            <a:picLocks noChangeAspect="1"/>
          </p:cNvPicPr>
          <p:nvPr userDrawn="1"/>
        </p:nvPicPr>
        <p:blipFill>
          <a:blip r:embed="rId2"/>
          <a:stretch>
            <a:fillRect/>
          </a:stretch>
        </p:blipFill>
        <p:spPr>
          <a:xfrm>
            <a:off x="3938296" y="6067938"/>
            <a:ext cx="4948630" cy="581631"/>
          </a:xfrm>
          <a:prstGeom prst="rect">
            <a:avLst/>
          </a:prstGeom>
        </p:spPr>
      </p:pic>
      <p:sp>
        <p:nvSpPr>
          <p:cNvPr id="4" name="Content Placeholder 2"/>
          <p:cNvSpPr>
            <a:spLocks noGrp="1"/>
          </p:cNvSpPr>
          <p:nvPr>
            <p:ph idx="1"/>
          </p:nvPr>
        </p:nvSpPr>
        <p:spPr>
          <a:xfrm>
            <a:off x="457200" y="2034583"/>
            <a:ext cx="8229600" cy="3694699"/>
          </a:xfrm>
        </p:spPr>
        <p:txBody>
          <a:bodyPr>
            <a:normAutofit/>
          </a:bodyPr>
          <a:lstStyle>
            <a:lvl1pPr>
              <a:buClr>
                <a:srgbClr val="793374"/>
              </a:buClr>
              <a:defRPr sz="2700">
                <a:latin typeface="Arial" pitchFamily="34" charset="0"/>
                <a:cs typeface="Arial" pitchFamily="34" charset="0"/>
              </a:defRPr>
            </a:lvl1pPr>
            <a:lvl2pPr>
              <a:buClr>
                <a:srgbClr val="793374"/>
              </a:buClr>
              <a:defRPr sz="2400">
                <a:latin typeface="Arial" pitchFamily="34" charset="0"/>
                <a:cs typeface="Arial" pitchFamily="34" charset="0"/>
              </a:defRPr>
            </a:lvl2pPr>
            <a:lvl3pPr>
              <a:buClr>
                <a:srgbClr val="793374"/>
              </a:buClr>
              <a:defRPr sz="1800">
                <a:latin typeface="Arial" pitchFamily="34" charset="0"/>
                <a:cs typeface="Arial" pitchFamily="34" charset="0"/>
              </a:defRPr>
            </a:lvl3pPr>
            <a:lvl4pPr>
              <a:buClr>
                <a:srgbClr val="793374"/>
              </a:buClr>
              <a:defRPr sz="1500">
                <a:latin typeface="Arial" pitchFamily="34" charset="0"/>
                <a:cs typeface="Arial" pitchFamily="34" charset="0"/>
              </a:defRPr>
            </a:lvl4pPr>
            <a:lvl5pPr>
              <a:buClr>
                <a:srgbClr val="793374"/>
              </a:buClr>
              <a:defRPr sz="15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125500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AF_Youth">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95275" y="2252663"/>
            <a:ext cx="8697913" cy="1638300"/>
          </a:xfrm>
        </p:spPr>
        <p:txBody>
          <a:bodyPr/>
          <a:lstStyle>
            <a:lvl1pPr>
              <a:lnSpc>
                <a:spcPct val="80000"/>
              </a:lnSpc>
              <a:defRPr sz="6400" baseline="0"/>
            </a:lvl1pPr>
          </a:lstStyle>
          <a:p>
            <a:r>
              <a:rPr lang="en-US" dirty="0"/>
              <a:t>Click to edit Master title style</a:t>
            </a:r>
          </a:p>
        </p:txBody>
      </p:sp>
      <p:sp>
        <p:nvSpPr>
          <p:cNvPr id="3075" name="Rectangle 3"/>
          <p:cNvSpPr>
            <a:spLocks noGrp="1" noChangeArrowheads="1"/>
          </p:cNvSpPr>
          <p:nvPr>
            <p:ph type="subTitle" idx="1"/>
          </p:nvPr>
        </p:nvSpPr>
        <p:spPr>
          <a:xfrm>
            <a:off x="338138" y="3875088"/>
            <a:ext cx="4572000" cy="468312"/>
          </a:xfrm>
        </p:spPr>
        <p:txBody>
          <a:bodyPr/>
          <a:lstStyle>
            <a:lvl1pPr>
              <a:spcBef>
                <a:spcPts val="0"/>
              </a:spcBef>
              <a:defRPr sz="1200" cap="all" baseline="0"/>
            </a:lvl1pPr>
          </a:lstStyle>
          <a:p>
            <a:r>
              <a:rPr lang="en-US" dirty="0"/>
              <a:t>Click to edit Master subtitle style</a:t>
            </a:r>
          </a:p>
        </p:txBody>
      </p:sp>
      <p:sp>
        <p:nvSpPr>
          <p:cNvPr id="12" name="Text Placeholder 13"/>
          <p:cNvSpPr>
            <a:spLocks noGrp="1"/>
          </p:cNvSpPr>
          <p:nvPr>
            <p:ph type="body" sz="quarter" idx="14" hasCustomPrompt="1"/>
          </p:nvPr>
        </p:nvSpPr>
        <p:spPr>
          <a:xfrm>
            <a:off x="356616" y="4325112"/>
            <a:ext cx="1901825" cy="552450"/>
          </a:xfrm>
        </p:spPr>
        <p:txBody>
          <a:bodyPr/>
          <a:lstStyle>
            <a:lvl1pPr>
              <a:defRPr sz="1200">
                <a:solidFill>
                  <a:schemeClr val="tx2"/>
                </a:solidFill>
              </a:defRPr>
            </a:lvl1pPr>
          </a:lstStyle>
          <a:p>
            <a:pPr lvl="0"/>
            <a:fld id="{4C901293-34E9-4F76-8219-85CDC3C85D63}" type="datetime4">
              <a:rPr lang="en-US" smtClean="0"/>
              <a:pPr lvl="0"/>
              <a:t>September 24, 2015</a:t>
            </a:fld>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2607" y="466725"/>
            <a:ext cx="1374588" cy="1051560"/>
          </a:xfrm>
          <a:prstGeom prst="rect">
            <a:avLst/>
          </a:prstGeom>
        </p:spPr>
      </p:pic>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65392" y="1069848"/>
            <a:ext cx="1692161" cy="460005"/>
          </a:xfrm>
          <a:prstGeom prst="rect">
            <a:avLst/>
          </a:prstGeom>
        </p:spPr>
      </p:pic>
    </p:spTree>
    <p:extLst>
      <p:ext uri="{BB962C8B-B14F-4D97-AF65-F5344CB8AC3E}">
        <p14:creationId xmlns:p14="http://schemas.microsoft.com/office/powerpoint/2010/main" val="25865661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AF_Healthy">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95275" y="2252663"/>
            <a:ext cx="8697913" cy="1638300"/>
          </a:xfrm>
        </p:spPr>
        <p:txBody>
          <a:bodyPr/>
          <a:lstStyle>
            <a:lvl1pPr>
              <a:lnSpc>
                <a:spcPct val="80000"/>
              </a:lnSpc>
              <a:defRPr sz="6400" baseline="0"/>
            </a:lvl1pPr>
          </a:lstStyle>
          <a:p>
            <a:r>
              <a:rPr lang="en-US" dirty="0"/>
              <a:t>Click to edit Master title style</a:t>
            </a:r>
          </a:p>
        </p:txBody>
      </p:sp>
      <p:sp>
        <p:nvSpPr>
          <p:cNvPr id="3075" name="Rectangle 3"/>
          <p:cNvSpPr>
            <a:spLocks noGrp="1" noChangeArrowheads="1"/>
          </p:cNvSpPr>
          <p:nvPr>
            <p:ph type="subTitle" idx="1"/>
          </p:nvPr>
        </p:nvSpPr>
        <p:spPr>
          <a:xfrm>
            <a:off x="338138" y="3875088"/>
            <a:ext cx="4572000" cy="468312"/>
          </a:xfrm>
        </p:spPr>
        <p:txBody>
          <a:bodyPr/>
          <a:lstStyle>
            <a:lvl1pPr>
              <a:spcBef>
                <a:spcPts val="0"/>
              </a:spcBef>
              <a:defRPr sz="1200" cap="all" baseline="0"/>
            </a:lvl1pPr>
          </a:lstStyle>
          <a:p>
            <a:r>
              <a:rPr lang="en-US" dirty="0"/>
              <a:t>Click to edit Master subtitle style</a:t>
            </a:r>
          </a:p>
        </p:txBody>
      </p:sp>
      <p:sp>
        <p:nvSpPr>
          <p:cNvPr id="12" name="Text Placeholder 13"/>
          <p:cNvSpPr>
            <a:spLocks noGrp="1"/>
          </p:cNvSpPr>
          <p:nvPr>
            <p:ph type="body" sz="quarter" idx="14" hasCustomPrompt="1"/>
          </p:nvPr>
        </p:nvSpPr>
        <p:spPr>
          <a:xfrm>
            <a:off x="356616" y="4325112"/>
            <a:ext cx="1901825" cy="552450"/>
          </a:xfrm>
        </p:spPr>
        <p:txBody>
          <a:bodyPr/>
          <a:lstStyle>
            <a:lvl1pPr>
              <a:defRPr sz="1200">
                <a:solidFill>
                  <a:schemeClr val="tx2"/>
                </a:solidFill>
              </a:defRPr>
            </a:lvl1pPr>
          </a:lstStyle>
          <a:p>
            <a:pPr lvl="0"/>
            <a:fld id="{4C901293-34E9-4F76-8219-85CDC3C85D63}" type="datetime4">
              <a:rPr lang="en-US" smtClean="0"/>
              <a:pPr lvl="0"/>
              <a:t>September 24, 2015</a:t>
            </a:fld>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2607" y="466725"/>
            <a:ext cx="1374588" cy="1051560"/>
          </a:xfrm>
          <a:prstGeom prst="rect">
            <a:avLst/>
          </a:prstGeom>
        </p:spPr>
      </p:pic>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65392" y="1069848"/>
            <a:ext cx="1692161" cy="460005"/>
          </a:xfrm>
          <a:prstGeom prst="rect">
            <a:avLst/>
          </a:prstGeom>
        </p:spPr>
      </p:pic>
    </p:spTree>
    <p:extLst>
      <p:ext uri="{BB962C8B-B14F-4D97-AF65-F5344CB8AC3E}">
        <p14:creationId xmlns:p14="http://schemas.microsoft.com/office/powerpoint/2010/main" val="9997908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AF_Social">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95275" y="2252663"/>
            <a:ext cx="8697913" cy="1638300"/>
          </a:xfrm>
        </p:spPr>
        <p:txBody>
          <a:bodyPr/>
          <a:lstStyle>
            <a:lvl1pPr>
              <a:lnSpc>
                <a:spcPct val="80000"/>
              </a:lnSpc>
              <a:defRPr sz="6400" baseline="0"/>
            </a:lvl1pPr>
          </a:lstStyle>
          <a:p>
            <a:r>
              <a:rPr lang="en-US" dirty="0"/>
              <a:t>Click to edit Master title style</a:t>
            </a:r>
          </a:p>
        </p:txBody>
      </p:sp>
      <p:sp>
        <p:nvSpPr>
          <p:cNvPr id="3075" name="Rectangle 3"/>
          <p:cNvSpPr>
            <a:spLocks noGrp="1" noChangeArrowheads="1"/>
          </p:cNvSpPr>
          <p:nvPr>
            <p:ph type="subTitle" idx="1"/>
          </p:nvPr>
        </p:nvSpPr>
        <p:spPr>
          <a:xfrm>
            <a:off x="338138" y="3875088"/>
            <a:ext cx="4572000" cy="468312"/>
          </a:xfrm>
        </p:spPr>
        <p:txBody>
          <a:bodyPr/>
          <a:lstStyle>
            <a:lvl1pPr>
              <a:spcBef>
                <a:spcPts val="0"/>
              </a:spcBef>
              <a:defRPr sz="1200" cap="all" baseline="0"/>
            </a:lvl1pPr>
          </a:lstStyle>
          <a:p>
            <a:r>
              <a:rPr lang="en-US" dirty="0"/>
              <a:t>Click to edit Master subtitle style</a:t>
            </a:r>
          </a:p>
        </p:txBody>
      </p:sp>
      <p:sp>
        <p:nvSpPr>
          <p:cNvPr id="12" name="Text Placeholder 13"/>
          <p:cNvSpPr>
            <a:spLocks noGrp="1"/>
          </p:cNvSpPr>
          <p:nvPr>
            <p:ph type="body" sz="quarter" idx="14" hasCustomPrompt="1"/>
          </p:nvPr>
        </p:nvSpPr>
        <p:spPr>
          <a:xfrm>
            <a:off x="356616" y="4325112"/>
            <a:ext cx="1901825" cy="552450"/>
          </a:xfrm>
        </p:spPr>
        <p:txBody>
          <a:bodyPr/>
          <a:lstStyle>
            <a:lvl1pPr>
              <a:defRPr sz="1200">
                <a:solidFill>
                  <a:schemeClr val="tx2"/>
                </a:solidFill>
              </a:defRPr>
            </a:lvl1pPr>
          </a:lstStyle>
          <a:p>
            <a:pPr lvl="0"/>
            <a:fld id="{4C901293-34E9-4F76-8219-85CDC3C85D63}" type="datetime4">
              <a:rPr lang="en-US" smtClean="0"/>
              <a:pPr lvl="0"/>
              <a:t>September 24, 2015</a:t>
            </a:fld>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2607" y="466725"/>
            <a:ext cx="1374588" cy="1051560"/>
          </a:xfrm>
          <a:prstGeom prst="rect">
            <a:avLst/>
          </a:prstGeom>
        </p:spPr>
      </p:pic>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65392" y="1069848"/>
            <a:ext cx="1692161" cy="460005"/>
          </a:xfrm>
          <a:prstGeom prst="rect">
            <a:avLst/>
          </a:prstGeom>
        </p:spPr>
      </p:pic>
    </p:spTree>
    <p:extLst>
      <p:ext uri="{BB962C8B-B14F-4D97-AF65-F5344CB8AC3E}">
        <p14:creationId xmlns:p14="http://schemas.microsoft.com/office/powerpoint/2010/main" val="39583189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AF_all_bo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95275" y="2252663"/>
            <a:ext cx="8697913" cy="1638300"/>
          </a:xfrm>
        </p:spPr>
        <p:txBody>
          <a:bodyPr/>
          <a:lstStyle>
            <a:lvl1pPr>
              <a:lnSpc>
                <a:spcPct val="80000"/>
              </a:lnSpc>
              <a:defRPr sz="6400" baseline="0"/>
            </a:lvl1pPr>
          </a:lstStyle>
          <a:p>
            <a:r>
              <a:rPr lang="en-US" dirty="0"/>
              <a:t>Click to edit Master title style</a:t>
            </a:r>
          </a:p>
        </p:txBody>
      </p:sp>
      <p:sp>
        <p:nvSpPr>
          <p:cNvPr id="3075" name="Rectangle 3"/>
          <p:cNvSpPr>
            <a:spLocks noGrp="1" noChangeArrowheads="1"/>
          </p:cNvSpPr>
          <p:nvPr>
            <p:ph type="subTitle" idx="1"/>
          </p:nvPr>
        </p:nvSpPr>
        <p:spPr>
          <a:xfrm>
            <a:off x="338138" y="3875088"/>
            <a:ext cx="4572000" cy="468312"/>
          </a:xfrm>
        </p:spPr>
        <p:txBody>
          <a:bodyPr/>
          <a:lstStyle>
            <a:lvl1pPr>
              <a:spcBef>
                <a:spcPts val="0"/>
              </a:spcBef>
              <a:defRPr sz="1200" cap="all" baseline="0"/>
            </a:lvl1pPr>
          </a:lstStyle>
          <a:p>
            <a:r>
              <a:rPr lang="en-US" dirty="0"/>
              <a:t>Click to edit Master subtitle style</a:t>
            </a:r>
          </a:p>
        </p:txBody>
      </p:sp>
      <p:sp>
        <p:nvSpPr>
          <p:cNvPr id="10" name="Text Placeholder 13"/>
          <p:cNvSpPr>
            <a:spLocks noGrp="1"/>
          </p:cNvSpPr>
          <p:nvPr>
            <p:ph type="body" sz="quarter" idx="14" hasCustomPrompt="1"/>
          </p:nvPr>
        </p:nvSpPr>
        <p:spPr>
          <a:xfrm>
            <a:off x="356616" y="4325112"/>
            <a:ext cx="1901825" cy="552450"/>
          </a:xfrm>
        </p:spPr>
        <p:txBody>
          <a:bodyPr/>
          <a:lstStyle>
            <a:lvl1pPr>
              <a:defRPr sz="1200">
                <a:solidFill>
                  <a:schemeClr val="tx2"/>
                </a:solidFill>
              </a:defRPr>
            </a:lvl1pPr>
          </a:lstStyle>
          <a:p>
            <a:pPr lvl="0"/>
            <a:fld id="{4C901293-34E9-4F76-8219-85CDC3C85D63}" type="datetime4">
              <a:rPr lang="en-US" smtClean="0"/>
              <a:pPr lvl="0"/>
              <a:t>September 24, 2015</a:t>
            </a:fld>
            <a:endParaRPr lang="en-US"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8638" y="466725"/>
            <a:ext cx="1374588" cy="1051560"/>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65392" y="1069848"/>
            <a:ext cx="1692161" cy="460005"/>
          </a:xfrm>
          <a:prstGeom prst="rect">
            <a:avLst/>
          </a:prstGeom>
        </p:spPr>
      </p:pic>
    </p:spTree>
    <p:extLst>
      <p:ext uri="{BB962C8B-B14F-4D97-AF65-F5344CB8AC3E}">
        <p14:creationId xmlns:p14="http://schemas.microsoft.com/office/powerpoint/2010/main" val="13422296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DD7D3D9F-483B-4D2E-9546-1BB0A0DE023F}" type="slidenum">
              <a:rPr lang="en-US">
                <a:solidFill>
                  <a:srgbClr val="464847"/>
                </a:solidFill>
              </a:rPr>
              <a:pPr>
                <a:defRPr/>
              </a:pPr>
              <a:t>‹#›</a:t>
            </a:fld>
            <a:endParaRPr lang="en-US" dirty="0">
              <a:solidFill>
                <a:srgbClr val="464847"/>
              </a:solidFill>
            </a:endParaRPr>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endParaRPr lang="en-US" dirty="0">
              <a:solidFill>
                <a:srgbClr val="464847"/>
              </a:solidFill>
            </a:endParaRPr>
          </a:p>
        </p:txBody>
      </p:sp>
    </p:spTree>
    <p:extLst>
      <p:ext uri="{BB962C8B-B14F-4D97-AF65-F5344CB8AC3E}">
        <p14:creationId xmlns:p14="http://schemas.microsoft.com/office/powerpoint/2010/main" val="11895279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vider 1 or Agenda">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0040" y="320040"/>
            <a:ext cx="8366760" cy="841248"/>
          </a:xfrm>
        </p:spPr>
        <p:txBody>
          <a:bodyPr/>
          <a:lstStyle>
            <a:lvl1pPr algn="l">
              <a:defRPr sz="2600" b="1" cap="all">
                <a:solidFill>
                  <a:schemeClr val="bg1"/>
                </a:solidFill>
              </a:defRPr>
            </a:lvl1pPr>
          </a:lstStyle>
          <a:p>
            <a:r>
              <a:rPr lang="en-US" dirty="0"/>
              <a:t>Click to edit Master title style</a:t>
            </a:r>
          </a:p>
        </p:txBody>
      </p:sp>
      <p:sp>
        <p:nvSpPr>
          <p:cNvPr id="4" name="Slide Number Placeholder 3"/>
          <p:cNvSpPr>
            <a:spLocks noGrp="1"/>
          </p:cNvSpPr>
          <p:nvPr>
            <p:ph type="sldNum" sz="quarter" idx="10"/>
          </p:nvPr>
        </p:nvSpPr>
        <p:spPr/>
        <p:txBody>
          <a:bodyPr/>
          <a:lstStyle>
            <a:lvl1pPr>
              <a:defRPr smtClean="0">
                <a:solidFill>
                  <a:schemeClr val="bg1"/>
                </a:solidFill>
              </a:defRPr>
            </a:lvl1pPr>
          </a:lstStyle>
          <a:p>
            <a:pPr>
              <a:defRPr/>
            </a:pPr>
            <a:fld id="{474F9A76-05EC-4927-B4A2-A8CE3023F9C5}" type="slidenum">
              <a:rPr lang="en-US">
                <a:solidFill>
                  <a:srgbClr val="FFFFFF"/>
                </a:solidFill>
              </a:rPr>
              <a:pPr>
                <a:defRPr/>
              </a:pPr>
              <a:t>‹#›</a:t>
            </a:fld>
            <a:endParaRPr lang="en-US" dirty="0">
              <a:solidFill>
                <a:srgbClr val="FFFFFF"/>
              </a:solidFill>
            </a:endParaRPr>
          </a:p>
        </p:txBody>
      </p:sp>
      <p:sp>
        <p:nvSpPr>
          <p:cNvPr id="5" name="Footer Placeholder 4"/>
          <p:cNvSpPr>
            <a:spLocks noGrp="1"/>
          </p:cNvSpPr>
          <p:nvPr>
            <p:ph type="ftr" sz="quarter" idx="11"/>
          </p:nvPr>
        </p:nvSpPr>
        <p:spPr/>
        <p:txBody>
          <a:bodyPr/>
          <a:lstStyle>
            <a:lvl1pPr>
              <a:defRPr smtClean="0">
                <a:solidFill>
                  <a:schemeClr val="bg2"/>
                </a:solidFill>
                <a:latin typeface="Verdana" pitchFamily="64" charset="0"/>
                <a:ea typeface="ＭＳ Ｐゴシック" pitchFamily="64" charset="-128"/>
                <a:cs typeface="ＭＳ Ｐゴシック" pitchFamily="64" charset="-128"/>
              </a:defRPr>
            </a:lvl1pPr>
          </a:lstStyle>
          <a:p>
            <a:pPr>
              <a:defRPr/>
            </a:pPr>
            <a:endParaRPr lang="en-US" dirty="0">
              <a:solidFill>
                <a:srgbClr val="FFFFFF"/>
              </a:solidFill>
            </a:endParaRPr>
          </a:p>
        </p:txBody>
      </p:sp>
      <p:sp>
        <p:nvSpPr>
          <p:cNvPr id="6" name="Content Placeholder 2"/>
          <p:cNvSpPr>
            <a:spLocks noGrp="1"/>
          </p:cNvSpPr>
          <p:nvPr>
            <p:ph idx="1"/>
          </p:nvPr>
        </p:nvSpPr>
        <p:spPr>
          <a:xfrm>
            <a:off x="354013" y="1739900"/>
            <a:ext cx="8339137" cy="4375150"/>
          </a:xfrm>
        </p:spPr>
        <p:txBody>
          <a:bodyPr/>
          <a:lstStyle>
            <a:lvl1pPr marL="457200" indent="-457200">
              <a:spcBef>
                <a:spcPts val="528"/>
              </a:spcBef>
              <a:buFont typeface="+mj-lt"/>
              <a:buAutoNum type="arabicPeriod"/>
              <a:defRPr sz="2200" b="1" cap="all" baseline="0">
                <a:solidFill>
                  <a:schemeClr val="bg1"/>
                </a:solidFill>
              </a:defRPr>
            </a:lvl1pPr>
            <a:lvl2pPr marL="740664" indent="-283464">
              <a:spcBef>
                <a:spcPts val="528"/>
              </a:spcBef>
              <a:buSzPct val="100000"/>
              <a:buFont typeface="Verdana" pitchFamily="34" charset="0"/>
              <a:buChar char="–"/>
              <a:defRPr sz="2200" baseline="0">
                <a:solidFill>
                  <a:schemeClr val="bg1"/>
                </a:solidFill>
              </a:defRPr>
            </a:lvl2pPr>
            <a:lvl3pPr marL="1143000">
              <a:spcBef>
                <a:spcPts val="528"/>
              </a:spcBef>
              <a:buFont typeface="Arial" pitchFamily="34" charset="0"/>
              <a:buChar char="•"/>
              <a:defRPr sz="2200" baseline="0">
                <a:solidFill>
                  <a:schemeClr val="bg1"/>
                </a:solidFill>
              </a:defRPr>
            </a:lvl3pPr>
            <a:lvl4pPr>
              <a:spcBef>
                <a:spcPts val="528"/>
              </a:spcBef>
              <a:defRPr sz="2200" baseline="0">
                <a:solidFill>
                  <a:schemeClr val="bg1"/>
                </a:solidFill>
              </a:defRPr>
            </a:lvl4pPr>
            <a:lvl5pPr>
              <a:spcBef>
                <a:spcPts val="528"/>
              </a:spcBef>
              <a:defRPr sz="2200" baseline="0">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4008614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2608" y="374904"/>
            <a:ext cx="8732520" cy="1636776"/>
          </a:xfrm>
        </p:spPr>
        <p:txBody>
          <a:bodyPr/>
          <a:lstStyle>
            <a:lvl1pPr algn="l">
              <a:lnSpc>
                <a:spcPct val="80000"/>
              </a:lnSpc>
              <a:defRPr sz="6400" b="1" cap="all">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9632812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ank You with Name">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92608" y="2756154"/>
            <a:ext cx="8732520" cy="949071"/>
          </a:xfrm>
        </p:spPr>
        <p:txBody>
          <a:bodyPr/>
          <a:lstStyle>
            <a:lvl1pPr algn="l">
              <a:lnSpc>
                <a:spcPct val="80000"/>
              </a:lnSpc>
              <a:defRPr sz="6400" b="1" cap="all">
                <a:solidFill>
                  <a:schemeClr val="bg1"/>
                </a:solidFill>
              </a:defRPr>
            </a:lvl1pPr>
          </a:lstStyle>
          <a:p>
            <a:r>
              <a:rPr lang="en-US" dirty="0"/>
              <a:t>THANK YOU</a:t>
            </a:r>
          </a:p>
        </p:txBody>
      </p:sp>
      <p:sp>
        <p:nvSpPr>
          <p:cNvPr id="5" name="Text Placeholder 4"/>
          <p:cNvSpPr>
            <a:spLocks noGrp="1"/>
          </p:cNvSpPr>
          <p:nvPr>
            <p:ph type="body" sz="quarter" idx="10" hasCustomPrompt="1"/>
          </p:nvPr>
        </p:nvSpPr>
        <p:spPr>
          <a:xfrm>
            <a:off x="276225" y="4467225"/>
            <a:ext cx="7048500" cy="1924050"/>
          </a:xfrm>
        </p:spPr>
        <p:txBody>
          <a:bodyPr/>
          <a:lstStyle>
            <a:lvl1pPr>
              <a:spcBef>
                <a:spcPts val="200"/>
              </a:spcBef>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dirty="0"/>
              <a:t>Name</a:t>
            </a:r>
          </a:p>
          <a:p>
            <a:pPr lvl="0"/>
            <a:r>
              <a:rPr lang="en-US" dirty="0"/>
              <a:t>YMCA OF THE USA</a:t>
            </a:r>
          </a:p>
          <a:p>
            <a:pPr lvl="0"/>
            <a:r>
              <a:rPr lang="en-US" dirty="0"/>
              <a:t>800 872 9622</a:t>
            </a:r>
          </a:p>
          <a:p>
            <a:pPr lvl="0"/>
            <a:r>
              <a:rPr lang="en-US" dirty="0"/>
              <a:t>name.name@ymca.net</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4812" y="466344"/>
            <a:ext cx="1376087" cy="1051560"/>
          </a:xfrm>
          <a:prstGeom prst="rect">
            <a:avLst/>
          </a:prstGeom>
        </p:spPr>
      </p:pic>
    </p:spTree>
    <p:extLst>
      <p:ext uri="{BB962C8B-B14F-4D97-AF65-F5344CB8AC3E}">
        <p14:creationId xmlns:p14="http://schemas.microsoft.com/office/powerpoint/2010/main" val="38479437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54013" y="1739900"/>
            <a:ext cx="4092575" cy="4375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98988" y="1739900"/>
            <a:ext cx="4094162" cy="4375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smtClean="0"/>
            </a:lvl1pPr>
          </a:lstStyle>
          <a:p>
            <a:pPr>
              <a:defRPr/>
            </a:pPr>
            <a:fld id="{9B2D5AC9-C07E-4D0F-9B68-74093CA5E8E6}" type="slidenum">
              <a:rPr lang="en-US">
                <a:solidFill>
                  <a:srgbClr val="464847"/>
                </a:solidFill>
              </a:rPr>
              <a:pPr>
                <a:defRPr/>
              </a:pPr>
              <a:t>‹#›</a:t>
            </a:fld>
            <a:endParaRPr lang="en-US">
              <a:solidFill>
                <a:srgbClr val="464847"/>
              </a:solidFill>
            </a:endParaRPr>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endParaRPr lang="en-US" dirty="0">
              <a:solidFill>
                <a:srgbClr val="464847"/>
              </a:solidFill>
            </a:endParaRPr>
          </a:p>
        </p:txBody>
      </p:sp>
    </p:spTree>
    <p:extLst>
      <p:ext uri="{BB962C8B-B14F-4D97-AF65-F5344CB8AC3E}">
        <p14:creationId xmlns:p14="http://schemas.microsoft.com/office/powerpoint/2010/main" val="38043712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smtClean="0"/>
            </a:lvl1pPr>
          </a:lstStyle>
          <a:p>
            <a:pPr>
              <a:defRPr/>
            </a:pPr>
            <a:fld id="{739F491E-278F-4842-9DD3-1ED96C0B2DBF}" type="slidenum">
              <a:rPr lang="en-US">
                <a:solidFill>
                  <a:srgbClr val="464847"/>
                </a:solidFill>
              </a:rPr>
              <a:pPr>
                <a:defRPr/>
              </a:pPr>
              <a:t>‹#›</a:t>
            </a:fld>
            <a:endParaRPr lang="en-US">
              <a:solidFill>
                <a:srgbClr val="464847"/>
              </a:solidFill>
            </a:endParaRPr>
          </a:p>
        </p:txBody>
      </p:sp>
      <p:sp>
        <p:nvSpPr>
          <p:cNvPr id="8" name="Footer Placeholder 7"/>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endParaRPr lang="en-US" dirty="0">
              <a:solidFill>
                <a:srgbClr val="464847"/>
              </a:solidFill>
            </a:endParaRPr>
          </a:p>
        </p:txBody>
      </p:sp>
    </p:spTree>
    <p:extLst>
      <p:ext uri="{BB962C8B-B14F-4D97-AF65-F5344CB8AC3E}">
        <p14:creationId xmlns:p14="http://schemas.microsoft.com/office/powerpoint/2010/main" val="41158961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Text, and Content MH logo only">
    <p:spTree>
      <p:nvGrpSpPr>
        <p:cNvPr id="1" name=""/>
        <p:cNvGrpSpPr/>
        <p:nvPr/>
      </p:nvGrpSpPr>
      <p:grpSpPr>
        <a:xfrm>
          <a:off x="0" y="0"/>
          <a:ext cx="0" cy="0"/>
          <a:chOff x="0" y="0"/>
          <a:chExt cx="0" cy="0"/>
        </a:xfrm>
      </p:grpSpPr>
      <p:sp>
        <p:nvSpPr>
          <p:cNvPr id="5" name="Rectangle 4"/>
          <p:cNvSpPr/>
          <p:nvPr userDrawn="1"/>
        </p:nvSpPr>
        <p:spPr>
          <a:xfrm>
            <a:off x="6637513" y="6033230"/>
            <a:ext cx="2419489" cy="7127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68564" tIns="34282" rIns="68564" bIns="34282" anchor="ctr"/>
          <a:lstStyle/>
          <a:p>
            <a:pPr algn="ctr" defTabSz="456615">
              <a:defRPr/>
            </a:pPr>
            <a:endParaRPr lang="en-US" b="1" dirty="0">
              <a:solidFill>
                <a:prstClr val="white"/>
              </a:solidFill>
            </a:endParaRPr>
          </a:p>
        </p:txBody>
      </p:sp>
      <p:sp>
        <p:nvSpPr>
          <p:cNvPr id="7" name="Content Placeholder 2"/>
          <p:cNvSpPr>
            <a:spLocks noGrp="1"/>
          </p:cNvSpPr>
          <p:nvPr>
            <p:ph idx="1"/>
          </p:nvPr>
        </p:nvSpPr>
        <p:spPr>
          <a:xfrm>
            <a:off x="457200" y="2034583"/>
            <a:ext cx="3969286" cy="3694699"/>
          </a:xfrm>
        </p:spPr>
        <p:txBody>
          <a:bodyPr>
            <a:normAutofit/>
          </a:bodyPr>
          <a:lstStyle>
            <a:lvl1pPr>
              <a:buClr>
                <a:srgbClr val="793374"/>
              </a:buClr>
              <a:defRPr sz="3000">
                <a:latin typeface="Arial" pitchFamily="34" charset="0"/>
                <a:cs typeface="Arial" pitchFamily="34" charset="0"/>
              </a:defRPr>
            </a:lvl1pPr>
            <a:lvl2pPr>
              <a:buClr>
                <a:srgbClr val="793374"/>
              </a:buClr>
              <a:defRPr sz="2700">
                <a:latin typeface="Arial" pitchFamily="34" charset="0"/>
                <a:cs typeface="Arial" pitchFamily="34" charset="0"/>
              </a:defRPr>
            </a:lvl2pPr>
            <a:lvl3pPr>
              <a:buClr>
                <a:srgbClr val="793374"/>
              </a:buClr>
              <a:defRPr sz="2100">
                <a:latin typeface="Arial" pitchFamily="34" charset="0"/>
                <a:cs typeface="Arial" pitchFamily="34" charset="0"/>
              </a:defRPr>
            </a:lvl3pPr>
            <a:lvl4pPr>
              <a:buClr>
                <a:srgbClr val="793374"/>
              </a:buClr>
              <a:defRPr sz="1800">
                <a:latin typeface="Arial" pitchFamily="34" charset="0"/>
                <a:cs typeface="Arial" pitchFamily="34" charset="0"/>
              </a:defRPr>
            </a:lvl4pPr>
            <a:lvl5pPr>
              <a:buClr>
                <a:srgbClr val="793374"/>
              </a:buClr>
              <a:defRPr sz="18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idx="11"/>
          </p:nvPr>
        </p:nvSpPr>
        <p:spPr>
          <a:xfrm>
            <a:off x="4672402" y="2036288"/>
            <a:ext cx="4016104" cy="3694699"/>
          </a:xfrm>
        </p:spPr>
        <p:txBody>
          <a:bodyPr>
            <a:normAutofit/>
          </a:bodyPr>
          <a:lstStyle>
            <a:lvl1pPr>
              <a:buClr>
                <a:srgbClr val="793374"/>
              </a:buClr>
              <a:defRPr sz="3000">
                <a:latin typeface="Arial" pitchFamily="34" charset="0"/>
                <a:cs typeface="Arial" pitchFamily="34" charset="0"/>
              </a:defRPr>
            </a:lvl1pPr>
            <a:lvl2pPr>
              <a:buClr>
                <a:srgbClr val="793374"/>
              </a:buClr>
              <a:defRPr sz="2700">
                <a:latin typeface="Arial" pitchFamily="34" charset="0"/>
                <a:cs typeface="Arial" pitchFamily="34" charset="0"/>
              </a:defRPr>
            </a:lvl2pPr>
            <a:lvl3pPr>
              <a:buClr>
                <a:srgbClr val="793374"/>
              </a:buClr>
              <a:defRPr sz="2100">
                <a:latin typeface="Arial" pitchFamily="34" charset="0"/>
                <a:cs typeface="Arial" pitchFamily="34" charset="0"/>
              </a:defRPr>
            </a:lvl3pPr>
            <a:lvl4pPr>
              <a:buClr>
                <a:srgbClr val="793374"/>
              </a:buClr>
              <a:defRPr sz="1800">
                <a:latin typeface="Arial" pitchFamily="34" charset="0"/>
                <a:cs typeface="Arial" pitchFamily="34" charset="0"/>
              </a:defRPr>
            </a:lvl4pPr>
            <a:lvl5pPr>
              <a:buClr>
                <a:srgbClr val="793374"/>
              </a:buClr>
              <a:defRPr sz="18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8"/>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37638034"/>
      </p:ext>
    </p:extLst>
  </p:cSld>
  <p:clrMapOvr>
    <a:masterClrMapping/>
  </p:clrMapOvr>
  <p:transition spd="slow">
    <p:wipe dir="d"/>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smtClean="0"/>
            </a:lvl1pPr>
          </a:lstStyle>
          <a:p>
            <a:pPr>
              <a:defRPr/>
            </a:pPr>
            <a:fld id="{E309AD80-642E-4752-95E7-F234FD1CAC30}" type="slidenum">
              <a:rPr lang="en-US">
                <a:solidFill>
                  <a:srgbClr val="464847"/>
                </a:solidFill>
              </a:rPr>
              <a:pPr>
                <a:defRPr/>
              </a:pPr>
              <a:t>‹#›</a:t>
            </a:fld>
            <a:endParaRPr lang="en-US">
              <a:solidFill>
                <a:srgbClr val="464847"/>
              </a:solidFill>
            </a:endParaRPr>
          </a:p>
        </p:txBody>
      </p:sp>
      <p:sp>
        <p:nvSpPr>
          <p:cNvPr id="4" name="Footer Placeholder 3"/>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endParaRPr lang="en-US" dirty="0">
              <a:solidFill>
                <a:srgbClr val="464847"/>
              </a:solidFill>
            </a:endParaRPr>
          </a:p>
        </p:txBody>
      </p:sp>
    </p:spTree>
    <p:extLst>
      <p:ext uri="{BB962C8B-B14F-4D97-AF65-F5344CB8AC3E}">
        <p14:creationId xmlns:p14="http://schemas.microsoft.com/office/powerpoint/2010/main" val="4245529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pPr>
              <a:defRPr/>
            </a:pPr>
            <a:fld id="{956761A3-887C-4DD5-B9CF-A38A6F8AFC8F}" type="slidenum">
              <a:rPr lang="en-US">
                <a:solidFill>
                  <a:srgbClr val="464847"/>
                </a:solidFill>
              </a:rPr>
              <a:pPr>
                <a:defRPr/>
              </a:pPr>
              <a:t>‹#›</a:t>
            </a:fld>
            <a:endParaRPr lang="en-US">
              <a:solidFill>
                <a:srgbClr val="464847"/>
              </a:solidFill>
            </a:endParaRPr>
          </a:p>
        </p:txBody>
      </p:sp>
      <p:sp>
        <p:nvSpPr>
          <p:cNvPr id="3" name="Footer Placeholder 2"/>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endParaRPr lang="en-US" dirty="0">
              <a:solidFill>
                <a:srgbClr val="464847"/>
              </a:solidFill>
            </a:endParaRPr>
          </a:p>
        </p:txBody>
      </p:sp>
    </p:spTree>
    <p:extLst>
      <p:ext uri="{BB962C8B-B14F-4D97-AF65-F5344CB8AC3E}">
        <p14:creationId xmlns:p14="http://schemas.microsoft.com/office/powerpoint/2010/main" val="27280663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50E8085F-83F7-4C0E-9245-522DA2328C59}" type="slidenum">
              <a:rPr lang="en-US">
                <a:solidFill>
                  <a:srgbClr val="464847"/>
                </a:solidFill>
              </a:rPr>
              <a:pPr>
                <a:defRPr/>
              </a:pPr>
              <a:t>‹#›</a:t>
            </a:fld>
            <a:endParaRPr lang="en-US">
              <a:solidFill>
                <a:srgbClr val="464847"/>
              </a:solidFill>
            </a:endParaRPr>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endParaRPr lang="en-US" dirty="0">
              <a:solidFill>
                <a:srgbClr val="464847"/>
              </a:solidFill>
            </a:endParaRPr>
          </a:p>
        </p:txBody>
      </p:sp>
    </p:spTree>
    <p:extLst>
      <p:ext uri="{BB962C8B-B14F-4D97-AF65-F5344CB8AC3E}">
        <p14:creationId xmlns:p14="http://schemas.microsoft.com/office/powerpoint/2010/main" val="5521453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22DC0770-9FB8-4610-8BB9-FE2BE2544DBD}" type="slidenum">
              <a:rPr lang="en-US">
                <a:solidFill>
                  <a:srgbClr val="464847"/>
                </a:solidFill>
              </a:rPr>
              <a:pPr>
                <a:defRPr/>
              </a:pPr>
              <a:t>‹#›</a:t>
            </a:fld>
            <a:endParaRPr lang="en-US">
              <a:solidFill>
                <a:srgbClr val="464847"/>
              </a:solidFill>
            </a:endParaRPr>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endParaRPr lang="en-US" dirty="0">
              <a:solidFill>
                <a:srgbClr val="464847"/>
              </a:solidFill>
            </a:endParaRPr>
          </a:p>
        </p:txBody>
      </p:sp>
    </p:spTree>
    <p:extLst>
      <p:ext uri="{BB962C8B-B14F-4D97-AF65-F5344CB8AC3E}">
        <p14:creationId xmlns:p14="http://schemas.microsoft.com/office/powerpoint/2010/main" val="31284040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F7D1158C-E9ED-4F39-ABDD-33CF79A496DC}" type="slidenum">
              <a:rPr lang="en-US">
                <a:solidFill>
                  <a:srgbClr val="464847"/>
                </a:solidFill>
              </a:rPr>
              <a:pPr>
                <a:defRPr/>
              </a:pPr>
              <a:t>‹#›</a:t>
            </a:fld>
            <a:endParaRPr lang="en-US">
              <a:solidFill>
                <a:srgbClr val="464847"/>
              </a:solidFill>
            </a:endParaRPr>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endParaRPr lang="en-US" dirty="0">
              <a:solidFill>
                <a:srgbClr val="464847"/>
              </a:solidFill>
            </a:endParaRPr>
          </a:p>
        </p:txBody>
      </p:sp>
    </p:spTree>
    <p:extLst>
      <p:ext uri="{BB962C8B-B14F-4D97-AF65-F5344CB8AC3E}">
        <p14:creationId xmlns:p14="http://schemas.microsoft.com/office/powerpoint/2010/main" val="38435697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328613"/>
            <a:ext cx="2092325" cy="57864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8613" y="328613"/>
            <a:ext cx="6129337" cy="57864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D7869E72-FA37-4917-9BDE-D439D97A9E8E}" type="slidenum">
              <a:rPr lang="en-US">
                <a:solidFill>
                  <a:srgbClr val="464847"/>
                </a:solidFill>
              </a:rPr>
              <a:pPr>
                <a:defRPr/>
              </a:pPr>
              <a:t>‹#›</a:t>
            </a:fld>
            <a:endParaRPr lang="en-US">
              <a:solidFill>
                <a:srgbClr val="464847"/>
              </a:solidFill>
            </a:endParaRPr>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endParaRPr lang="en-US" dirty="0">
              <a:solidFill>
                <a:srgbClr val="464847"/>
              </a:solidFill>
            </a:endParaRPr>
          </a:p>
        </p:txBody>
      </p:sp>
    </p:spTree>
    <p:extLst>
      <p:ext uri="{BB962C8B-B14F-4D97-AF65-F5344CB8AC3E}">
        <p14:creationId xmlns:p14="http://schemas.microsoft.com/office/powerpoint/2010/main" val="17588133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AF_Youth">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95275" y="2252663"/>
            <a:ext cx="8697913" cy="1638300"/>
          </a:xfrm>
        </p:spPr>
        <p:txBody>
          <a:bodyPr/>
          <a:lstStyle>
            <a:lvl1pPr>
              <a:lnSpc>
                <a:spcPct val="80000"/>
              </a:lnSpc>
              <a:defRPr sz="6400" baseline="0"/>
            </a:lvl1pPr>
          </a:lstStyle>
          <a:p>
            <a:r>
              <a:rPr lang="en-US" dirty="0"/>
              <a:t>Click to edit Master title style</a:t>
            </a:r>
          </a:p>
        </p:txBody>
      </p:sp>
      <p:sp>
        <p:nvSpPr>
          <p:cNvPr id="3075" name="Rectangle 3"/>
          <p:cNvSpPr>
            <a:spLocks noGrp="1" noChangeArrowheads="1"/>
          </p:cNvSpPr>
          <p:nvPr>
            <p:ph type="subTitle" idx="1"/>
          </p:nvPr>
        </p:nvSpPr>
        <p:spPr>
          <a:xfrm>
            <a:off x="338138" y="3875088"/>
            <a:ext cx="4572000" cy="468312"/>
          </a:xfrm>
        </p:spPr>
        <p:txBody>
          <a:bodyPr/>
          <a:lstStyle>
            <a:lvl1pPr>
              <a:spcBef>
                <a:spcPts val="0"/>
              </a:spcBef>
              <a:defRPr sz="1200" cap="all" baseline="0"/>
            </a:lvl1pPr>
          </a:lstStyle>
          <a:p>
            <a:r>
              <a:rPr lang="en-US" dirty="0"/>
              <a:t>Click to edit Master subtitle style</a:t>
            </a:r>
          </a:p>
        </p:txBody>
      </p:sp>
      <p:sp>
        <p:nvSpPr>
          <p:cNvPr id="10" name="Text Placeholder 13"/>
          <p:cNvSpPr>
            <a:spLocks noGrp="1"/>
          </p:cNvSpPr>
          <p:nvPr>
            <p:ph type="body" sz="quarter" idx="14" hasCustomPrompt="1"/>
          </p:nvPr>
        </p:nvSpPr>
        <p:spPr>
          <a:xfrm>
            <a:off x="356616" y="4325112"/>
            <a:ext cx="1901825" cy="552450"/>
          </a:xfrm>
        </p:spPr>
        <p:txBody>
          <a:bodyPr/>
          <a:lstStyle>
            <a:lvl1pPr>
              <a:defRPr sz="1200">
                <a:solidFill>
                  <a:schemeClr val="tx2"/>
                </a:solidFill>
              </a:defRPr>
            </a:lvl1pPr>
          </a:lstStyle>
          <a:p>
            <a:pPr lvl="0"/>
            <a:fld id="{4C901293-34E9-4F76-8219-85CDC3C85D63}" type="datetime4">
              <a:rPr lang="en-US" smtClean="0"/>
              <a:pPr lvl="0"/>
              <a:t>September 24, 2015</a:t>
            </a:fld>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8638" y="466725"/>
            <a:ext cx="1374588" cy="1051560"/>
          </a:xfrm>
          <a:prstGeom prst="rect">
            <a:avLst/>
          </a:prstGeom>
        </p:spPr>
      </p:pic>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65392" y="1069848"/>
            <a:ext cx="1692161" cy="460005"/>
          </a:xfrm>
          <a:prstGeom prst="rect">
            <a:avLst/>
          </a:prstGeom>
        </p:spPr>
      </p:pic>
    </p:spTree>
    <p:extLst>
      <p:ext uri="{BB962C8B-B14F-4D97-AF65-F5344CB8AC3E}">
        <p14:creationId xmlns:p14="http://schemas.microsoft.com/office/powerpoint/2010/main" val="41383971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AF_Healthy">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95275" y="2252663"/>
            <a:ext cx="8697913" cy="1638300"/>
          </a:xfrm>
        </p:spPr>
        <p:txBody>
          <a:bodyPr/>
          <a:lstStyle>
            <a:lvl1pPr>
              <a:lnSpc>
                <a:spcPct val="80000"/>
              </a:lnSpc>
              <a:defRPr sz="6400" baseline="0"/>
            </a:lvl1pPr>
          </a:lstStyle>
          <a:p>
            <a:r>
              <a:rPr lang="en-US" dirty="0"/>
              <a:t>Click to edit Master title style</a:t>
            </a:r>
          </a:p>
        </p:txBody>
      </p:sp>
      <p:sp>
        <p:nvSpPr>
          <p:cNvPr id="3075" name="Rectangle 3"/>
          <p:cNvSpPr>
            <a:spLocks noGrp="1" noChangeArrowheads="1"/>
          </p:cNvSpPr>
          <p:nvPr>
            <p:ph type="subTitle" idx="1"/>
          </p:nvPr>
        </p:nvSpPr>
        <p:spPr>
          <a:xfrm>
            <a:off x="338138" y="3875088"/>
            <a:ext cx="4572000" cy="468312"/>
          </a:xfrm>
        </p:spPr>
        <p:txBody>
          <a:bodyPr/>
          <a:lstStyle>
            <a:lvl1pPr>
              <a:spcBef>
                <a:spcPts val="0"/>
              </a:spcBef>
              <a:defRPr sz="1200" cap="all" baseline="0"/>
            </a:lvl1pPr>
          </a:lstStyle>
          <a:p>
            <a:r>
              <a:rPr lang="en-US" dirty="0"/>
              <a:t>Click to edit Master subtitle style</a:t>
            </a:r>
          </a:p>
        </p:txBody>
      </p:sp>
      <p:sp>
        <p:nvSpPr>
          <p:cNvPr id="10" name="Text Placeholder 13"/>
          <p:cNvSpPr>
            <a:spLocks noGrp="1"/>
          </p:cNvSpPr>
          <p:nvPr>
            <p:ph type="body" sz="quarter" idx="14" hasCustomPrompt="1"/>
          </p:nvPr>
        </p:nvSpPr>
        <p:spPr>
          <a:xfrm>
            <a:off x="356616" y="4325112"/>
            <a:ext cx="1901825" cy="552450"/>
          </a:xfrm>
        </p:spPr>
        <p:txBody>
          <a:bodyPr/>
          <a:lstStyle>
            <a:lvl1pPr>
              <a:defRPr sz="1200">
                <a:solidFill>
                  <a:schemeClr val="tx2"/>
                </a:solidFill>
              </a:defRPr>
            </a:lvl1pPr>
          </a:lstStyle>
          <a:p>
            <a:pPr lvl="0"/>
            <a:fld id="{4C901293-34E9-4F76-8219-85CDC3C85D63}" type="datetime4">
              <a:rPr lang="en-US" smtClean="0"/>
              <a:pPr lvl="0"/>
              <a:t>September 24, 2015</a:t>
            </a:fld>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8638" y="466725"/>
            <a:ext cx="1374588" cy="1051560"/>
          </a:xfrm>
          <a:prstGeom prst="rect">
            <a:avLst/>
          </a:prstGeom>
        </p:spPr>
      </p:pic>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65392" y="1069848"/>
            <a:ext cx="1692161" cy="460005"/>
          </a:xfrm>
          <a:prstGeom prst="rect">
            <a:avLst/>
          </a:prstGeom>
        </p:spPr>
      </p:pic>
    </p:spTree>
    <p:extLst>
      <p:ext uri="{BB962C8B-B14F-4D97-AF65-F5344CB8AC3E}">
        <p14:creationId xmlns:p14="http://schemas.microsoft.com/office/powerpoint/2010/main" val="31754304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AF_Social">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95275" y="2252663"/>
            <a:ext cx="8697913" cy="1638300"/>
          </a:xfrm>
        </p:spPr>
        <p:txBody>
          <a:bodyPr/>
          <a:lstStyle>
            <a:lvl1pPr>
              <a:lnSpc>
                <a:spcPct val="80000"/>
              </a:lnSpc>
              <a:defRPr sz="6400" baseline="0"/>
            </a:lvl1pPr>
          </a:lstStyle>
          <a:p>
            <a:r>
              <a:rPr lang="en-US" dirty="0"/>
              <a:t>Click to edit Master title style</a:t>
            </a:r>
          </a:p>
        </p:txBody>
      </p:sp>
      <p:sp>
        <p:nvSpPr>
          <p:cNvPr id="3075" name="Rectangle 3"/>
          <p:cNvSpPr>
            <a:spLocks noGrp="1" noChangeArrowheads="1"/>
          </p:cNvSpPr>
          <p:nvPr>
            <p:ph type="subTitle" idx="1"/>
          </p:nvPr>
        </p:nvSpPr>
        <p:spPr>
          <a:xfrm>
            <a:off x="338138" y="3875088"/>
            <a:ext cx="4572000" cy="468312"/>
          </a:xfrm>
        </p:spPr>
        <p:txBody>
          <a:bodyPr/>
          <a:lstStyle>
            <a:lvl1pPr>
              <a:spcBef>
                <a:spcPts val="0"/>
              </a:spcBef>
              <a:defRPr sz="1200" cap="all" baseline="0"/>
            </a:lvl1pPr>
          </a:lstStyle>
          <a:p>
            <a:r>
              <a:rPr lang="en-US" dirty="0"/>
              <a:t>Click to edit Master subtitle style</a:t>
            </a:r>
          </a:p>
        </p:txBody>
      </p:sp>
      <p:sp>
        <p:nvSpPr>
          <p:cNvPr id="10" name="Text Placeholder 13"/>
          <p:cNvSpPr>
            <a:spLocks noGrp="1"/>
          </p:cNvSpPr>
          <p:nvPr>
            <p:ph type="body" sz="quarter" idx="14" hasCustomPrompt="1"/>
          </p:nvPr>
        </p:nvSpPr>
        <p:spPr>
          <a:xfrm>
            <a:off x="356616" y="4325112"/>
            <a:ext cx="1901825" cy="552450"/>
          </a:xfrm>
        </p:spPr>
        <p:txBody>
          <a:bodyPr/>
          <a:lstStyle>
            <a:lvl1pPr>
              <a:defRPr sz="1200">
                <a:solidFill>
                  <a:schemeClr val="tx2"/>
                </a:solidFill>
              </a:defRPr>
            </a:lvl1pPr>
          </a:lstStyle>
          <a:p>
            <a:pPr lvl="0"/>
            <a:fld id="{4C901293-34E9-4F76-8219-85CDC3C85D63}" type="datetime4">
              <a:rPr lang="en-US" smtClean="0"/>
              <a:pPr lvl="0"/>
              <a:t>September 24, 2015</a:t>
            </a:fld>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8638" y="466725"/>
            <a:ext cx="1374588" cy="1051560"/>
          </a:xfrm>
          <a:prstGeom prst="rect">
            <a:avLst/>
          </a:prstGeom>
        </p:spPr>
      </p:pic>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65392" y="1069848"/>
            <a:ext cx="1692161" cy="460005"/>
          </a:xfrm>
          <a:prstGeom prst="rect">
            <a:avLst/>
          </a:prstGeom>
        </p:spPr>
      </p:pic>
    </p:spTree>
    <p:extLst>
      <p:ext uri="{BB962C8B-B14F-4D97-AF65-F5344CB8AC3E}">
        <p14:creationId xmlns:p14="http://schemas.microsoft.com/office/powerpoint/2010/main" val="36286244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2176E55A-7107-4940-830A-D5F0871CCE51}" type="datetimeFigureOut">
              <a:rPr lang="en-US" smtClean="0">
                <a:solidFill>
                  <a:prstClr val="black">
                    <a:tint val="75000"/>
                  </a:prstClr>
                </a:solidFill>
              </a:rPr>
              <a:pPr/>
              <a:t>3/26/2020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C31F4CD-DE00-4933-8CC4-7564744A10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94936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3963" y="3931865"/>
            <a:ext cx="7772400" cy="1138617"/>
          </a:xfrm>
        </p:spPr>
        <p:txBody>
          <a:bodyPr anchor="b">
            <a:normAutofit/>
          </a:bodyPr>
          <a:lstStyle>
            <a:lvl1pPr algn="l">
              <a:defRPr sz="3300" b="1">
                <a:latin typeface="Arial" pitchFamily="34" charset="0"/>
                <a:cs typeface="Arial" pitchFamily="34" charset="0"/>
              </a:defRPr>
            </a:lvl1pPr>
          </a:lstStyle>
          <a:p>
            <a:r>
              <a:rPr lang="en-US" dirty="0"/>
              <a:t>Click to edit Master title style</a:t>
            </a:r>
          </a:p>
        </p:txBody>
      </p:sp>
      <p:sp>
        <p:nvSpPr>
          <p:cNvPr id="3" name="Subtitle 2"/>
          <p:cNvSpPr>
            <a:spLocks noGrp="1"/>
          </p:cNvSpPr>
          <p:nvPr>
            <p:ph type="subTitle" idx="1"/>
          </p:nvPr>
        </p:nvSpPr>
        <p:spPr>
          <a:xfrm>
            <a:off x="223963" y="5070476"/>
            <a:ext cx="6400800" cy="1083196"/>
          </a:xfrm>
        </p:spPr>
        <p:txBody>
          <a:bodyPr>
            <a:normAutofit/>
          </a:bodyPr>
          <a:lstStyle>
            <a:lvl1pPr marL="0" indent="0" algn="l">
              <a:buNone/>
              <a:defRPr sz="2400">
                <a:solidFill>
                  <a:srgbClr val="4C216D"/>
                </a:solidFill>
                <a:latin typeface="Arial" pitchFamily="34" charset="0"/>
                <a:cs typeface="Arial" pitchFamily="34" charset="0"/>
              </a:defRPr>
            </a:lvl1pPr>
            <a:lvl2pPr marL="456745" indent="0" algn="ctr">
              <a:buNone/>
              <a:defRPr>
                <a:solidFill>
                  <a:schemeClr val="tx1">
                    <a:tint val="75000"/>
                  </a:schemeClr>
                </a:solidFill>
              </a:defRPr>
            </a:lvl2pPr>
            <a:lvl3pPr marL="913488" indent="0" algn="ctr">
              <a:buNone/>
              <a:defRPr>
                <a:solidFill>
                  <a:schemeClr val="tx1">
                    <a:tint val="75000"/>
                  </a:schemeClr>
                </a:solidFill>
              </a:defRPr>
            </a:lvl3pPr>
            <a:lvl4pPr marL="1370229" indent="0" algn="ctr">
              <a:buNone/>
              <a:defRPr>
                <a:solidFill>
                  <a:schemeClr val="tx1">
                    <a:tint val="75000"/>
                  </a:schemeClr>
                </a:solidFill>
              </a:defRPr>
            </a:lvl4pPr>
            <a:lvl5pPr marL="1826974" indent="0" algn="ctr">
              <a:buNone/>
              <a:defRPr>
                <a:solidFill>
                  <a:schemeClr val="tx1">
                    <a:tint val="75000"/>
                  </a:schemeClr>
                </a:solidFill>
              </a:defRPr>
            </a:lvl5pPr>
            <a:lvl6pPr marL="2283718" indent="0" algn="ctr">
              <a:buNone/>
              <a:defRPr>
                <a:solidFill>
                  <a:schemeClr val="tx1">
                    <a:tint val="75000"/>
                  </a:schemeClr>
                </a:solidFill>
              </a:defRPr>
            </a:lvl6pPr>
            <a:lvl7pPr marL="2740461" indent="0" algn="ctr">
              <a:buNone/>
              <a:defRPr>
                <a:solidFill>
                  <a:schemeClr val="tx1">
                    <a:tint val="75000"/>
                  </a:schemeClr>
                </a:solidFill>
              </a:defRPr>
            </a:lvl7pPr>
            <a:lvl8pPr marL="3197205" indent="0" algn="ctr">
              <a:buNone/>
              <a:defRPr>
                <a:solidFill>
                  <a:schemeClr val="tx1">
                    <a:tint val="75000"/>
                  </a:schemeClr>
                </a:solidFill>
              </a:defRPr>
            </a:lvl8pPr>
            <a:lvl9pPr marL="365395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6005616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76E55A-7107-4940-830A-D5F0871CCE51}" type="datetimeFigureOut">
              <a:rPr lang="en-US" smtClean="0">
                <a:solidFill>
                  <a:prstClr val="black">
                    <a:tint val="75000"/>
                  </a:prstClr>
                </a:solidFill>
              </a:rPr>
              <a:pPr/>
              <a:t>3/26/2020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C31F4CD-DE00-4933-8CC4-7564744A10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85881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176E55A-7107-4940-830A-D5F0871CCE51}" type="datetimeFigureOut">
              <a:rPr lang="en-US" smtClean="0">
                <a:solidFill>
                  <a:prstClr val="black">
                    <a:tint val="75000"/>
                  </a:prstClr>
                </a:solidFill>
              </a:rPr>
              <a:pPr/>
              <a:t>3/26/2020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C31F4CD-DE00-4933-8CC4-7564744A10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7989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176E55A-7107-4940-830A-D5F0871CCE51}" type="datetimeFigureOut">
              <a:rPr lang="en-US" smtClean="0">
                <a:solidFill>
                  <a:prstClr val="black">
                    <a:tint val="75000"/>
                  </a:prstClr>
                </a:solidFill>
              </a:rPr>
              <a:pPr/>
              <a:t>3/26/2020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C31F4CD-DE00-4933-8CC4-7564744A10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11032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176E55A-7107-4940-830A-D5F0871CCE51}" type="datetimeFigureOut">
              <a:rPr lang="en-US" smtClean="0">
                <a:solidFill>
                  <a:prstClr val="black">
                    <a:tint val="75000"/>
                  </a:prstClr>
                </a:solidFill>
              </a:rPr>
              <a:pPr/>
              <a:t>3/26/2020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C31F4CD-DE00-4933-8CC4-7564744A10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03238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176E55A-7107-4940-830A-D5F0871CCE51}" type="datetimeFigureOut">
              <a:rPr lang="en-US" smtClean="0">
                <a:solidFill>
                  <a:prstClr val="black">
                    <a:tint val="75000"/>
                  </a:prstClr>
                </a:solidFill>
              </a:rPr>
              <a:pPr/>
              <a:t>3/26/2020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C31F4CD-DE00-4933-8CC4-7564744A10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59550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76E55A-7107-4940-830A-D5F0871CCE51}" type="datetimeFigureOut">
              <a:rPr lang="en-US" smtClean="0">
                <a:solidFill>
                  <a:prstClr val="black">
                    <a:tint val="75000"/>
                  </a:prstClr>
                </a:solidFill>
              </a:rPr>
              <a:pPr/>
              <a:t>3/26/2020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C31F4CD-DE00-4933-8CC4-7564744A10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54369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176E55A-7107-4940-830A-D5F0871CCE51}" type="datetimeFigureOut">
              <a:rPr lang="en-US" smtClean="0">
                <a:solidFill>
                  <a:prstClr val="black">
                    <a:tint val="75000"/>
                  </a:prstClr>
                </a:solidFill>
              </a:rPr>
              <a:pPr/>
              <a:t>3/26/2020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C31F4CD-DE00-4933-8CC4-7564744A10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54205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176E55A-7107-4940-830A-D5F0871CCE51}" type="datetimeFigureOut">
              <a:rPr lang="en-US" smtClean="0">
                <a:solidFill>
                  <a:prstClr val="black">
                    <a:tint val="75000"/>
                  </a:prstClr>
                </a:solidFill>
              </a:rPr>
              <a:pPr/>
              <a:t>3/26/2020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C31F4CD-DE00-4933-8CC4-7564744A10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303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76E55A-7107-4940-830A-D5F0871CCE51}" type="datetimeFigureOut">
              <a:rPr lang="en-US" smtClean="0">
                <a:solidFill>
                  <a:prstClr val="black">
                    <a:tint val="75000"/>
                  </a:prstClr>
                </a:solidFill>
              </a:rPr>
              <a:pPr/>
              <a:t>3/26/2020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C31F4CD-DE00-4933-8CC4-7564744A10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63691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76E55A-7107-4940-830A-D5F0871CCE51}" type="datetimeFigureOut">
              <a:rPr lang="en-US" smtClean="0">
                <a:solidFill>
                  <a:prstClr val="black">
                    <a:tint val="75000"/>
                  </a:prstClr>
                </a:solidFill>
              </a:rPr>
              <a:pPr/>
              <a:t>3/26/2020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C31F4CD-DE00-4933-8CC4-7564744A10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006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MH logo only">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79386"/>
            <a:ext cx="8229600" cy="1143000"/>
          </a:xfrm>
        </p:spPr>
        <p:txBody>
          <a:bodyPr>
            <a:normAutofit/>
          </a:bodyPr>
          <a:lstStyle>
            <a:lvl1pPr>
              <a:defRPr sz="3000" b="1">
                <a:solidFill>
                  <a:schemeClr val="accent2">
                    <a:lumMod val="75000"/>
                  </a:schemeClr>
                </a:solidFill>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idx="1"/>
          </p:nvPr>
        </p:nvSpPr>
        <p:spPr>
          <a:xfrm>
            <a:off x="457200" y="2034583"/>
            <a:ext cx="8229600" cy="3694699"/>
          </a:xfrm>
        </p:spPr>
        <p:txBody>
          <a:bodyPr>
            <a:normAutofit/>
          </a:bodyPr>
          <a:lstStyle>
            <a:lvl1pPr>
              <a:buClr>
                <a:srgbClr val="793374"/>
              </a:buClr>
              <a:defRPr sz="2700">
                <a:latin typeface="Arial" pitchFamily="34" charset="0"/>
                <a:cs typeface="Arial" pitchFamily="34" charset="0"/>
              </a:defRPr>
            </a:lvl1pPr>
            <a:lvl2pPr>
              <a:buClr>
                <a:srgbClr val="793374"/>
              </a:buClr>
              <a:defRPr sz="2400">
                <a:latin typeface="Arial" pitchFamily="34" charset="0"/>
                <a:cs typeface="Arial" pitchFamily="34" charset="0"/>
              </a:defRPr>
            </a:lvl2pPr>
            <a:lvl3pPr>
              <a:buClr>
                <a:srgbClr val="793374"/>
              </a:buClr>
              <a:defRPr sz="1800">
                <a:latin typeface="Arial" pitchFamily="34" charset="0"/>
                <a:cs typeface="Arial" pitchFamily="34" charset="0"/>
              </a:defRPr>
            </a:lvl3pPr>
            <a:lvl4pPr>
              <a:buClr>
                <a:srgbClr val="793374"/>
              </a:buClr>
              <a:defRPr sz="1500">
                <a:latin typeface="Arial" pitchFamily="34" charset="0"/>
                <a:cs typeface="Arial" pitchFamily="34" charset="0"/>
              </a:defRPr>
            </a:lvl4pPr>
            <a:lvl5pPr>
              <a:buClr>
                <a:srgbClr val="793374"/>
              </a:buClr>
              <a:defRPr sz="15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705698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08364" y="2148728"/>
            <a:ext cx="7065818" cy="1297081"/>
          </a:xfrm>
        </p:spPr>
        <p:txBody>
          <a:bodyPr/>
          <a:lstStyle/>
          <a:p>
            <a:r>
              <a:rPr lang="en-US"/>
              <a:t>Click to edit Master title style</a:t>
            </a:r>
          </a:p>
        </p:txBody>
      </p:sp>
      <p:sp>
        <p:nvSpPr>
          <p:cNvPr id="3" name="Subtitle 2"/>
          <p:cNvSpPr>
            <a:spLocks noGrp="1"/>
          </p:cNvSpPr>
          <p:nvPr>
            <p:ph type="subTitle" idx="1"/>
          </p:nvPr>
        </p:nvSpPr>
        <p:spPr>
          <a:xfrm>
            <a:off x="1731818" y="3697941"/>
            <a:ext cx="5818909" cy="1546412"/>
          </a:xfrm>
        </p:spPr>
        <p:txBody>
          <a:bodyPr/>
          <a:lstStyle>
            <a:lvl1pPr marL="0" indent="0" algn="ctr">
              <a:buNone/>
              <a:defRPr>
                <a:solidFill>
                  <a:schemeClr val="tx1">
                    <a:tint val="75000"/>
                  </a:schemeClr>
                </a:solidFill>
              </a:defRPr>
            </a:lvl1pPr>
            <a:lvl2pPr marL="403433" indent="0" algn="ctr">
              <a:buNone/>
              <a:defRPr>
                <a:solidFill>
                  <a:schemeClr val="tx1">
                    <a:tint val="75000"/>
                  </a:schemeClr>
                </a:solidFill>
              </a:defRPr>
            </a:lvl2pPr>
            <a:lvl3pPr marL="806867" indent="0" algn="ctr">
              <a:buNone/>
              <a:defRPr>
                <a:solidFill>
                  <a:schemeClr val="tx1">
                    <a:tint val="75000"/>
                  </a:schemeClr>
                </a:solidFill>
              </a:defRPr>
            </a:lvl3pPr>
            <a:lvl4pPr marL="1210300" indent="0" algn="ctr">
              <a:buNone/>
              <a:defRPr>
                <a:solidFill>
                  <a:schemeClr val="tx1">
                    <a:tint val="75000"/>
                  </a:schemeClr>
                </a:solidFill>
              </a:defRPr>
            </a:lvl4pPr>
            <a:lvl5pPr marL="1613733" indent="0" algn="ctr">
              <a:buNone/>
              <a:defRPr>
                <a:solidFill>
                  <a:schemeClr val="tx1">
                    <a:tint val="75000"/>
                  </a:schemeClr>
                </a:solidFill>
              </a:defRPr>
            </a:lvl5pPr>
            <a:lvl6pPr marL="2017166" indent="0" algn="ctr">
              <a:buNone/>
              <a:defRPr>
                <a:solidFill>
                  <a:schemeClr val="tx1">
                    <a:tint val="75000"/>
                  </a:schemeClr>
                </a:solidFill>
              </a:defRPr>
            </a:lvl6pPr>
            <a:lvl7pPr marL="2420600" indent="0" algn="ctr">
              <a:buNone/>
              <a:defRPr>
                <a:solidFill>
                  <a:schemeClr val="tx1">
                    <a:tint val="75000"/>
                  </a:schemeClr>
                </a:solidFill>
              </a:defRPr>
            </a:lvl7pPr>
            <a:lvl8pPr marL="2824033" indent="0" algn="ctr">
              <a:buNone/>
              <a:defRPr>
                <a:solidFill>
                  <a:schemeClr val="tx1">
                    <a:tint val="75000"/>
                  </a:schemeClr>
                </a:solidFill>
              </a:defRPr>
            </a:lvl8pPr>
            <a:lvl9pPr marL="3227466" indent="0" algn="ctr">
              <a:buNone/>
              <a:defRPr>
                <a:solidFill>
                  <a:schemeClr val="tx1">
                    <a:tint val="75000"/>
                  </a:schemeClr>
                </a:solidFill>
              </a:defRPr>
            </a:lvl9pPr>
          </a:lstStyle>
          <a:p>
            <a:r>
              <a:rPr lang="en-US" dirty="0"/>
              <a:t>Click to edit Master subtitle style</a:t>
            </a:r>
          </a:p>
        </p:txBody>
      </p:sp>
      <p:sp>
        <p:nvSpPr>
          <p:cNvPr id="4" name="Slide Number Placeholder 5"/>
          <p:cNvSpPr>
            <a:spLocks noGrp="1"/>
          </p:cNvSpPr>
          <p:nvPr>
            <p:ph type="sldNum" sz="quarter" idx="10"/>
          </p:nvPr>
        </p:nvSpPr>
        <p:spPr/>
        <p:txBody>
          <a:bodyPr/>
          <a:lstStyle>
            <a:lvl1pPr>
              <a:defRPr/>
            </a:lvl1pPr>
          </a:lstStyle>
          <a:p>
            <a:pPr>
              <a:defRPr/>
            </a:pPr>
            <a:fld id="{818D05A8-C600-4F3E-BE77-3ABECCE3F365}" type="slidenum">
              <a:rPr lang="en-US"/>
              <a:pPr>
                <a:defRPr/>
              </a:pPr>
              <a:t>‹#›</a:t>
            </a:fld>
            <a:endParaRPr lang="en-US"/>
          </a:p>
        </p:txBody>
      </p:sp>
    </p:spTree>
    <p:extLst>
      <p:ext uri="{BB962C8B-B14F-4D97-AF65-F5344CB8AC3E}">
        <p14:creationId xmlns:p14="http://schemas.microsoft.com/office/powerpoint/2010/main" val="23875167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5637" y="941294"/>
            <a:ext cx="8312727" cy="1008529"/>
          </a:xfr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415637" y="1949824"/>
            <a:ext cx="8312727" cy="399349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15637" y="5608545"/>
            <a:ext cx="1939636" cy="322169"/>
          </a:xfrm>
          <a:prstGeom prst="rect">
            <a:avLst/>
          </a:prstGeom>
        </p:spPr>
        <p:txBody>
          <a:bodyPr/>
          <a:lstStyle>
            <a:lvl1pPr eaLnBrk="1" fontAlgn="auto" hangingPunct="1">
              <a:spcBef>
                <a:spcPts val="0"/>
              </a:spcBef>
              <a:spcAft>
                <a:spcPts val="0"/>
              </a:spcAft>
              <a:defRPr>
                <a:latin typeface="+mn-lt"/>
                <a:ea typeface="+mn-ea"/>
                <a:cs typeface="+mn-cs"/>
              </a:defRPr>
            </a:lvl1pPr>
          </a:lstStyle>
          <a:p>
            <a:pPr defTabSz="806867">
              <a:defRPr/>
            </a:pPr>
            <a:endParaRPr lang="en-US">
              <a:solidFill>
                <a:prstClr val="black"/>
              </a:solidFill>
            </a:endParaRPr>
          </a:p>
        </p:txBody>
      </p:sp>
      <p:sp>
        <p:nvSpPr>
          <p:cNvPr id="5" name="Footer Placeholder 4"/>
          <p:cNvSpPr>
            <a:spLocks noGrp="1"/>
          </p:cNvSpPr>
          <p:nvPr>
            <p:ph type="ftr" sz="quarter" idx="11"/>
          </p:nvPr>
        </p:nvSpPr>
        <p:spPr>
          <a:xfrm>
            <a:off x="2840182" y="5608545"/>
            <a:ext cx="2632364" cy="322169"/>
          </a:xfrm>
          <a:prstGeom prst="rect">
            <a:avLst/>
          </a:prstGeom>
        </p:spPr>
        <p:txBody>
          <a:bodyPr/>
          <a:lstStyle>
            <a:lvl1pPr eaLnBrk="1" fontAlgn="auto" hangingPunct="1">
              <a:spcBef>
                <a:spcPts val="0"/>
              </a:spcBef>
              <a:spcAft>
                <a:spcPts val="0"/>
              </a:spcAft>
              <a:defRPr>
                <a:latin typeface="+mn-lt"/>
                <a:ea typeface="+mn-ea"/>
                <a:cs typeface="+mn-cs"/>
              </a:defRPr>
            </a:lvl1pPr>
          </a:lstStyle>
          <a:p>
            <a:pPr defTabSz="806867">
              <a:defRPr/>
            </a:pPr>
            <a:endParaRPr lang="en-US">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86D45E3D-B6F4-4A31-BA9E-DEE6C02E17BC}" type="slidenum">
              <a:rPr lang="en-US"/>
              <a:pPr>
                <a:defRPr/>
              </a:pPr>
              <a:t>‹#›</a:t>
            </a:fld>
            <a:endParaRPr lang="en-US"/>
          </a:p>
        </p:txBody>
      </p:sp>
    </p:spTree>
    <p:extLst>
      <p:ext uri="{BB962C8B-B14F-4D97-AF65-F5344CB8AC3E}">
        <p14:creationId xmlns:p14="http://schemas.microsoft.com/office/powerpoint/2010/main" val="37578831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56648" y="3888442"/>
            <a:ext cx="7065818" cy="1201831"/>
          </a:xfrm>
        </p:spPr>
        <p:txBody>
          <a:bodyPr anchor="t"/>
          <a:lstStyle>
            <a:lvl1pPr algn="l">
              <a:defRPr sz="3530" b="1" cap="all"/>
            </a:lvl1pPr>
          </a:lstStyle>
          <a:p>
            <a:r>
              <a:rPr lang="en-US"/>
              <a:t>Click to edit Master title style</a:t>
            </a:r>
          </a:p>
        </p:txBody>
      </p:sp>
      <p:sp>
        <p:nvSpPr>
          <p:cNvPr id="3" name="Text Placeholder 2"/>
          <p:cNvSpPr>
            <a:spLocks noGrp="1"/>
          </p:cNvSpPr>
          <p:nvPr>
            <p:ph type="body" idx="1"/>
          </p:nvPr>
        </p:nvSpPr>
        <p:spPr>
          <a:xfrm>
            <a:off x="656648" y="2564747"/>
            <a:ext cx="7065818" cy="1323694"/>
          </a:xfrm>
        </p:spPr>
        <p:txBody>
          <a:bodyPr anchor="b"/>
          <a:lstStyle>
            <a:lvl1pPr marL="0" indent="0">
              <a:buNone/>
              <a:defRPr sz="1765">
                <a:solidFill>
                  <a:schemeClr val="tx1">
                    <a:tint val="75000"/>
                  </a:schemeClr>
                </a:solidFill>
              </a:defRPr>
            </a:lvl1pPr>
            <a:lvl2pPr marL="403433" indent="0">
              <a:buNone/>
              <a:defRPr sz="1588">
                <a:solidFill>
                  <a:schemeClr val="tx1">
                    <a:tint val="75000"/>
                  </a:schemeClr>
                </a:solidFill>
              </a:defRPr>
            </a:lvl2pPr>
            <a:lvl3pPr marL="806867" indent="0">
              <a:buNone/>
              <a:defRPr sz="1412">
                <a:solidFill>
                  <a:schemeClr val="tx1">
                    <a:tint val="75000"/>
                  </a:schemeClr>
                </a:solidFill>
              </a:defRPr>
            </a:lvl3pPr>
            <a:lvl4pPr marL="1210300" indent="0">
              <a:buNone/>
              <a:defRPr sz="1235">
                <a:solidFill>
                  <a:schemeClr val="tx1">
                    <a:tint val="75000"/>
                  </a:schemeClr>
                </a:solidFill>
              </a:defRPr>
            </a:lvl4pPr>
            <a:lvl5pPr marL="1613733" indent="0">
              <a:buNone/>
              <a:defRPr sz="1235">
                <a:solidFill>
                  <a:schemeClr val="tx1">
                    <a:tint val="75000"/>
                  </a:schemeClr>
                </a:solidFill>
              </a:defRPr>
            </a:lvl5pPr>
            <a:lvl6pPr marL="2017166" indent="0">
              <a:buNone/>
              <a:defRPr sz="1235">
                <a:solidFill>
                  <a:schemeClr val="tx1">
                    <a:tint val="75000"/>
                  </a:schemeClr>
                </a:solidFill>
              </a:defRPr>
            </a:lvl6pPr>
            <a:lvl7pPr marL="2420600" indent="0">
              <a:buNone/>
              <a:defRPr sz="1235">
                <a:solidFill>
                  <a:schemeClr val="tx1">
                    <a:tint val="75000"/>
                  </a:schemeClr>
                </a:solidFill>
              </a:defRPr>
            </a:lvl7pPr>
            <a:lvl8pPr marL="2824033" indent="0">
              <a:buNone/>
              <a:defRPr sz="1235">
                <a:solidFill>
                  <a:schemeClr val="tx1">
                    <a:tint val="75000"/>
                  </a:schemeClr>
                </a:solidFill>
              </a:defRPr>
            </a:lvl8pPr>
            <a:lvl9pPr marL="3227466" indent="0">
              <a:buNone/>
              <a:defRPr sz="1235">
                <a:solidFill>
                  <a:schemeClr val="tx1">
                    <a:tint val="75000"/>
                  </a:schemeClr>
                </a:solidFill>
              </a:defRPr>
            </a:lvl9pPr>
          </a:lstStyle>
          <a:p>
            <a:pPr lvl="0"/>
            <a:r>
              <a:rPr lang="en-US"/>
              <a:t>Click to edit Master text styles</a:t>
            </a:r>
          </a:p>
        </p:txBody>
      </p:sp>
      <p:sp>
        <p:nvSpPr>
          <p:cNvPr id="4" name="Slide Number Placeholder 5"/>
          <p:cNvSpPr>
            <a:spLocks noGrp="1"/>
          </p:cNvSpPr>
          <p:nvPr>
            <p:ph type="sldNum" sz="quarter" idx="10"/>
          </p:nvPr>
        </p:nvSpPr>
        <p:spPr/>
        <p:txBody>
          <a:bodyPr/>
          <a:lstStyle>
            <a:lvl1pPr>
              <a:defRPr/>
            </a:lvl1pPr>
          </a:lstStyle>
          <a:p>
            <a:pPr>
              <a:defRPr/>
            </a:pPr>
            <a:fld id="{63485E5F-EC2C-46CD-96D1-32638226718D}" type="slidenum">
              <a:rPr lang="en-US"/>
              <a:pPr>
                <a:defRPr/>
              </a:pPr>
              <a:t>‹#›</a:t>
            </a:fld>
            <a:endParaRPr lang="en-US"/>
          </a:p>
        </p:txBody>
      </p:sp>
    </p:spTree>
    <p:extLst>
      <p:ext uri="{BB962C8B-B14F-4D97-AF65-F5344CB8AC3E}">
        <p14:creationId xmlns:p14="http://schemas.microsoft.com/office/powerpoint/2010/main" val="25794647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2057680"/>
            <a:ext cx="3671455" cy="3993497"/>
          </a:xfrm>
        </p:spPr>
        <p:txBody>
          <a:bodyPr/>
          <a:lstStyle>
            <a:lvl1pPr>
              <a:defRPr sz="2471"/>
            </a:lvl1pPr>
            <a:lvl2pPr>
              <a:defRPr sz="2118"/>
            </a:lvl2pPr>
            <a:lvl3pPr>
              <a:defRPr sz="1765"/>
            </a:lvl3pPr>
            <a:lvl4pPr>
              <a:defRPr sz="1588"/>
            </a:lvl4pPr>
            <a:lvl5pPr>
              <a:defRPr sz="1588"/>
            </a:lvl5pPr>
            <a:lvl6pPr>
              <a:defRPr sz="1588"/>
            </a:lvl6pPr>
            <a:lvl7pPr>
              <a:defRPr sz="1588"/>
            </a:lvl7pPr>
            <a:lvl8pPr>
              <a:defRPr sz="1588"/>
            </a:lvl8pPr>
            <a:lvl9pPr>
              <a:defRPr sz="1588"/>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572000" y="2057680"/>
            <a:ext cx="3671455" cy="3993497"/>
          </a:xfrm>
        </p:spPr>
        <p:txBody>
          <a:bodyPr/>
          <a:lstStyle>
            <a:lvl1pPr>
              <a:defRPr sz="2471"/>
            </a:lvl1pPr>
            <a:lvl2pPr>
              <a:defRPr sz="2118"/>
            </a:lvl2pPr>
            <a:lvl3pPr>
              <a:defRPr sz="1765"/>
            </a:lvl3pPr>
            <a:lvl4pPr>
              <a:defRPr sz="1588"/>
            </a:lvl4pPr>
            <a:lvl5pPr>
              <a:defRPr sz="1588"/>
            </a:lvl5pPr>
            <a:lvl6pPr>
              <a:defRPr sz="1588"/>
            </a:lvl6pPr>
            <a:lvl7pPr>
              <a:defRPr sz="1588"/>
            </a:lvl7pPr>
            <a:lvl8pPr>
              <a:defRPr sz="1588"/>
            </a:lvl8pPr>
            <a:lvl9pPr>
              <a:defRPr sz="15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pPr>
              <a:defRPr/>
            </a:pPr>
            <a:fld id="{E1F5EF33-0F0F-4990-8735-9AFEEB6BCF62}" type="slidenum">
              <a:rPr lang="en-US"/>
              <a:pPr>
                <a:defRPr/>
              </a:pPr>
              <a:t>‹#›</a:t>
            </a:fld>
            <a:endParaRPr lang="en-US"/>
          </a:p>
        </p:txBody>
      </p:sp>
    </p:spTree>
    <p:extLst>
      <p:ext uri="{BB962C8B-B14F-4D97-AF65-F5344CB8AC3E}">
        <p14:creationId xmlns:p14="http://schemas.microsoft.com/office/powerpoint/2010/main" val="297280304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B6C011F4-BDFB-4ABB-B072-CA50EC9A725F}" type="slidenum">
              <a:rPr lang="en-US"/>
              <a:pPr>
                <a:defRPr/>
              </a:pPr>
              <a:t>‹#›</a:t>
            </a:fld>
            <a:endParaRPr lang="en-US"/>
          </a:p>
        </p:txBody>
      </p:sp>
    </p:spTree>
    <p:extLst>
      <p:ext uri="{BB962C8B-B14F-4D97-AF65-F5344CB8AC3E}">
        <p14:creationId xmlns:p14="http://schemas.microsoft.com/office/powerpoint/2010/main" val="26510376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10916FE5-EC53-456E-A55E-B829F23366F9}" type="slidenum">
              <a:rPr lang="en-US"/>
              <a:pPr>
                <a:defRPr/>
              </a:pPr>
              <a:t>‹#›</a:t>
            </a:fld>
            <a:endParaRPr lang="en-US"/>
          </a:p>
        </p:txBody>
      </p:sp>
    </p:spTree>
    <p:extLst>
      <p:ext uri="{BB962C8B-B14F-4D97-AF65-F5344CB8AC3E}">
        <p14:creationId xmlns:p14="http://schemas.microsoft.com/office/powerpoint/2010/main" val="399571606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00" y="1143000"/>
            <a:ext cx="2734830" cy="1025338"/>
          </a:xfrm>
        </p:spPr>
        <p:txBody>
          <a:bodyPr anchor="b"/>
          <a:lstStyle>
            <a:lvl1pPr algn="l">
              <a:defRPr sz="1765" b="1"/>
            </a:lvl1pPr>
          </a:lstStyle>
          <a:p>
            <a:r>
              <a:rPr lang="en-US"/>
              <a:t>Click to edit Master title style</a:t>
            </a:r>
          </a:p>
        </p:txBody>
      </p:sp>
      <p:sp>
        <p:nvSpPr>
          <p:cNvPr id="3" name="Content Placeholder 2"/>
          <p:cNvSpPr>
            <a:spLocks noGrp="1"/>
          </p:cNvSpPr>
          <p:nvPr>
            <p:ph idx="1"/>
          </p:nvPr>
        </p:nvSpPr>
        <p:spPr>
          <a:xfrm>
            <a:off x="3532909" y="1143001"/>
            <a:ext cx="4647045" cy="5164511"/>
          </a:xfrm>
        </p:spPr>
        <p:txBody>
          <a:bodyPr/>
          <a:lstStyle>
            <a:lvl1pPr>
              <a:defRPr sz="2824"/>
            </a:lvl1pPr>
            <a:lvl2pPr>
              <a:defRPr sz="2471"/>
            </a:lvl2pPr>
            <a:lvl3pPr>
              <a:defRPr sz="2118"/>
            </a:lvl3pPr>
            <a:lvl4pPr>
              <a:defRPr sz="1765"/>
            </a:lvl4pPr>
            <a:lvl5pPr>
              <a:defRPr sz="1765"/>
            </a:lvl5pPr>
            <a:lvl6pPr>
              <a:defRPr sz="1765"/>
            </a:lvl6pPr>
            <a:lvl7pPr>
              <a:defRPr sz="1765"/>
            </a:lvl7pPr>
            <a:lvl8pPr>
              <a:defRPr sz="1765"/>
            </a:lvl8pPr>
            <a:lvl9pPr>
              <a:defRPr sz="1765"/>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98500" y="2168339"/>
            <a:ext cx="2734830" cy="4139173"/>
          </a:xfrm>
        </p:spPr>
        <p:txBody>
          <a:bodyPr/>
          <a:lstStyle>
            <a:lvl1pPr marL="0" indent="0">
              <a:buNone/>
              <a:defRPr sz="1235"/>
            </a:lvl1pPr>
            <a:lvl2pPr marL="403433" indent="0">
              <a:buNone/>
              <a:defRPr sz="1059"/>
            </a:lvl2pPr>
            <a:lvl3pPr marL="806867" indent="0">
              <a:buNone/>
              <a:defRPr sz="882"/>
            </a:lvl3pPr>
            <a:lvl4pPr marL="1210300" indent="0">
              <a:buNone/>
              <a:defRPr sz="794"/>
            </a:lvl4pPr>
            <a:lvl5pPr marL="1613733" indent="0">
              <a:buNone/>
              <a:defRPr sz="794"/>
            </a:lvl5pPr>
            <a:lvl6pPr marL="2017166" indent="0">
              <a:buNone/>
              <a:defRPr sz="794"/>
            </a:lvl6pPr>
            <a:lvl7pPr marL="2420600" indent="0">
              <a:buNone/>
              <a:defRPr sz="794"/>
            </a:lvl7pPr>
            <a:lvl8pPr marL="2824033" indent="0">
              <a:buNone/>
              <a:defRPr sz="794"/>
            </a:lvl8pPr>
            <a:lvl9pPr marL="3227466" indent="0">
              <a:buNone/>
              <a:defRPr sz="794"/>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56698A70-4B58-44B1-A2DB-EA0FA1FA0264}" type="slidenum">
              <a:rPr lang="en-US"/>
              <a:pPr>
                <a:defRPr/>
              </a:pPr>
              <a:t>‹#›</a:t>
            </a:fld>
            <a:endParaRPr lang="en-US"/>
          </a:p>
        </p:txBody>
      </p:sp>
    </p:spTree>
    <p:extLst>
      <p:ext uri="{BB962C8B-B14F-4D97-AF65-F5344CB8AC3E}">
        <p14:creationId xmlns:p14="http://schemas.microsoft.com/office/powerpoint/2010/main" val="24457268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39091" y="5039846"/>
            <a:ext cx="4987636" cy="500063"/>
          </a:xfrm>
        </p:spPr>
        <p:txBody>
          <a:bodyPr anchor="b"/>
          <a:lstStyle>
            <a:lvl1pPr algn="l">
              <a:defRPr sz="1765" b="1"/>
            </a:lvl1pPr>
          </a:lstStyle>
          <a:p>
            <a:r>
              <a:rPr lang="en-US"/>
              <a:t>Click to edit Master title style</a:t>
            </a:r>
          </a:p>
        </p:txBody>
      </p:sp>
      <p:sp>
        <p:nvSpPr>
          <p:cNvPr id="3" name="Picture Placeholder 2"/>
          <p:cNvSpPr>
            <a:spLocks noGrp="1"/>
          </p:cNvSpPr>
          <p:nvPr>
            <p:ph type="pic" idx="1"/>
          </p:nvPr>
        </p:nvSpPr>
        <p:spPr>
          <a:xfrm>
            <a:off x="1039091" y="1344706"/>
            <a:ext cx="4987636" cy="3630706"/>
          </a:xfrm>
        </p:spPr>
        <p:txBody>
          <a:bodyPr rtlCol="0">
            <a:normAutofit/>
          </a:bodyPr>
          <a:lstStyle>
            <a:lvl1pPr marL="0" indent="0">
              <a:buNone/>
              <a:defRPr sz="2824"/>
            </a:lvl1pPr>
            <a:lvl2pPr marL="403433" indent="0">
              <a:buNone/>
              <a:defRPr sz="2471"/>
            </a:lvl2pPr>
            <a:lvl3pPr marL="806867" indent="0">
              <a:buNone/>
              <a:defRPr sz="2118"/>
            </a:lvl3pPr>
            <a:lvl4pPr marL="1210300" indent="0">
              <a:buNone/>
              <a:defRPr sz="1765"/>
            </a:lvl4pPr>
            <a:lvl5pPr marL="1613733" indent="0">
              <a:buNone/>
              <a:defRPr sz="1765"/>
            </a:lvl5pPr>
            <a:lvl6pPr marL="2017166" indent="0">
              <a:buNone/>
              <a:defRPr sz="1765"/>
            </a:lvl6pPr>
            <a:lvl7pPr marL="2420600" indent="0">
              <a:buNone/>
              <a:defRPr sz="1765"/>
            </a:lvl7pPr>
            <a:lvl8pPr marL="2824033" indent="0">
              <a:buNone/>
              <a:defRPr sz="1765"/>
            </a:lvl8pPr>
            <a:lvl9pPr marL="3227466" indent="0">
              <a:buNone/>
              <a:defRPr sz="1765"/>
            </a:lvl9pPr>
          </a:lstStyle>
          <a:p>
            <a:pPr lvl="0"/>
            <a:endParaRPr lang="en-US" noProof="0"/>
          </a:p>
        </p:txBody>
      </p:sp>
      <p:sp>
        <p:nvSpPr>
          <p:cNvPr id="4" name="Text Placeholder 3"/>
          <p:cNvSpPr>
            <a:spLocks noGrp="1"/>
          </p:cNvSpPr>
          <p:nvPr>
            <p:ph type="body" sz="half" idx="2"/>
          </p:nvPr>
        </p:nvSpPr>
        <p:spPr>
          <a:xfrm>
            <a:off x="1039091" y="5539909"/>
            <a:ext cx="4987636" cy="710172"/>
          </a:xfrm>
        </p:spPr>
        <p:txBody>
          <a:bodyPr/>
          <a:lstStyle>
            <a:lvl1pPr marL="0" indent="0">
              <a:buNone/>
              <a:defRPr sz="1235"/>
            </a:lvl1pPr>
            <a:lvl2pPr marL="403433" indent="0">
              <a:buNone/>
              <a:defRPr sz="1059"/>
            </a:lvl2pPr>
            <a:lvl3pPr marL="806867" indent="0">
              <a:buNone/>
              <a:defRPr sz="882"/>
            </a:lvl3pPr>
            <a:lvl4pPr marL="1210300" indent="0">
              <a:buNone/>
              <a:defRPr sz="794"/>
            </a:lvl4pPr>
            <a:lvl5pPr marL="1613733" indent="0">
              <a:buNone/>
              <a:defRPr sz="794"/>
            </a:lvl5pPr>
            <a:lvl6pPr marL="2017166" indent="0">
              <a:buNone/>
              <a:defRPr sz="794"/>
            </a:lvl6pPr>
            <a:lvl7pPr marL="2420600" indent="0">
              <a:buNone/>
              <a:defRPr sz="794"/>
            </a:lvl7pPr>
            <a:lvl8pPr marL="2824033" indent="0">
              <a:buNone/>
              <a:defRPr sz="794"/>
            </a:lvl8pPr>
            <a:lvl9pPr marL="3227466" indent="0">
              <a:buNone/>
              <a:defRPr sz="794"/>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BBD552C4-3D25-4E4D-AF5B-66AD0DF908AB}" type="slidenum">
              <a:rPr lang="en-US"/>
              <a:pPr>
                <a:defRPr/>
              </a:pPr>
              <a:t>‹#›</a:t>
            </a:fld>
            <a:endParaRPr lang="en-US"/>
          </a:p>
        </p:txBody>
      </p:sp>
    </p:spTree>
    <p:extLst>
      <p:ext uri="{BB962C8B-B14F-4D97-AF65-F5344CB8AC3E}">
        <p14:creationId xmlns:p14="http://schemas.microsoft.com/office/powerpoint/2010/main" val="36753609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563816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3867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Text, and Conten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 name="Content Placeholder 2"/>
          <p:cNvSpPr>
            <a:spLocks noGrp="1"/>
          </p:cNvSpPr>
          <p:nvPr>
            <p:ph idx="1"/>
          </p:nvPr>
        </p:nvSpPr>
        <p:spPr>
          <a:xfrm>
            <a:off x="457200" y="2034583"/>
            <a:ext cx="3969286" cy="3694699"/>
          </a:xfrm>
        </p:spPr>
        <p:txBody>
          <a:bodyPr>
            <a:normAutofit/>
          </a:bodyPr>
          <a:lstStyle>
            <a:lvl1pPr>
              <a:buClr>
                <a:srgbClr val="793374"/>
              </a:buClr>
              <a:defRPr sz="3003">
                <a:latin typeface="Arial" pitchFamily="34" charset="0"/>
                <a:cs typeface="Arial" pitchFamily="34" charset="0"/>
              </a:defRPr>
            </a:lvl1pPr>
            <a:lvl2pPr>
              <a:buClr>
                <a:srgbClr val="793374"/>
              </a:buClr>
              <a:defRPr sz="2703">
                <a:latin typeface="Arial" pitchFamily="34" charset="0"/>
                <a:cs typeface="Arial" pitchFamily="34" charset="0"/>
              </a:defRPr>
            </a:lvl2pPr>
            <a:lvl3pPr>
              <a:buClr>
                <a:srgbClr val="793374"/>
              </a:buClr>
              <a:defRPr sz="2102">
                <a:latin typeface="Arial" pitchFamily="34" charset="0"/>
                <a:cs typeface="Arial" pitchFamily="34" charset="0"/>
              </a:defRPr>
            </a:lvl3pPr>
            <a:lvl4pPr>
              <a:buClr>
                <a:srgbClr val="793374"/>
              </a:buClr>
              <a:defRPr sz="1802">
                <a:latin typeface="Arial" pitchFamily="34" charset="0"/>
                <a:cs typeface="Arial" pitchFamily="34" charset="0"/>
              </a:defRPr>
            </a:lvl4pPr>
            <a:lvl5pPr>
              <a:buClr>
                <a:srgbClr val="793374"/>
              </a:buClr>
              <a:defRPr sz="1802">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idx="11"/>
          </p:nvPr>
        </p:nvSpPr>
        <p:spPr>
          <a:xfrm>
            <a:off x="4672402" y="2036288"/>
            <a:ext cx="4016104" cy="3694699"/>
          </a:xfrm>
        </p:spPr>
        <p:txBody>
          <a:bodyPr>
            <a:normAutofit/>
          </a:bodyPr>
          <a:lstStyle>
            <a:lvl1pPr>
              <a:buClr>
                <a:srgbClr val="793374"/>
              </a:buClr>
              <a:defRPr sz="3003">
                <a:latin typeface="Arial" pitchFamily="34" charset="0"/>
                <a:cs typeface="Arial" pitchFamily="34" charset="0"/>
              </a:defRPr>
            </a:lvl1pPr>
            <a:lvl2pPr>
              <a:buClr>
                <a:srgbClr val="793374"/>
              </a:buClr>
              <a:defRPr sz="2703">
                <a:latin typeface="Arial" pitchFamily="34" charset="0"/>
                <a:cs typeface="Arial" pitchFamily="34" charset="0"/>
              </a:defRPr>
            </a:lvl2pPr>
            <a:lvl3pPr>
              <a:buClr>
                <a:srgbClr val="793374"/>
              </a:buClr>
              <a:defRPr sz="2102">
                <a:latin typeface="Arial" pitchFamily="34" charset="0"/>
                <a:cs typeface="Arial" pitchFamily="34" charset="0"/>
              </a:defRPr>
            </a:lvl3pPr>
            <a:lvl4pPr>
              <a:buClr>
                <a:srgbClr val="793374"/>
              </a:buClr>
              <a:defRPr sz="1802">
                <a:latin typeface="Arial" pitchFamily="34" charset="0"/>
                <a:cs typeface="Arial" pitchFamily="34" charset="0"/>
              </a:defRPr>
            </a:lvl4pPr>
            <a:lvl5pPr>
              <a:buClr>
                <a:srgbClr val="793374"/>
              </a:buClr>
              <a:defRPr sz="1802">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8"/>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29100766"/>
      </p:ext>
    </p:extLst>
  </p:cSld>
  <p:clrMapOvr>
    <a:masterClrMapping/>
  </p:clrMapOvr>
  <p:transition spd="slow">
    <p:wipe dir="d"/>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42577590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0907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738148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3711166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083071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223926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2663652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568447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61261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61261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038284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2F6C7D65-FFF0-4CFA-98F0-E02FAB490941}" type="datetime1">
              <a:rPr lang="en-US" smtClean="0">
                <a:solidFill>
                  <a:prstClr val="black">
                    <a:tint val="75000"/>
                  </a:prstClr>
                </a:solidFill>
              </a:rPr>
              <a:pPr/>
              <a:t>3/26/2020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7F6B2A-AA1D-4BB0-B72E-C9EB621A04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0072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AF_all_bo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95275" y="2252663"/>
            <a:ext cx="8697913" cy="1638300"/>
          </a:xfrm>
        </p:spPr>
        <p:txBody>
          <a:bodyPr/>
          <a:lstStyle>
            <a:lvl1pPr>
              <a:lnSpc>
                <a:spcPct val="80000"/>
              </a:lnSpc>
              <a:defRPr sz="6400" baseline="0"/>
            </a:lvl1pPr>
          </a:lstStyle>
          <a:p>
            <a:r>
              <a:rPr lang="en-US" dirty="0"/>
              <a:t>Click to edit Master title style</a:t>
            </a:r>
          </a:p>
        </p:txBody>
      </p:sp>
      <p:sp>
        <p:nvSpPr>
          <p:cNvPr id="3075" name="Rectangle 3"/>
          <p:cNvSpPr>
            <a:spLocks noGrp="1" noChangeArrowheads="1"/>
          </p:cNvSpPr>
          <p:nvPr>
            <p:ph type="subTitle" idx="1"/>
          </p:nvPr>
        </p:nvSpPr>
        <p:spPr>
          <a:xfrm>
            <a:off x="338138" y="3875088"/>
            <a:ext cx="4572000" cy="468312"/>
          </a:xfrm>
        </p:spPr>
        <p:txBody>
          <a:bodyPr/>
          <a:lstStyle>
            <a:lvl1pPr>
              <a:spcBef>
                <a:spcPts val="0"/>
              </a:spcBef>
              <a:defRPr sz="1200" cap="all" baseline="0"/>
            </a:lvl1pPr>
          </a:lstStyle>
          <a:p>
            <a:r>
              <a:rPr lang="en-US" dirty="0"/>
              <a:t>Click to edit Master subtitle style</a:t>
            </a:r>
          </a:p>
        </p:txBody>
      </p:sp>
      <p:sp>
        <p:nvSpPr>
          <p:cNvPr id="12" name="Text Placeholder 13"/>
          <p:cNvSpPr>
            <a:spLocks noGrp="1"/>
          </p:cNvSpPr>
          <p:nvPr>
            <p:ph type="body" sz="quarter" idx="14" hasCustomPrompt="1"/>
          </p:nvPr>
        </p:nvSpPr>
        <p:spPr>
          <a:xfrm>
            <a:off x="356616" y="4325112"/>
            <a:ext cx="1901825" cy="552450"/>
          </a:xfrm>
        </p:spPr>
        <p:txBody>
          <a:bodyPr/>
          <a:lstStyle>
            <a:lvl1pPr>
              <a:defRPr sz="1200">
                <a:solidFill>
                  <a:schemeClr val="tx2"/>
                </a:solidFill>
              </a:defRPr>
            </a:lvl1pPr>
          </a:lstStyle>
          <a:p>
            <a:pPr lvl="0"/>
            <a:fld id="{4C901293-34E9-4F76-8219-85CDC3C85D63}" type="datetime4">
              <a:rPr lang="en-US" smtClean="0"/>
              <a:pPr lvl="0"/>
              <a:t>September 24, 2015</a:t>
            </a:fld>
            <a:endParaRPr lang="en-US"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2607" y="466725"/>
            <a:ext cx="1374588" cy="1051560"/>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65392" y="1069848"/>
            <a:ext cx="1692161" cy="460005"/>
          </a:xfrm>
          <a:prstGeom prst="rect">
            <a:avLst/>
          </a:prstGeom>
        </p:spPr>
      </p:pic>
    </p:spTree>
    <p:extLst>
      <p:ext uri="{BB962C8B-B14F-4D97-AF65-F5344CB8AC3E}">
        <p14:creationId xmlns:p14="http://schemas.microsoft.com/office/powerpoint/2010/main" val="367933716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Vibrant_Page_01-02.png"/>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2288770" y="5576552"/>
            <a:ext cx="6855230" cy="1281448"/>
          </a:xfrm>
          <a:prstGeom prst="rect">
            <a:avLst/>
          </a:prstGeom>
        </p:spPr>
      </p:pic>
      <p:sp>
        <p:nvSpPr>
          <p:cNvPr id="2" name="Title 1"/>
          <p:cNvSpPr>
            <a:spLocks noGrp="1"/>
          </p:cNvSpPr>
          <p:nvPr>
            <p:ph type="title"/>
          </p:nvPr>
        </p:nvSpPr>
        <p:spPr>
          <a:xfrm>
            <a:off x="252132" y="257550"/>
            <a:ext cx="7886700" cy="531346"/>
          </a:xfrm>
        </p:spPr>
        <p:txBody>
          <a:bodyPr/>
          <a:lstStyle>
            <a:lvl1pPr>
              <a:defRPr b="0">
                <a:solidFill>
                  <a:srgbClr val="EC1C24"/>
                </a:solidFill>
                <a:latin typeface="+mn-lt"/>
              </a:defRPr>
            </a:lvl1pPr>
          </a:lstStyle>
          <a:p>
            <a:r>
              <a:rPr lang="en-US" dirty="0"/>
              <a:t>Click to edit Master title style</a:t>
            </a:r>
          </a:p>
        </p:txBody>
      </p:sp>
      <p:sp>
        <p:nvSpPr>
          <p:cNvPr id="3" name="Content Placeholder 2"/>
          <p:cNvSpPr>
            <a:spLocks noGrp="1"/>
          </p:cNvSpPr>
          <p:nvPr>
            <p:ph idx="1"/>
          </p:nvPr>
        </p:nvSpPr>
        <p:spPr>
          <a:xfrm>
            <a:off x="249382" y="1302327"/>
            <a:ext cx="8265968" cy="48746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252132" y="6356351"/>
            <a:ext cx="2057400" cy="365125"/>
          </a:xfrm>
        </p:spPr>
        <p:txBody>
          <a:bodyPr/>
          <a:lstStyle>
            <a:lvl1pPr algn="l">
              <a:defRPr/>
            </a:lvl1pPr>
          </a:lstStyle>
          <a:p>
            <a:fld id="{CE7F6B2A-AA1D-4BB0-B72E-C9EB621A0451}" type="slidenum">
              <a:rPr lang="en-US" smtClean="0">
                <a:solidFill>
                  <a:prstClr val="black">
                    <a:tint val="75000"/>
                  </a:prstClr>
                </a:solidFill>
              </a:rPr>
              <a:pPr/>
              <a:t>‹#›</a:t>
            </a:fld>
            <a:endParaRPr lang="en-US" dirty="0">
              <a:solidFill>
                <a:prstClr val="black">
                  <a:tint val="75000"/>
                </a:prstClr>
              </a:solidFill>
            </a:endParaRPr>
          </a:p>
        </p:txBody>
      </p:sp>
      <p:cxnSp>
        <p:nvCxnSpPr>
          <p:cNvPr id="5" name="Straight Connector 4"/>
          <p:cNvCxnSpPr/>
          <p:nvPr userDrawn="1"/>
        </p:nvCxnSpPr>
        <p:spPr>
          <a:xfrm>
            <a:off x="270457" y="913386"/>
            <a:ext cx="8239259" cy="0"/>
          </a:xfrm>
          <a:prstGeom prst="line">
            <a:avLst/>
          </a:prstGeom>
          <a:ln w="38100" cap="rnd">
            <a:solidFill>
              <a:srgbClr val="9F9F9F"/>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377129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252132" y="6356351"/>
            <a:ext cx="2057400" cy="365125"/>
          </a:xfrm>
        </p:spPr>
        <p:txBody>
          <a:bodyPr/>
          <a:lstStyle>
            <a:lvl1pPr algn="l">
              <a:defRPr/>
            </a:lvl1pPr>
          </a:lstStyle>
          <a:p>
            <a:fld id="{CE7F6B2A-AA1D-4BB0-B72E-C9EB621A0451}" type="slidenum">
              <a:rPr lang="en-US" smtClean="0">
                <a:solidFill>
                  <a:prstClr val="black">
                    <a:tint val="75000"/>
                  </a:prstClr>
                </a:solidFill>
              </a:rPr>
              <a:pPr/>
              <a:t>‹#›</a:t>
            </a:fld>
            <a:endParaRPr lang="en-US" dirty="0">
              <a:solidFill>
                <a:prstClr val="black">
                  <a:tint val="75000"/>
                </a:prstClr>
              </a:solidFill>
            </a:endParaRPr>
          </a:p>
        </p:txBody>
      </p:sp>
      <p:sp>
        <p:nvSpPr>
          <p:cNvPr id="11" name="Rectangle 10"/>
          <p:cNvSpPr/>
          <p:nvPr userDrawn="1"/>
        </p:nvSpPr>
        <p:spPr>
          <a:xfrm>
            <a:off x="2235896" y="0"/>
            <a:ext cx="6908105"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12" name="Title 1"/>
          <p:cNvSpPr>
            <a:spLocks noGrp="1"/>
          </p:cNvSpPr>
          <p:nvPr>
            <p:ph type="title"/>
          </p:nvPr>
        </p:nvSpPr>
        <p:spPr>
          <a:xfrm>
            <a:off x="252132" y="257550"/>
            <a:ext cx="1908608" cy="2473124"/>
          </a:xfrm>
        </p:spPr>
        <p:txBody>
          <a:bodyPr>
            <a:normAutofit/>
          </a:bodyPr>
          <a:lstStyle>
            <a:lvl1pPr algn="r">
              <a:defRPr sz="2700" b="1">
                <a:solidFill>
                  <a:srgbClr val="EC1C24"/>
                </a:solidFill>
              </a:defRPr>
            </a:lvl1pPr>
          </a:lstStyle>
          <a:p>
            <a:r>
              <a:rPr lang="en-US" dirty="0"/>
              <a:t>Click to edit Master title style</a:t>
            </a:r>
          </a:p>
        </p:txBody>
      </p:sp>
      <p:pic>
        <p:nvPicPr>
          <p:cNvPr id="13" name="Picture 12" descr="Vibrant_Page_01-02.png"/>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2288770" y="5576552"/>
            <a:ext cx="6855230" cy="1281448"/>
          </a:xfrm>
          <a:prstGeom prst="rect">
            <a:avLst/>
          </a:prstGeom>
        </p:spPr>
      </p:pic>
    </p:spTree>
    <p:extLst>
      <p:ext uri="{BB962C8B-B14F-4D97-AF65-F5344CB8AC3E}">
        <p14:creationId xmlns:p14="http://schemas.microsoft.com/office/powerpoint/2010/main" val="36149416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C70C8D5-8D0A-4E50-8EF0-489903FD33CF}" type="datetime1">
              <a:rPr lang="en-US" smtClean="0">
                <a:solidFill>
                  <a:prstClr val="black">
                    <a:tint val="75000"/>
                  </a:prstClr>
                </a:solidFill>
              </a:rPr>
              <a:pPr/>
              <a:t>3/26/2020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7F6B2A-AA1D-4BB0-B72E-C9EB621A04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934535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402405-DCD1-416D-9529-435FB04C3183}" type="datetime1">
              <a:rPr lang="en-US" smtClean="0">
                <a:solidFill>
                  <a:prstClr val="black">
                    <a:tint val="75000"/>
                  </a:prstClr>
                </a:solidFill>
              </a:rPr>
              <a:pPr/>
              <a:t>3/26/2020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E7F6B2A-AA1D-4BB0-B72E-C9EB621A04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119450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90B227-6E08-499E-AC83-EB40929C245B}" type="datetime1">
              <a:rPr lang="en-US" smtClean="0">
                <a:solidFill>
                  <a:prstClr val="black">
                    <a:tint val="75000"/>
                  </a:prstClr>
                </a:solidFill>
              </a:rPr>
              <a:pPr/>
              <a:t>3/26/2020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E7F6B2A-AA1D-4BB0-B72E-C9EB621A04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112434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5FAF13-7887-433A-90FB-0584F27217D6}" type="datetime1">
              <a:rPr lang="en-US" smtClean="0">
                <a:solidFill>
                  <a:prstClr val="black">
                    <a:tint val="75000"/>
                  </a:prstClr>
                </a:solidFill>
              </a:rPr>
              <a:pPr/>
              <a:t>3/26/2020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E7F6B2A-AA1D-4BB0-B72E-C9EB621A04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251870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5368A21-BC01-4C25-882B-058617C3B257}" type="datetime1">
              <a:rPr lang="en-US" smtClean="0">
                <a:solidFill>
                  <a:prstClr val="black">
                    <a:tint val="75000"/>
                  </a:prstClr>
                </a:solidFill>
              </a:rPr>
              <a:pPr/>
              <a:t>3/26/2020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7F6B2A-AA1D-4BB0-B72E-C9EB621A04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764071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C4D7B8F-3832-4391-A2DA-B4AC00432FF8}" type="datetime1">
              <a:rPr lang="en-US" smtClean="0">
                <a:solidFill>
                  <a:prstClr val="black">
                    <a:tint val="75000"/>
                  </a:prstClr>
                </a:solidFill>
              </a:rPr>
              <a:pPr/>
              <a:t>3/26/2020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7F6B2A-AA1D-4BB0-B72E-C9EB621A04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556021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FC9379-FA2D-4B23-872C-9DAC26AAC828}" type="datetime1">
              <a:rPr lang="en-US" smtClean="0">
                <a:solidFill>
                  <a:prstClr val="black">
                    <a:tint val="75000"/>
                  </a:prstClr>
                </a:solidFill>
              </a:rPr>
              <a:pPr/>
              <a:t>3/26/2020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7F6B2A-AA1D-4BB0-B72E-C9EB621A04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747985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184621-60FB-4F19-80D8-3720C002A2A7}" type="datetime1">
              <a:rPr lang="en-US" smtClean="0">
                <a:solidFill>
                  <a:prstClr val="black">
                    <a:tint val="75000"/>
                  </a:prstClr>
                </a:solidFill>
              </a:rPr>
              <a:pPr/>
              <a:t>3/26/2020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7F6B2A-AA1D-4BB0-B72E-C9EB621A04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92109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DD7D3D9F-483B-4D2E-9546-1BB0A0DE023F}" type="slidenum">
              <a:rPr lang="en-US">
                <a:solidFill>
                  <a:srgbClr val="464847"/>
                </a:solidFill>
              </a:rPr>
              <a:pPr>
                <a:defRPr/>
              </a:pPr>
              <a:t>‹#›</a:t>
            </a:fld>
            <a:endParaRPr lang="en-US" dirty="0">
              <a:solidFill>
                <a:srgbClr val="464847"/>
              </a:solidFill>
            </a:endParaRPr>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endParaRPr lang="en-US" dirty="0">
              <a:solidFill>
                <a:srgbClr val="464847"/>
              </a:solidFill>
            </a:endParaRPr>
          </a:p>
        </p:txBody>
      </p:sp>
    </p:spTree>
    <p:extLst>
      <p:ext uri="{BB962C8B-B14F-4D97-AF65-F5344CB8AC3E}">
        <p14:creationId xmlns:p14="http://schemas.microsoft.com/office/powerpoint/2010/main" val="4449459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1 or Agenda">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0040" y="320040"/>
            <a:ext cx="8366760" cy="841248"/>
          </a:xfrm>
        </p:spPr>
        <p:txBody>
          <a:bodyPr/>
          <a:lstStyle>
            <a:lvl1pPr algn="l">
              <a:defRPr sz="2600" b="1" cap="all">
                <a:solidFill>
                  <a:schemeClr val="bg1"/>
                </a:solidFill>
              </a:defRPr>
            </a:lvl1pPr>
          </a:lstStyle>
          <a:p>
            <a:r>
              <a:rPr lang="en-US" dirty="0"/>
              <a:t>Click to edit Master title style</a:t>
            </a:r>
          </a:p>
        </p:txBody>
      </p:sp>
      <p:sp>
        <p:nvSpPr>
          <p:cNvPr id="4" name="Slide Number Placeholder 3"/>
          <p:cNvSpPr>
            <a:spLocks noGrp="1"/>
          </p:cNvSpPr>
          <p:nvPr>
            <p:ph type="sldNum" sz="quarter" idx="10"/>
          </p:nvPr>
        </p:nvSpPr>
        <p:spPr/>
        <p:txBody>
          <a:bodyPr/>
          <a:lstStyle>
            <a:lvl1pPr>
              <a:defRPr smtClean="0">
                <a:solidFill>
                  <a:schemeClr val="bg1"/>
                </a:solidFill>
              </a:defRPr>
            </a:lvl1pPr>
          </a:lstStyle>
          <a:p>
            <a:pPr>
              <a:defRPr/>
            </a:pPr>
            <a:fld id="{474F9A76-05EC-4927-B4A2-A8CE3023F9C5}" type="slidenum">
              <a:rPr lang="en-US">
                <a:solidFill>
                  <a:srgbClr val="FFFFFF"/>
                </a:solidFill>
              </a:rPr>
              <a:pPr>
                <a:defRPr/>
              </a:pPr>
              <a:t>‹#›</a:t>
            </a:fld>
            <a:endParaRPr lang="en-US" dirty="0">
              <a:solidFill>
                <a:srgbClr val="FFFFFF"/>
              </a:solidFill>
            </a:endParaRPr>
          </a:p>
        </p:txBody>
      </p:sp>
      <p:sp>
        <p:nvSpPr>
          <p:cNvPr id="5" name="Footer Placeholder 4"/>
          <p:cNvSpPr>
            <a:spLocks noGrp="1"/>
          </p:cNvSpPr>
          <p:nvPr>
            <p:ph type="ftr" sz="quarter" idx="11"/>
          </p:nvPr>
        </p:nvSpPr>
        <p:spPr/>
        <p:txBody>
          <a:bodyPr/>
          <a:lstStyle>
            <a:lvl1pPr>
              <a:defRPr smtClean="0">
                <a:solidFill>
                  <a:schemeClr val="bg1"/>
                </a:solidFill>
                <a:latin typeface="Verdana" pitchFamily="64" charset="0"/>
                <a:ea typeface="ＭＳ Ｐゴシック" pitchFamily="64" charset="-128"/>
                <a:cs typeface="ＭＳ Ｐゴシック" pitchFamily="64" charset="-128"/>
              </a:defRPr>
            </a:lvl1pPr>
          </a:lstStyle>
          <a:p>
            <a:pPr>
              <a:defRPr/>
            </a:pPr>
            <a:endParaRPr lang="en-US" dirty="0">
              <a:solidFill>
                <a:srgbClr val="FFFFFF"/>
              </a:solidFill>
            </a:endParaRPr>
          </a:p>
        </p:txBody>
      </p:sp>
      <p:sp>
        <p:nvSpPr>
          <p:cNvPr id="6" name="Content Placeholder 2"/>
          <p:cNvSpPr>
            <a:spLocks noGrp="1"/>
          </p:cNvSpPr>
          <p:nvPr>
            <p:ph idx="1"/>
          </p:nvPr>
        </p:nvSpPr>
        <p:spPr>
          <a:xfrm>
            <a:off x="354013" y="1739900"/>
            <a:ext cx="8339137" cy="4375150"/>
          </a:xfrm>
        </p:spPr>
        <p:txBody>
          <a:bodyPr/>
          <a:lstStyle>
            <a:lvl1pPr marL="457200" indent="-457200">
              <a:spcBef>
                <a:spcPts val="528"/>
              </a:spcBef>
              <a:buFont typeface="+mj-lt"/>
              <a:buAutoNum type="arabicPeriod"/>
              <a:defRPr sz="2200" b="1" cap="all" baseline="0">
                <a:solidFill>
                  <a:schemeClr val="bg1"/>
                </a:solidFill>
              </a:defRPr>
            </a:lvl1pPr>
            <a:lvl2pPr marL="740664" indent="-283464">
              <a:spcBef>
                <a:spcPts val="528"/>
              </a:spcBef>
              <a:buSzPct val="100000"/>
              <a:buFont typeface="Verdana" pitchFamily="34" charset="0"/>
              <a:buChar char="–"/>
              <a:defRPr sz="2200" baseline="0">
                <a:solidFill>
                  <a:schemeClr val="bg1"/>
                </a:solidFill>
              </a:defRPr>
            </a:lvl2pPr>
            <a:lvl3pPr marL="1143000">
              <a:spcBef>
                <a:spcPts val="528"/>
              </a:spcBef>
              <a:buFont typeface="Arial" pitchFamily="34" charset="0"/>
              <a:buChar char="•"/>
              <a:defRPr sz="2200" baseline="0">
                <a:solidFill>
                  <a:schemeClr val="bg1"/>
                </a:solidFill>
              </a:defRPr>
            </a:lvl3pPr>
            <a:lvl4pPr>
              <a:spcBef>
                <a:spcPts val="528"/>
              </a:spcBef>
              <a:defRPr sz="2200" baseline="0">
                <a:solidFill>
                  <a:schemeClr val="bg1"/>
                </a:solidFill>
              </a:defRPr>
            </a:lvl4pPr>
            <a:lvl5pPr>
              <a:spcBef>
                <a:spcPts val="528"/>
              </a:spcBef>
              <a:defRPr sz="2200" baseline="0">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9155487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theme" Target="../theme/theme2.xml"/><Relationship Id="rId2" Type="http://schemas.openxmlformats.org/officeDocument/2006/relationships/slideLayout" Target="../slideLayouts/slideLayout8.xml"/><Relationship Id="rId16" Type="http://schemas.openxmlformats.org/officeDocument/2006/relationships/slideLayout" Target="../slideLayouts/slideLayout22.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image" Target="../media/image17.png"/><Relationship Id="rId5" Type="http://schemas.openxmlformats.org/officeDocument/2006/relationships/slideLayout" Target="../slideLayouts/slideLayout54.xml"/><Relationship Id="rId10" Type="http://schemas.openxmlformats.org/officeDocument/2006/relationships/image" Target="../media/image16.jpeg"/><Relationship Id="rId4" Type="http://schemas.openxmlformats.org/officeDocument/2006/relationships/slideLayout" Target="../slideLayouts/slideLayout53.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18.emf"/><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8">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682" y="671021"/>
            <a:ext cx="822864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62" tIns="45682" rIns="91362" bIns="45682"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682" y="2046440"/>
            <a:ext cx="8228647" cy="3656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62" tIns="45682" rIns="91362" bIns="4568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751236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5" r:id="rId3"/>
    <p:sldLayoutId id="2147483667" r:id="rId4"/>
    <p:sldLayoutId id="2147483694" r:id="rId5"/>
    <p:sldLayoutId id="2147483730" r:id="rId6"/>
  </p:sldLayoutIdLst>
  <p:txStyles>
    <p:titleStyle>
      <a:lvl1pPr algn="ctr" defTabSz="456110" rtl="0" eaLnBrk="0" fontAlgn="base" hangingPunct="0">
        <a:spcBef>
          <a:spcPct val="0"/>
        </a:spcBef>
        <a:spcAft>
          <a:spcPct val="0"/>
        </a:spcAft>
        <a:defRPr sz="3000" b="1" kern="1200">
          <a:solidFill>
            <a:srgbClr val="953735"/>
          </a:solidFill>
          <a:latin typeface="Arial" pitchFamily="34" charset="0"/>
          <a:ea typeface="+mj-ea"/>
          <a:cs typeface="Arial" pitchFamily="34" charset="0"/>
        </a:defRPr>
      </a:lvl1pPr>
      <a:lvl2pPr algn="ctr" defTabSz="456110" rtl="0" eaLnBrk="0" fontAlgn="base" hangingPunct="0">
        <a:spcBef>
          <a:spcPct val="0"/>
        </a:spcBef>
        <a:spcAft>
          <a:spcPct val="0"/>
        </a:spcAft>
        <a:defRPr sz="3000" b="1">
          <a:solidFill>
            <a:srgbClr val="953735"/>
          </a:solidFill>
          <a:latin typeface="Arial" pitchFamily="34" charset="0"/>
          <a:cs typeface="Arial" pitchFamily="34" charset="0"/>
        </a:defRPr>
      </a:lvl2pPr>
      <a:lvl3pPr algn="ctr" defTabSz="456110" rtl="0" eaLnBrk="0" fontAlgn="base" hangingPunct="0">
        <a:spcBef>
          <a:spcPct val="0"/>
        </a:spcBef>
        <a:spcAft>
          <a:spcPct val="0"/>
        </a:spcAft>
        <a:defRPr sz="3000" b="1">
          <a:solidFill>
            <a:srgbClr val="953735"/>
          </a:solidFill>
          <a:latin typeface="Arial" pitchFamily="34" charset="0"/>
          <a:cs typeface="Arial" pitchFamily="34" charset="0"/>
        </a:defRPr>
      </a:lvl3pPr>
      <a:lvl4pPr algn="ctr" defTabSz="456110" rtl="0" eaLnBrk="0" fontAlgn="base" hangingPunct="0">
        <a:spcBef>
          <a:spcPct val="0"/>
        </a:spcBef>
        <a:spcAft>
          <a:spcPct val="0"/>
        </a:spcAft>
        <a:defRPr sz="3000" b="1">
          <a:solidFill>
            <a:srgbClr val="953735"/>
          </a:solidFill>
          <a:latin typeface="Arial" pitchFamily="34" charset="0"/>
          <a:cs typeface="Arial" pitchFamily="34" charset="0"/>
        </a:defRPr>
      </a:lvl4pPr>
      <a:lvl5pPr algn="ctr" defTabSz="456110" rtl="0" eaLnBrk="0" fontAlgn="base" hangingPunct="0">
        <a:spcBef>
          <a:spcPct val="0"/>
        </a:spcBef>
        <a:spcAft>
          <a:spcPct val="0"/>
        </a:spcAft>
        <a:defRPr sz="3000" b="1">
          <a:solidFill>
            <a:srgbClr val="953735"/>
          </a:solidFill>
          <a:latin typeface="Arial" pitchFamily="34" charset="0"/>
          <a:cs typeface="Arial" pitchFamily="34" charset="0"/>
        </a:defRPr>
      </a:lvl5pPr>
      <a:lvl6pPr marL="342975" algn="ctr" defTabSz="456110" rtl="0" fontAlgn="base">
        <a:spcBef>
          <a:spcPct val="0"/>
        </a:spcBef>
        <a:spcAft>
          <a:spcPct val="0"/>
        </a:spcAft>
        <a:defRPr sz="3000" b="1">
          <a:solidFill>
            <a:srgbClr val="953735"/>
          </a:solidFill>
          <a:latin typeface="Arial" pitchFamily="34" charset="0"/>
          <a:cs typeface="Arial" pitchFamily="34" charset="0"/>
        </a:defRPr>
      </a:lvl6pPr>
      <a:lvl7pPr marL="685950" algn="ctr" defTabSz="456110" rtl="0" fontAlgn="base">
        <a:spcBef>
          <a:spcPct val="0"/>
        </a:spcBef>
        <a:spcAft>
          <a:spcPct val="0"/>
        </a:spcAft>
        <a:defRPr sz="3000" b="1">
          <a:solidFill>
            <a:srgbClr val="953735"/>
          </a:solidFill>
          <a:latin typeface="Arial" pitchFamily="34" charset="0"/>
          <a:cs typeface="Arial" pitchFamily="34" charset="0"/>
        </a:defRPr>
      </a:lvl7pPr>
      <a:lvl8pPr marL="1028925" algn="ctr" defTabSz="456110" rtl="0" fontAlgn="base">
        <a:spcBef>
          <a:spcPct val="0"/>
        </a:spcBef>
        <a:spcAft>
          <a:spcPct val="0"/>
        </a:spcAft>
        <a:defRPr sz="3000" b="1">
          <a:solidFill>
            <a:srgbClr val="953735"/>
          </a:solidFill>
          <a:latin typeface="Arial" pitchFamily="34" charset="0"/>
          <a:cs typeface="Arial" pitchFamily="34" charset="0"/>
        </a:defRPr>
      </a:lvl8pPr>
      <a:lvl9pPr marL="1371900" algn="ctr" defTabSz="456110" rtl="0" fontAlgn="base">
        <a:spcBef>
          <a:spcPct val="0"/>
        </a:spcBef>
        <a:spcAft>
          <a:spcPct val="0"/>
        </a:spcAft>
        <a:defRPr sz="3000" b="1">
          <a:solidFill>
            <a:srgbClr val="953735"/>
          </a:solidFill>
          <a:latin typeface="Arial" pitchFamily="34" charset="0"/>
          <a:cs typeface="Arial" pitchFamily="34" charset="0"/>
        </a:defRPr>
      </a:lvl9pPr>
    </p:titleStyle>
    <p:bodyStyle>
      <a:lvl1pPr marL="341784" indent="-341784" algn="l" defTabSz="456110" rtl="0" eaLnBrk="0" fontAlgn="base" hangingPunct="0">
        <a:spcBef>
          <a:spcPct val="20000"/>
        </a:spcBef>
        <a:spcAft>
          <a:spcPct val="0"/>
        </a:spcAft>
        <a:buClr>
          <a:srgbClr val="793374"/>
        </a:buClr>
        <a:buFont typeface="Arial" charset="0"/>
        <a:buChar char="•"/>
        <a:defRPr sz="2700" kern="1200">
          <a:solidFill>
            <a:schemeClr val="tx1"/>
          </a:solidFill>
          <a:latin typeface="Arial" pitchFamily="34" charset="0"/>
          <a:ea typeface="+mn-ea"/>
          <a:cs typeface="Arial" pitchFamily="34" charset="0"/>
        </a:defRPr>
      </a:lvl1pPr>
      <a:lvl2pPr marL="741922" indent="-284623" algn="l" defTabSz="456110" rtl="0" eaLnBrk="0" fontAlgn="base" hangingPunct="0">
        <a:spcBef>
          <a:spcPct val="20000"/>
        </a:spcBef>
        <a:spcAft>
          <a:spcPct val="0"/>
        </a:spcAft>
        <a:buClr>
          <a:srgbClr val="793374"/>
        </a:buClr>
        <a:buFont typeface="Arial" charset="0"/>
        <a:buChar char="–"/>
        <a:defRPr sz="2400" kern="1200">
          <a:solidFill>
            <a:schemeClr val="tx1"/>
          </a:solidFill>
          <a:latin typeface="Arial" pitchFamily="34" charset="0"/>
          <a:ea typeface="+mn-ea"/>
          <a:cs typeface="Arial" pitchFamily="34" charset="0"/>
        </a:defRPr>
      </a:lvl2pPr>
      <a:lvl3pPr marL="1140868" indent="-227458" algn="l" defTabSz="456110" rtl="0" eaLnBrk="0" fontAlgn="base" hangingPunct="0">
        <a:spcBef>
          <a:spcPct val="20000"/>
        </a:spcBef>
        <a:spcAft>
          <a:spcPct val="0"/>
        </a:spcAft>
        <a:buClr>
          <a:srgbClr val="793374"/>
        </a:buClr>
        <a:buFont typeface="Arial" charset="0"/>
        <a:buChar char="•"/>
        <a:defRPr sz="1800" kern="1200">
          <a:solidFill>
            <a:schemeClr val="tx1"/>
          </a:solidFill>
          <a:latin typeface="Arial" pitchFamily="34" charset="0"/>
          <a:ea typeface="+mn-ea"/>
          <a:cs typeface="Arial" pitchFamily="34" charset="0"/>
        </a:defRPr>
      </a:lvl3pPr>
      <a:lvl4pPr marL="1598170" indent="-227458" algn="l" defTabSz="456110" rtl="0" eaLnBrk="0" fontAlgn="base" hangingPunct="0">
        <a:spcBef>
          <a:spcPct val="20000"/>
        </a:spcBef>
        <a:spcAft>
          <a:spcPct val="0"/>
        </a:spcAft>
        <a:buClr>
          <a:srgbClr val="793374"/>
        </a:buClr>
        <a:buFont typeface="Arial" charset="0"/>
        <a:buChar char="–"/>
        <a:defRPr sz="1500" kern="1200">
          <a:solidFill>
            <a:schemeClr val="tx1"/>
          </a:solidFill>
          <a:latin typeface="Arial" pitchFamily="34" charset="0"/>
          <a:ea typeface="+mn-ea"/>
          <a:cs typeface="Arial" pitchFamily="34" charset="0"/>
        </a:defRPr>
      </a:lvl4pPr>
      <a:lvl5pPr marL="2055470" indent="-227458" algn="l" defTabSz="456110" rtl="0" eaLnBrk="0" fontAlgn="base" hangingPunct="0">
        <a:spcBef>
          <a:spcPct val="20000"/>
        </a:spcBef>
        <a:spcAft>
          <a:spcPct val="0"/>
        </a:spcAft>
        <a:buClr>
          <a:srgbClr val="793374"/>
        </a:buClr>
        <a:buFont typeface="Arial" charset="0"/>
        <a:buChar char="»"/>
        <a:defRPr sz="1500" kern="1200">
          <a:solidFill>
            <a:schemeClr val="tx1"/>
          </a:solidFill>
          <a:latin typeface="Arial" pitchFamily="34" charset="0"/>
          <a:ea typeface="+mn-ea"/>
          <a:cs typeface="Arial" pitchFamily="34" charset="0"/>
        </a:defRPr>
      </a:lvl5pPr>
      <a:lvl6pPr marL="2512450" indent="-228403" algn="l" defTabSz="456810" rtl="0" eaLnBrk="1" latinLnBrk="0" hangingPunct="1">
        <a:spcBef>
          <a:spcPct val="20000"/>
        </a:spcBef>
        <a:buFont typeface="Arial"/>
        <a:buChar char="•"/>
        <a:defRPr sz="2000" kern="1200">
          <a:solidFill>
            <a:schemeClr val="tx1"/>
          </a:solidFill>
          <a:latin typeface="+mn-lt"/>
          <a:ea typeface="+mn-ea"/>
          <a:cs typeface="+mn-cs"/>
        </a:defRPr>
      </a:lvl6pPr>
      <a:lvl7pPr marL="2969257" indent="-228403" algn="l" defTabSz="456810" rtl="0" eaLnBrk="1" latinLnBrk="0" hangingPunct="1">
        <a:spcBef>
          <a:spcPct val="20000"/>
        </a:spcBef>
        <a:buFont typeface="Arial"/>
        <a:buChar char="•"/>
        <a:defRPr sz="2000" kern="1200">
          <a:solidFill>
            <a:schemeClr val="tx1"/>
          </a:solidFill>
          <a:latin typeface="+mn-lt"/>
          <a:ea typeface="+mn-ea"/>
          <a:cs typeface="+mn-cs"/>
        </a:defRPr>
      </a:lvl7pPr>
      <a:lvl8pPr marL="3426066" indent="-228403" algn="l" defTabSz="456810" rtl="0" eaLnBrk="1" latinLnBrk="0" hangingPunct="1">
        <a:spcBef>
          <a:spcPct val="20000"/>
        </a:spcBef>
        <a:buFont typeface="Arial"/>
        <a:buChar char="•"/>
        <a:defRPr sz="2000" kern="1200">
          <a:solidFill>
            <a:schemeClr val="tx1"/>
          </a:solidFill>
          <a:latin typeface="+mn-lt"/>
          <a:ea typeface="+mn-ea"/>
          <a:cs typeface="+mn-cs"/>
        </a:defRPr>
      </a:lvl8pPr>
      <a:lvl9pPr marL="3882876" indent="-228403" algn="l" defTabSz="45681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810" rtl="0" eaLnBrk="1" latinLnBrk="0" hangingPunct="1">
        <a:defRPr sz="1800" kern="1200">
          <a:solidFill>
            <a:schemeClr val="tx1"/>
          </a:solidFill>
          <a:latin typeface="+mn-lt"/>
          <a:ea typeface="+mn-ea"/>
          <a:cs typeface="+mn-cs"/>
        </a:defRPr>
      </a:lvl1pPr>
      <a:lvl2pPr marL="456810" algn="l" defTabSz="456810" rtl="0" eaLnBrk="1" latinLnBrk="0" hangingPunct="1">
        <a:defRPr sz="1800" kern="1200">
          <a:solidFill>
            <a:schemeClr val="tx1"/>
          </a:solidFill>
          <a:latin typeface="+mn-lt"/>
          <a:ea typeface="+mn-ea"/>
          <a:cs typeface="+mn-cs"/>
        </a:defRPr>
      </a:lvl2pPr>
      <a:lvl3pPr marL="913618" algn="l" defTabSz="456810" rtl="0" eaLnBrk="1" latinLnBrk="0" hangingPunct="1">
        <a:defRPr sz="1800" kern="1200">
          <a:solidFill>
            <a:schemeClr val="tx1"/>
          </a:solidFill>
          <a:latin typeface="+mn-lt"/>
          <a:ea typeface="+mn-ea"/>
          <a:cs typeface="+mn-cs"/>
        </a:defRPr>
      </a:lvl3pPr>
      <a:lvl4pPr marL="1370425" algn="l" defTabSz="456810" rtl="0" eaLnBrk="1" latinLnBrk="0" hangingPunct="1">
        <a:defRPr sz="1800" kern="1200">
          <a:solidFill>
            <a:schemeClr val="tx1"/>
          </a:solidFill>
          <a:latin typeface="+mn-lt"/>
          <a:ea typeface="+mn-ea"/>
          <a:cs typeface="+mn-cs"/>
        </a:defRPr>
      </a:lvl4pPr>
      <a:lvl5pPr marL="1827235" algn="l" defTabSz="456810" rtl="0" eaLnBrk="1" latinLnBrk="0" hangingPunct="1">
        <a:defRPr sz="1800" kern="1200">
          <a:solidFill>
            <a:schemeClr val="tx1"/>
          </a:solidFill>
          <a:latin typeface="+mn-lt"/>
          <a:ea typeface="+mn-ea"/>
          <a:cs typeface="+mn-cs"/>
        </a:defRPr>
      </a:lvl5pPr>
      <a:lvl6pPr marL="2284044" algn="l" defTabSz="456810" rtl="0" eaLnBrk="1" latinLnBrk="0" hangingPunct="1">
        <a:defRPr sz="1800" kern="1200">
          <a:solidFill>
            <a:schemeClr val="tx1"/>
          </a:solidFill>
          <a:latin typeface="+mn-lt"/>
          <a:ea typeface="+mn-ea"/>
          <a:cs typeface="+mn-cs"/>
        </a:defRPr>
      </a:lvl6pPr>
      <a:lvl7pPr marL="2740852" algn="l" defTabSz="456810" rtl="0" eaLnBrk="1" latinLnBrk="0" hangingPunct="1">
        <a:defRPr sz="1800" kern="1200">
          <a:solidFill>
            <a:schemeClr val="tx1"/>
          </a:solidFill>
          <a:latin typeface="+mn-lt"/>
          <a:ea typeface="+mn-ea"/>
          <a:cs typeface="+mn-cs"/>
        </a:defRPr>
      </a:lvl7pPr>
      <a:lvl8pPr marL="3197661" algn="l" defTabSz="456810" rtl="0" eaLnBrk="1" latinLnBrk="0" hangingPunct="1">
        <a:defRPr sz="1800" kern="1200">
          <a:solidFill>
            <a:schemeClr val="tx1"/>
          </a:solidFill>
          <a:latin typeface="+mn-lt"/>
          <a:ea typeface="+mn-ea"/>
          <a:cs typeface="+mn-cs"/>
        </a:defRPr>
      </a:lvl8pPr>
      <a:lvl9pPr marL="3654471" algn="l" defTabSz="45681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black">
          <a:xfrm>
            <a:off x="328613" y="328613"/>
            <a:ext cx="8374062" cy="8445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black">
          <a:xfrm>
            <a:off x="354013" y="1739900"/>
            <a:ext cx="8339137" cy="4375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0" name="Rectangle 6"/>
          <p:cNvSpPr>
            <a:spLocks noGrp="1" noChangeArrowheads="1"/>
          </p:cNvSpPr>
          <p:nvPr>
            <p:ph type="sldNum" sz="quarter" idx="4"/>
          </p:nvPr>
        </p:nvSpPr>
        <p:spPr bwMode="black">
          <a:xfrm>
            <a:off x="350838" y="6356350"/>
            <a:ext cx="409575" cy="2174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800">
                <a:solidFill>
                  <a:schemeClr val="tx2"/>
                </a:solidFill>
                <a:latin typeface="Verdana" pitchFamily="64" charset="0"/>
                <a:ea typeface="ＭＳ Ｐゴシック" pitchFamily="64" charset="-128"/>
                <a:cs typeface="ＭＳ Ｐゴシック" pitchFamily="64" charset="-128"/>
              </a:defRPr>
            </a:lvl1pPr>
          </a:lstStyle>
          <a:p>
            <a:pPr defTabSz="914400" eaLnBrk="0" fontAlgn="base" hangingPunct="0">
              <a:spcBef>
                <a:spcPct val="0"/>
              </a:spcBef>
              <a:spcAft>
                <a:spcPct val="0"/>
              </a:spcAft>
              <a:defRPr/>
            </a:pPr>
            <a:fld id="{00698937-BEDD-4EFF-AC3E-111CFE5685E0}" type="slidenum">
              <a:rPr lang="en-US" smtClean="0">
                <a:solidFill>
                  <a:srgbClr val="464847"/>
                </a:solidFill>
              </a:rPr>
              <a:pPr defTabSz="914400" eaLnBrk="0" fontAlgn="base" hangingPunct="0">
                <a:spcBef>
                  <a:spcPct val="0"/>
                </a:spcBef>
                <a:spcAft>
                  <a:spcPct val="0"/>
                </a:spcAft>
                <a:defRPr/>
              </a:pPr>
              <a:t>‹#›</a:t>
            </a:fld>
            <a:endParaRPr lang="en-US" dirty="0">
              <a:solidFill>
                <a:srgbClr val="464847"/>
              </a:solidFill>
            </a:endParaRPr>
          </a:p>
        </p:txBody>
      </p:sp>
      <p:sp>
        <p:nvSpPr>
          <p:cNvPr id="1034" name="Rectangle 10"/>
          <p:cNvSpPr>
            <a:spLocks noGrp="1" noChangeArrowheads="1"/>
          </p:cNvSpPr>
          <p:nvPr>
            <p:ph type="ftr" sz="quarter" idx="3"/>
          </p:nvPr>
        </p:nvSpPr>
        <p:spPr bwMode="black">
          <a:xfrm>
            <a:off x="568325" y="6356350"/>
            <a:ext cx="8118475" cy="2873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800">
                <a:solidFill>
                  <a:schemeClr val="tx2"/>
                </a:solidFill>
              </a:defRPr>
            </a:lvl1pPr>
          </a:lstStyle>
          <a:p>
            <a:pPr defTabSz="914400" eaLnBrk="0" fontAlgn="base" hangingPunct="0">
              <a:spcBef>
                <a:spcPct val="0"/>
              </a:spcBef>
              <a:spcAft>
                <a:spcPct val="0"/>
              </a:spcAft>
            </a:pPr>
            <a:endParaRPr lang="en-US" dirty="0">
              <a:solidFill>
                <a:srgbClr val="464847"/>
              </a:solidFill>
            </a:endParaRPr>
          </a:p>
        </p:txBody>
      </p:sp>
    </p:spTree>
    <p:extLst>
      <p:ext uri="{BB962C8B-B14F-4D97-AF65-F5344CB8AC3E}">
        <p14:creationId xmlns:p14="http://schemas.microsoft.com/office/powerpoint/2010/main" val="2187061045"/>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Lst>
  <p:hf hdr="0" ftr="0" dt="0"/>
  <p:txStyles>
    <p:titleStyle>
      <a:lvl1pPr algn="l" rtl="0" eaLnBrk="1" fontAlgn="base" hangingPunct="1">
        <a:spcBef>
          <a:spcPct val="0"/>
        </a:spcBef>
        <a:spcAft>
          <a:spcPct val="0"/>
        </a:spcAft>
        <a:defRPr sz="2600" b="1" cap="all" baseline="0">
          <a:solidFill>
            <a:schemeClr val="accent2"/>
          </a:solidFill>
          <a:latin typeface="+mj-lt"/>
          <a:ea typeface="+mj-ea"/>
          <a:cs typeface="+mj-cs"/>
        </a:defRPr>
      </a:lvl1pPr>
      <a:lvl2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2pPr>
      <a:lvl3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3pPr>
      <a:lvl4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4pPr>
      <a:lvl5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5pPr>
      <a:lvl6pPr marL="4572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6pPr>
      <a:lvl7pPr marL="9144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7pPr>
      <a:lvl8pPr marL="13716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8pPr>
      <a:lvl9pPr marL="18288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9pPr>
    </p:titleStyle>
    <p:bodyStyle>
      <a:lvl1pPr marL="0" indent="0" algn="l" rtl="0" eaLnBrk="1" fontAlgn="base" hangingPunct="1">
        <a:spcBef>
          <a:spcPct val="50000"/>
        </a:spcBef>
        <a:spcAft>
          <a:spcPct val="0"/>
        </a:spcAft>
        <a:defRPr>
          <a:solidFill>
            <a:schemeClr val="tx2"/>
          </a:solidFill>
          <a:latin typeface="+mn-lt"/>
          <a:ea typeface="+mn-ea"/>
          <a:cs typeface="+mn-cs"/>
        </a:defRPr>
      </a:lvl1pPr>
      <a:lvl2pPr marL="223838" indent="-222250" algn="l" rtl="0" eaLnBrk="1" fontAlgn="base" hangingPunct="1">
        <a:spcBef>
          <a:spcPct val="100000"/>
        </a:spcBef>
        <a:spcAft>
          <a:spcPct val="0"/>
        </a:spcAft>
        <a:buSzPct val="80000"/>
        <a:buChar char="•"/>
        <a:defRPr>
          <a:solidFill>
            <a:schemeClr val="tx2"/>
          </a:solidFill>
          <a:latin typeface="+mn-lt"/>
          <a:ea typeface="+mn-ea"/>
        </a:defRPr>
      </a:lvl2pPr>
      <a:lvl3pPr marL="693738" indent="-228600" algn="l" rtl="0" eaLnBrk="1" fontAlgn="base" hangingPunct="1">
        <a:spcBef>
          <a:spcPct val="25000"/>
        </a:spcBef>
        <a:spcAft>
          <a:spcPct val="0"/>
        </a:spcAft>
        <a:buChar char="–"/>
        <a:defRPr>
          <a:solidFill>
            <a:schemeClr val="tx2"/>
          </a:solidFill>
          <a:latin typeface="+mn-lt"/>
          <a:ea typeface="+mn-ea"/>
        </a:defRPr>
      </a:lvl3pPr>
      <a:lvl4pPr marL="1120775" indent="-228600" algn="l" rtl="0" eaLnBrk="1" fontAlgn="base" hangingPunct="1">
        <a:spcBef>
          <a:spcPct val="25000"/>
        </a:spcBef>
        <a:spcAft>
          <a:spcPct val="0"/>
        </a:spcAft>
        <a:buSzPct val="80000"/>
        <a:buChar char="•"/>
        <a:defRPr>
          <a:solidFill>
            <a:schemeClr val="tx2"/>
          </a:solidFill>
          <a:latin typeface="+mn-lt"/>
          <a:ea typeface="+mn-ea"/>
        </a:defRPr>
      </a:lvl4pPr>
      <a:lvl5pPr marL="1608138" indent="-228600" algn="l" rtl="0" eaLnBrk="1" fontAlgn="base" hangingPunct="1">
        <a:spcBef>
          <a:spcPct val="25000"/>
        </a:spcBef>
        <a:spcAft>
          <a:spcPct val="0"/>
        </a:spcAft>
        <a:buChar char="–"/>
        <a:defRPr>
          <a:solidFill>
            <a:schemeClr val="tx2"/>
          </a:solidFill>
          <a:latin typeface="+mn-lt"/>
          <a:ea typeface="+mn-ea"/>
        </a:defRPr>
      </a:lvl5pPr>
      <a:lvl6pPr marL="2065338" indent="-228600" algn="l" rtl="0" eaLnBrk="1" fontAlgn="base" hangingPunct="1">
        <a:spcBef>
          <a:spcPct val="25000"/>
        </a:spcBef>
        <a:spcAft>
          <a:spcPct val="0"/>
        </a:spcAft>
        <a:buChar char="–"/>
        <a:defRPr>
          <a:solidFill>
            <a:schemeClr val="bg2"/>
          </a:solidFill>
          <a:latin typeface="+mn-lt"/>
          <a:ea typeface="+mn-ea"/>
        </a:defRPr>
      </a:lvl6pPr>
      <a:lvl7pPr marL="2522538" indent="-228600" algn="l" rtl="0" eaLnBrk="1" fontAlgn="base" hangingPunct="1">
        <a:spcBef>
          <a:spcPct val="25000"/>
        </a:spcBef>
        <a:spcAft>
          <a:spcPct val="0"/>
        </a:spcAft>
        <a:buChar char="–"/>
        <a:defRPr>
          <a:solidFill>
            <a:schemeClr val="bg2"/>
          </a:solidFill>
          <a:latin typeface="+mn-lt"/>
          <a:ea typeface="+mn-ea"/>
        </a:defRPr>
      </a:lvl7pPr>
      <a:lvl8pPr marL="2979738" indent="-228600" algn="l" rtl="0" eaLnBrk="1" fontAlgn="base" hangingPunct="1">
        <a:spcBef>
          <a:spcPct val="25000"/>
        </a:spcBef>
        <a:spcAft>
          <a:spcPct val="0"/>
        </a:spcAft>
        <a:buChar char="–"/>
        <a:defRPr>
          <a:solidFill>
            <a:schemeClr val="bg2"/>
          </a:solidFill>
          <a:latin typeface="+mn-lt"/>
          <a:ea typeface="+mn-ea"/>
        </a:defRPr>
      </a:lvl8pPr>
      <a:lvl9pPr marL="3436938" indent="-228600" algn="l" rtl="0" eaLnBrk="1" fontAlgn="base" hangingPunct="1">
        <a:spcBef>
          <a:spcPct val="25000"/>
        </a:spcBef>
        <a:spcAft>
          <a:spcPct val="0"/>
        </a:spcAft>
        <a:buChar char="–"/>
        <a:defRPr>
          <a:solidFill>
            <a:schemeClr val="bg2"/>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black">
          <a:xfrm>
            <a:off x="328613" y="328613"/>
            <a:ext cx="8374062" cy="8445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black">
          <a:xfrm>
            <a:off x="354013" y="1739900"/>
            <a:ext cx="8339137" cy="4375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0" name="Rectangle 6"/>
          <p:cNvSpPr>
            <a:spLocks noGrp="1" noChangeArrowheads="1"/>
          </p:cNvSpPr>
          <p:nvPr>
            <p:ph type="sldNum" sz="quarter" idx="4"/>
          </p:nvPr>
        </p:nvSpPr>
        <p:spPr bwMode="black">
          <a:xfrm>
            <a:off x="350838" y="6356350"/>
            <a:ext cx="409575" cy="2174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800">
                <a:solidFill>
                  <a:schemeClr val="tx2"/>
                </a:solidFill>
                <a:latin typeface="Verdana" pitchFamily="64" charset="0"/>
                <a:ea typeface="ＭＳ Ｐゴシック" pitchFamily="64" charset="-128"/>
                <a:cs typeface="ＭＳ Ｐゴシック" pitchFamily="64" charset="-128"/>
              </a:defRPr>
            </a:lvl1pPr>
          </a:lstStyle>
          <a:p>
            <a:pPr defTabSz="914400" eaLnBrk="0" fontAlgn="base" hangingPunct="0">
              <a:spcBef>
                <a:spcPct val="0"/>
              </a:spcBef>
              <a:spcAft>
                <a:spcPct val="0"/>
              </a:spcAft>
              <a:defRPr/>
            </a:pPr>
            <a:fld id="{00698937-BEDD-4EFF-AC3E-111CFE5685E0}" type="slidenum">
              <a:rPr lang="en-US" smtClean="0">
                <a:solidFill>
                  <a:srgbClr val="464847"/>
                </a:solidFill>
              </a:rPr>
              <a:pPr defTabSz="914400" eaLnBrk="0" fontAlgn="base" hangingPunct="0">
                <a:spcBef>
                  <a:spcPct val="0"/>
                </a:spcBef>
                <a:spcAft>
                  <a:spcPct val="0"/>
                </a:spcAft>
                <a:defRPr/>
              </a:pPr>
              <a:t>‹#›</a:t>
            </a:fld>
            <a:endParaRPr lang="en-US" dirty="0">
              <a:solidFill>
                <a:srgbClr val="464847"/>
              </a:solidFill>
            </a:endParaRPr>
          </a:p>
        </p:txBody>
      </p:sp>
      <p:sp>
        <p:nvSpPr>
          <p:cNvPr id="1034" name="Rectangle 10"/>
          <p:cNvSpPr>
            <a:spLocks noGrp="1" noChangeArrowheads="1"/>
          </p:cNvSpPr>
          <p:nvPr>
            <p:ph type="ftr" sz="quarter" idx="3"/>
          </p:nvPr>
        </p:nvSpPr>
        <p:spPr bwMode="black">
          <a:xfrm>
            <a:off x="568325" y="6356350"/>
            <a:ext cx="8137525" cy="2873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800">
                <a:solidFill>
                  <a:schemeClr val="tx2"/>
                </a:solidFill>
              </a:defRPr>
            </a:lvl1pPr>
          </a:lstStyle>
          <a:p>
            <a:pPr defTabSz="914400" eaLnBrk="0" fontAlgn="base" hangingPunct="0">
              <a:spcBef>
                <a:spcPct val="0"/>
              </a:spcBef>
              <a:spcAft>
                <a:spcPct val="0"/>
              </a:spcAft>
            </a:pPr>
            <a:endParaRPr lang="en-US" dirty="0">
              <a:solidFill>
                <a:srgbClr val="464847"/>
              </a:solidFill>
            </a:endParaRPr>
          </a:p>
        </p:txBody>
      </p:sp>
    </p:spTree>
    <p:extLst>
      <p:ext uri="{BB962C8B-B14F-4D97-AF65-F5344CB8AC3E}">
        <p14:creationId xmlns:p14="http://schemas.microsoft.com/office/powerpoint/2010/main" val="1182697715"/>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Lst>
  <p:hf hdr="0" ftr="0" dt="0"/>
  <p:txStyles>
    <p:titleStyle>
      <a:lvl1pPr algn="l" rtl="0" eaLnBrk="1" fontAlgn="base" hangingPunct="1">
        <a:spcBef>
          <a:spcPct val="0"/>
        </a:spcBef>
        <a:spcAft>
          <a:spcPct val="0"/>
        </a:spcAft>
        <a:defRPr sz="2600" b="1" cap="all" baseline="0">
          <a:solidFill>
            <a:schemeClr val="accent5"/>
          </a:solidFill>
          <a:latin typeface="+mj-lt"/>
          <a:ea typeface="+mj-ea"/>
          <a:cs typeface="+mj-cs"/>
        </a:defRPr>
      </a:lvl1pPr>
      <a:lvl2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2pPr>
      <a:lvl3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3pPr>
      <a:lvl4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4pPr>
      <a:lvl5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5pPr>
      <a:lvl6pPr marL="4572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6pPr>
      <a:lvl7pPr marL="9144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7pPr>
      <a:lvl8pPr marL="13716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8pPr>
      <a:lvl9pPr marL="18288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9pPr>
    </p:titleStyle>
    <p:bodyStyle>
      <a:lvl1pPr marL="0" indent="0" algn="l" rtl="0" eaLnBrk="1" fontAlgn="base" hangingPunct="1">
        <a:spcBef>
          <a:spcPct val="50000"/>
        </a:spcBef>
        <a:spcAft>
          <a:spcPct val="0"/>
        </a:spcAft>
        <a:defRPr>
          <a:solidFill>
            <a:schemeClr val="tx2"/>
          </a:solidFill>
          <a:latin typeface="+mn-lt"/>
          <a:ea typeface="+mn-ea"/>
          <a:cs typeface="+mn-cs"/>
        </a:defRPr>
      </a:lvl1pPr>
      <a:lvl2pPr marL="223838" indent="-222250" algn="l" rtl="0" eaLnBrk="1" fontAlgn="base" hangingPunct="1">
        <a:spcBef>
          <a:spcPct val="100000"/>
        </a:spcBef>
        <a:spcAft>
          <a:spcPct val="0"/>
        </a:spcAft>
        <a:buSzPct val="80000"/>
        <a:buChar char="•"/>
        <a:defRPr>
          <a:solidFill>
            <a:schemeClr val="tx2"/>
          </a:solidFill>
          <a:latin typeface="+mn-lt"/>
          <a:ea typeface="+mn-ea"/>
        </a:defRPr>
      </a:lvl2pPr>
      <a:lvl3pPr marL="693738" indent="-228600" algn="l" rtl="0" eaLnBrk="1" fontAlgn="base" hangingPunct="1">
        <a:spcBef>
          <a:spcPct val="25000"/>
        </a:spcBef>
        <a:spcAft>
          <a:spcPct val="0"/>
        </a:spcAft>
        <a:buChar char="–"/>
        <a:defRPr>
          <a:solidFill>
            <a:schemeClr val="tx2"/>
          </a:solidFill>
          <a:latin typeface="+mn-lt"/>
          <a:ea typeface="+mn-ea"/>
        </a:defRPr>
      </a:lvl3pPr>
      <a:lvl4pPr marL="1120775" indent="-228600" algn="l" rtl="0" eaLnBrk="1" fontAlgn="base" hangingPunct="1">
        <a:spcBef>
          <a:spcPct val="25000"/>
        </a:spcBef>
        <a:spcAft>
          <a:spcPct val="0"/>
        </a:spcAft>
        <a:buSzPct val="80000"/>
        <a:buChar char="•"/>
        <a:defRPr>
          <a:solidFill>
            <a:schemeClr val="tx2"/>
          </a:solidFill>
          <a:latin typeface="+mn-lt"/>
          <a:ea typeface="+mn-ea"/>
        </a:defRPr>
      </a:lvl4pPr>
      <a:lvl5pPr marL="1608138" indent="-228600" algn="l" rtl="0" eaLnBrk="1" fontAlgn="base" hangingPunct="1">
        <a:spcBef>
          <a:spcPct val="25000"/>
        </a:spcBef>
        <a:spcAft>
          <a:spcPct val="0"/>
        </a:spcAft>
        <a:buChar char="–"/>
        <a:defRPr>
          <a:solidFill>
            <a:schemeClr val="tx2"/>
          </a:solidFill>
          <a:latin typeface="+mn-lt"/>
          <a:ea typeface="+mn-ea"/>
        </a:defRPr>
      </a:lvl5pPr>
      <a:lvl6pPr marL="2065338" indent="-228600" algn="l" rtl="0" eaLnBrk="1" fontAlgn="base" hangingPunct="1">
        <a:spcBef>
          <a:spcPct val="25000"/>
        </a:spcBef>
        <a:spcAft>
          <a:spcPct val="0"/>
        </a:spcAft>
        <a:buChar char="–"/>
        <a:defRPr>
          <a:solidFill>
            <a:schemeClr val="bg2"/>
          </a:solidFill>
          <a:latin typeface="+mn-lt"/>
          <a:ea typeface="+mn-ea"/>
        </a:defRPr>
      </a:lvl6pPr>
      <a:lvl7pPr marL="2522538" indent="-228600" algn="l" rtl="0" eaLnBrk="1" fontAlgn="base" hangingPunct="1">
        <a:spcBef>
          <a:spcPct val="25000"/>
        </a:spcBef>
        <a:spcAft>
          <a:spcPct val="0"/>
        </a:spcAft>
        <a:buChar char="–"/>
        <a:defRPr>
          <a:solidFill>
            <a:schemeClr val="bg2"/>
          </a:solidFill>
          <a:latin typeface="+mn-lt"/>
          <a:ea typeface="+mn-ea"/>
        </a:defRPr>
      </a:lvl7pPr>
      <a:lvl8pPr marL="2979738" indent="-228600" algn="l" rtl="0" eaLnBrk="1" fontAlgn="base" hangingPunct="1">
        <a:spcBef>
          <a:spcPct val="25000"/>
        </a:spcBef>
        <a:spcAft>
          <a:spcPct val="0"/>
        </a:spcAft>
        <a:buChar char="–"/>
        <a:defRPr>
          <a:solidFill>
            <a:schemeClr val="bg2"/>
          </a:solidFill>
          <a:latin typeface="+mn-lt"/>
          <a:ea typeface="+mn-ea"/>
        </a:defRPr>
      </a:lvl8pPr>
      <a:lvl9pPr marL="3436938" indent="-228600" algn="l" rtl="0" eaLnBrk="1" fontAlgn="base" hangingPunct="1">
        <a:spcBef>
          <a:spcPct val="25000"/>
        </a:spcBef>
        <a:spcAft>
          <a:spcPct val="0"/>
        </a:spcAft>
        <a:buChar char="–"/>
        <a:defRPr>
          <a:solidFill>
            <a:schemeClr val="bg2"/>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2176E55A-7107-4940-830A-D5F0871CCE51}" type="datetimeFigureOut">
              <a:rPr lang="en-US" smtClean="0">
                <a:solidFill>
                  <a:prstClr val="black">
                    <a:tint val="75000"/>
                  </a:prstClr>
                </a:solidFill>
              </a:rPr>
              <a:pPr defTabSz="685800"/>
              <a:t>3/26/2020</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8C31F4CD-DE00-4933-8CC4-7564744A102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093362462"/>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15636" y="941294"/>
            <a:ext cx="7481455" cy="1008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1246909" y="1949824"/>
            <a:ext cx="7481455" cy="3993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p:cNvSpPr>
            <a:spLocks noGrp="1"/>
          </p:cNvSpPr>
          <p:nvPr>
            <p:ph type="sldNum" sz="quarter" idx="4"/>
          </p:nvPr>
        </p:nvSpPr>
        <p:spPr>
          <a:xfrm>
            <a:off x="6996546" y="6334126"/>
            <a:ext cx="1939636" cy="322169"/>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59">
                <a:solidFill>
                  <a:srgbClr val="898989"/>
                </a:solidFill>
              </a:defRPr>
            </a:lvl1pPr>
          </a:lstStyle>
          <a:p>
            <a:pPr defTabSz="806867" fontAlgn="base">
              <a:spcBef>
                <a:spcPct val="0"/>
              </a:spcBef>
              <a:spcAft>
                <a:spcPct val="0"/>
              </a:spcAft>
              <a:defRPr/>
            </a:pPr>
            <a:fld id="{5BA290C8-D61D-4F25-917A-EB5DECE47795}" type="slidenum">
              <a:rPr lang="en-US" smtClean="0">
                <a:ea typeface="MS PGothic" panose="020B0600070205080204" pitchFamily="34" charset="-128"/>
              </a:rPr>
              <a:pPr defTabSz="806867" fontAlgn="base">
                <a:spcBef>
                  <a:spcPct val="0"/>
                </a:spcBef>
                <a:spcAft>
                  <a:spcPct val="0"/>
                </a:spcAft>
                <a:defRPr/>
              </a:pPr>
              <a:t>‹#›</a:t>
            </a:fld>
            <a:endParaRPr lang="en-US">
              <a:ea typeface="MS PGothic" panose="020B0600070205080204" pitchFamily="34" charset="-128"/>
            </a:endParaRPr>
          </a:p>
        </p:txBody>
      </p:sp>
      <p:pic>
        <p:nvPicPr>
          <p:cNvPr id="1029" name="Picture 3"/>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10705" y="168088"/>
            <a:ext cx="8864023" cy="813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7" name="Oval 1046"/>
          <p:cNvSpPr/>
          <p:nvPr userDrawn="1"/>
        </p:nvSpPr>
        <p:spPr>
          <a:xfrm>
            <a:off x="7809058" y="336176"/>
            <a:ext cx="1052079" cy="57710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06867" eaLnBrk="0" fontAlgn="base" hangingPunct="0">
              <a:spcBef>
                <a:spcPct val="0"/>
              </a:spcBef>
              <a:spcAft>
                <a:spcPct val="0"/>
              </a:spcAft>
              <a:defRPr/>
            </a:pPr>
            <a:endParaRPr lang="en-US" sz="1588">
              <a:solidFill>
                <a:prstClr val="white"/>
              </a:solidFill>
            </a:endParaRPr>
          </a:p>
        </p:txBody>
      </p:sp>
      <p:pic>
        <p:nvPicPr>
          <p:cNvPr id="1031" name="Picture 7" descr="AHSA_LIW_Color.png"/>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7690717" y="399210"/>
            <a:ext cx="1122795" cy="708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8" name="Freeform 3"/>
          <p:cNvSpPr/>
          <p:nvPr userDrawn="1"/>
        </p:nvSpPr>
        <p:spPr>
          <a:xfrm>
            <a:off x="254000" y="212912"/>
            <a:ext cx="8690841" cy="6471397"/>
          </a:xfrm>
          <a:custGeom>
            <a:avLst/>
            <a:gdLst>
              <a:gd name="connsiteX0" fmla="*/ 165100 w 9559925"/>
              <a:gd name="connsiteY0" fmla="*/ 12700 h 7334250"/>
              <a:gd name="connsiteX1" fmla="*/ 12700 w 9559925"/>
              <a:gd name="connsiteY1" fmla="*/ 165100 h 7334250"/>
              <a:gd name="connsiteX2" fmla="*/ 12700 w 9559925"/>
              <a:gd name="connsiteY2" fmla="*/ 7169150 h 7334250"/>
              <a:gd name="connsiteX3" fmla="*/ 165100 w 9559925"/>
              <a:gd name="connsiteY3" fmla="*/ 7321550 h 7334250"/>
              <a:gd name="connsiteX4" fmla="*/ 9394825 w 9559925"/>
              <a:gd name="connsiteY4" fmla="*/ 7321550 h 7334250"/>
              <a:gd name="connsiteX5" fmla="*/ 9547225 w 9559925"/>
              <a:gd name="connsiteY5" fmla="*/ 7169150 h 7334250"/>
              <a:gd name="connsiteX6" fmla="*/ 9547225 w 9559925"/>
              <a:gd name="connsiteY6" fmla="*/ 165100 h 7334250"/>
              <a:gd name="connsiteX7" fmla="*/ 9394825 w 9559925"/>
              <a:gd name="connsiteY7" fmla="*/ 12700 h 7334250"/>
              <a:gd name="connsiteX8" fmla="*/ 165100 w 9559925"/>
              <a:gd name="connsiteY8" fmla="*/ 12700 h 7334250"/>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Lst>
            <a:rect l="l" t="t" r="r" b="b"/>
            <a:pathLst>
              <a:path w="9559925" h="7334250">
                <a:moveTo>
                  <a:pt x="165100" y="12700"/>
                </a:moveTo>
                <a:cubicBezTo>
                  <a:pt x="165100" y="12700"/>
                  <a:pt x="12700" y="12700"/>
                  <a:pt x="12700" y="165100"/>
                </a:cubicBezTo>
                <a:lnTo>
                  <a:pt x="12700" y="7169150"/>
                </a:lnTo>
                <a:cubicBezTo>
                  <a:pt x="12700" y="7169150"/>
                  <a:pt x="12700" y="7321550"/>
                  <a:pt x="165100" y="7321550"/>
                </a:cubicBezTo>
                <a:lnTo>
                  <a:pt x="9394825" y="7321550"/>
                </a:lnTo>
                <a:cubicBezTo>
                  <a:pt x="9394825" y="7321550"/>
                  <a:pt x="9547225" y="7321550"/>
                  <a:pt x="9547225" y="7169150"/>
                </a:cubicBezTo>
                <a:lnTo>
                  <a:pt x="9547225" y="165100"/>
                </a:lnTo>
                <a:cubicBezTo>
                  <a:pt x="9547225" y="165100"/>
                  <a:pt x="9547225" y="12700"/>
                  <a:pt x="9394825" y="12700"/>
                </a:cubicBezTo>
                <a:lnTo>
                  <a:pt x="165100" y="12700"/>
                </a:lnTo>
              </a:path>
            </a:pathLst>
          </a:custGeom>
          <a:solidFill>
            <a:srgbClr val="000000">
              <a:alpha val="0"/>
            </a:srgbClr>
          </a:solidFill>
          <a:ln w="25400">
            <a:solidFill>
              <a:srgbClr val="C6C5C5">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06867">
              <a:defRPr/>
            </a:pPr>
            <a:endParaRPr lang="zh-CN" altLang="en-US" sz="1588">
              <a:solidFill>
                <a:prstClr val="white"/>
              </a:solidFill>
            </a:endParaRPr>
          </a:p>
        </p:txBody>
      </p:sp>
    </p:spTree>
    <p:extLst>
      <p:ext uri="{BB962C8B-B14F-4D97-AF65-F5344CB8AC3E}">
        <p14:creationId xmlns:p14="http://schemas.microsoft.com/office/powerpoint/2010/main" val="3030567191"/>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Lst>
  <p:hf hdr="0" ftr="0" dt="0"/>
  <p:txStyles>
    <p:titleStyle>
      <a:lvl1pPr algn="ctr" rtl="0" eaLnBrk="0" fontAlgn="base" hangingPunct="0">
        <a:spcBef>
          <a:spcPct val="0"/>
        </a:spcBef>
        <a:spcAft>
          <a:spcPct val="0"/>
        </a:spcAft>
        <a:defRPr sz="3883" kern="1200">
          <a:solidFill>
            <a:srgbClr val="A6A6A6"/>
          </a:solidFill>
          <a:latin typeface="+mj-lt"/>
          <a:ea typeface="MS PGothic" panose="020B0600070205080204" pitchFamily="34" charset="-128"/>
          <a:cs typeface="MS PGothic" charset="0"/>
        </a:defRPr>
      </a:lvl1pPr>
      <a:lvl2pPr algn="ctr" rtl="0" eaLnBrk="0" fontAlgn="base" hangingPunct="0">
        <a:spcBef>
          <a:spcPct val="0"/>
        </a:spcBef>
        <a:spcAft>
          <a:spcPct val="0"/>
        </a:spcAft>
        <a:defRPr sz="3883">
          <a:solidFill>
            <a:srgbClr val="A6A6A6"/>
          </a:solidFill>
          <a:latin typeface="Calibri" pitchFamily="34" charset="0"/>
          <a:ea typeface="MS PGothic" panose="020B0600070205080204" pitchFamily="34" charset="-128"/>
          <a:cs typeface="MS PGothic" charset="0"/>
        </a:defRPr>
      </a:lvl2pPr>
      <a:lvl3pPr algn="ctr" rtl="0" eaLnBrk="0" fontAlgn="base" hangingPunct="0">
        <a:spcBef>
          <a:spcPct val="0"/>
        </a:spcBef>
        <a:spcAft>
          <a:spcPct val="0"/>
        </a:spcAft>
        <a:defRPr sz="3883">
          <a:solidFill>
            <a:srgbClr val="A6A6A6"/>
          </a:solidFill>
          <a:latin typeface="Calibri" pitchFamily="34" charset="0"/>
          <a:ea typeface="MS PGothic" panose="020B0600070205080204" pitchFamily="34" charset="-128"/>
          <a:cs typeface="MS PGothic" charset="0"/>
        </a:defRPr>
      </a:lvl3pPr>
      <a:lvl4pPr algn="ctr" rtl="0" eaLnBrk="0" fontAlgn="base" hangingPunct="0">
        <a:spcBef>
          <a:spcPct val="0"/>
        </a:spcBef>
        <a:spcAft>
          <a:spcPct val="0"/>
        </a:spcAft>
        <a:defRPr sz="3883">
          <a:solidFill>
            <a:srgbClr val="A6A6A6"/>
          </a:solidFill>
          <a:latin typeface="Calibri" pitchFamily="34" charset="0"/>
          <a:ea typeface="MS PGothic" panose="020B0600070205080204" pitchFamily="34" charset="-128"/>
          <a:cs typeface="MS PGothic" charset="0"/>
        </a:defRPr>
      </a:lvl4pPr>
      <a:lvl5pPr algn="ctr" rtl="0" eaLnBrk="0" fontAlgn="base" hangingPunct="0">
        <a:spcBef>
          <a:spcPct val="0"/>
        </a:spcBef>
        <a:spcAft>
          <a:spcPct val="0"/>
        </a:spcAft>
        <a:defRPr sz="3883">
          <a:solidFill>
            <a:srgbClr val="A6A6A6"/>
          </a:solidFill>
          <a:latin typeface="Calibri" pitchFamily="34" charset="0"/>
          <a:ea typeface="MS PGothic" panose="020B0600070205080204" pitchFamily="34" charset="-128"/>
          <a:cs typeface="MS PGothic" charset="0"/>
        </a:defRPr>
      </a:lvl5pPr>
      <a:lvl6pPr marL="403433" algn="ctr" rtl="0" fontAlgn="base">
        <a:spcBef>
          <a:spcPct val="0"/>
        </a:spcBef>
        <a:spcAft>
          <a:spcPct val="0"/>
        </a:spcAft>
        <a:defRPr sz="3883">
          <a:solidFill>
            <a:srgbClr val="A6A6A6"/>
          </a:solidFill>
          <a:latin typeface="Calibri" pitchFamily="34" charset="0"/>
          <a:ea typeface="ＭＳ Ｐゴシック" charset="-128"/>
        </a:defRPr>
      </a:lvl6pPr>
      <a:lvl7pPr marL="806867" algn="ctr" rtl="0" fontAlgn="base">
        <a:spcBef>
          <a:spcPct val="0"/>
        </a:spcBef>
        <a:spcAft>
          <a:spcPct val="0"/>
        </a:spcAft>
        <a:defRPr sz="3883">
          <a:solidFill>
            <a:srgbClr val="A6A6A6"/>
          </a:solidFill>
          <a:latin typeface="Calibri" pitchFamily="34" charset="0"/>
          <a:ea typeface="ＭＳ Ｐゴシック" charset="-128"/>
        </a:defRPr>
      </a:lvl7pPr>
      <a:lvl8pPr marL="1210300" algn="ctr" rtl="0" fontAlgn="base">
        <a:spcBef>
          <a:spcPct val="0"/>
        </a:spcBef>
        <a:spcAft>
          <a:spcPct val="0"/>
        </a:spcAft>
        <a:defRPr sz="3883">
          <a:solidFill>
            <a:srgbClr val="A6A6A6"/>
          </a:solidFill>
          <a:latin typeface="Calibri" pitchFamily="34" charset="0"/>
          <a:ea typeface="ＭＳ Ｐゴシック" charset="-128"/>
        </a:defRPr>
      </a:lvl8pPr>
      <a:lvl9pPr marL="1613733" algn="ctr" rtl="0" fontAlgn="base">
        <a:spcBef>
          <a:spcPct val="0"/>
        </a:spcBef>
        <a:spcAft>
          <a:spcPct val="0"/>
        </a:spcAft>
        <a:defRPr sz="3883">
          <a:solidFill>
            <a:srgbClr val="A6A6A6"/>
          </a:solidFill>
          <a:latin typeface="Calibri" pitchFamily="34" charset="0"/>
          <a:ea typeface="ＭＳ Ｐゴシック" charset="-128"/>
        </a:defRPr>
      </a:lvl9pPr>
    </p:titleStyle>
    <p:bodyStyle>
      <a:lvl1pPr marL="302575" indent="-302575" algn="l" rtl="0" eaLnBrk="0" fontAlgn="base" hangingPunct="0">
        <a:spcBef>
          <a:spcPct val="20000"/>
        </a:spcBef>
        <a:spcAft>
          <a:spcPct val="0"/>
        </a:spcAft>
        <a:buFont typeface="Arial" panose="020B0604020202020204" pitchFamily="34" charset="0"/>
        <a:buChar char="•"/>
        <a:defRPr sz="2824" kern="1200">
          <a:solidFill>
            <a:schemeClr val="tx1"/>
          </a:solidFill>
          <a:latin typeface="+mn-lt"/>
          <a:ea typeface="MS PGothic" panose="020B0600070205080204" pitchFamily="34" charset="-128"/>
          <a:cs typeface="MS PGothic" charset="0"/>
        </a:defRPr>
      </a:lvl1pPr>
      <a:lvl2pPr marL="655579" indent="-252146" algn="l" rtl="0" eaLnBrk="0" fontAlgn="base" hangingPunct="0">
        <a:spcBef>
          <a:spcPct val="20000"/>
        </a:spcBef>
        <a:spcAft>
          <a:spcPct val="0"/>
        </a:spcAft>
        <a:buFont typeface="Arial" panose="020B0604020202020204" pitchFamily="34" charset="0"/>
        <a:buChar char="–"/>
        <a:defRPr sz="2471" kern="1200">
          <a:solidFill>
            <a:schemeClr val="tx1"/>
          </a:solidFill>
          <a:latin typeface="+mn-lt"/>
          <a:ea typeface="MS PGothic" panose="020B0600070205080204" pitchFamily="34" charset="-128"/>
          <a:cs typeface="MS PGothic" charset="0"/>
        </a:defRPr>
      </a:lvl2pPr>
      <a:lvl3pPr marL="1008583" indent="-201717" algn="l" rtl="0" eaLnBrk="0" fontAlgn="base" hangingPunct="0">
        <a:spcBef>
          <a:spcPct val="20000"/>
        </a:spcBef>
        <a:spcAft>
          <a:spcPct val="0"/>
        </a:spcAft>
        <a:buFont typeface="Arial" panose="020B0604020202020204" pitchFamily="34" charset="0"/>
        <a:buChar char="•"/>
        <a:defRPr sz="2118" kern="1200">
          <a:solidFill>
            <a:schemeClr val="tx1"/>
          </a:solidFill>
          <a:latin typeface="+mn-lt"/>
          <a:ea typeface="MS PGothic" panose="020B0600070205080204" pitchFamily="34" charset="-128"/>
          <a:cs typeface="MS PGothic" charset="0"/>
        </a:defRPr>
      </a:lvl3pPr>
      <a:lvl4pPr marL="1412016" indent="-201717" algn="l" rtl="0" eaLnBrk="0" fontAlgn="base" hangingPunct="0">
        <a:spcBef>
          <a:spcPct val="20000"/>
        </a:spcBef>
        <a:spcAft>
          <a:spcPct val="0"/>
        </a:spcAft>
        <a:buFont typeface="Arial" panose="020B0604020202020204" pitchFamily="34" charset="0"/>
        <a:buChar char="–"/>
        <a:defRPr sz="1765" kern="1200">
          <a:solidFill>
            <a:schemeClr val="tx1"/>
          </a:solidFill>
          <a:latin typeface="+mn-lt"/>
          <a:ea typeface="MS PGothic" panose="020B0600070205080204" pitchFamily="34" charset="-128"/>
          <a:cs typeface="MS PGothic" charset="0"/>
        </a:defRPr>
      </a:lvl4pPr>
      <a:lvl5pPr marL="1815450" indent="-201717" algn="l" rtl="0" eaLnBrk="0" fontAlgn="base" hangingPunct="0">
        <a:spcBef>
          <a:spcPct val="20000"/>
        </a:spcBef>
        <a:spcAft>
          <a:spcPct val="0"/>
        </a:spcAft>
        <a:buFont typeface="Arial" panose="020B0604020202020204" pitchFamily="34" charset="0"/>
        <a:buChar char="»"/>
        <a:defRPr sz="1765" kern="1200">
          <a:solidFill>
            <a:schemeClr val="tx1"/>
          </a:solidFill>
          <a:latin typeface="+mn-lt"/>
          <a:ea typeface="MS PGothic" panose="020B0600070205080204" pitchFamily="34" charset="-128"/>
          <a:cs typeface="MS PGothic" charset="0"/>
        </a:defRPr>
      </a:lvl5pPr>
      <a:lvl6pPr marL="2218883" indent="-201717" algn="l" defTabSz="806867" rtl="0" eaLnBrk="1" latinLnBrk="0" hangingPunct="1">
        <a:spcBef>
          <a:spcPct val="20000"/>
        </a:spcBef>
        <a:buFont typeface="Arial" pitchFamily="34" charset="0"/>
        <a:buChar char="•"/>
        <a:defRPr sz="1765" kern="1200">
          <a:solidFill>
            <a:schemeClr val="tx1"/>
          </a:solidFill>
          <a:latin typeface="+mn-lt"/>
          <a:ea typeface="+mn-ea"/>
          <a:cs typeface="+mn-cs"/>
        </a:defRPr>
      </a:lvl6pPr>
      <a:lvl7pPr marL="2622316" indent="-201717" algn="l" defTabSz="806867" rtl="0" eaLnBrk="1" latinLnBrk="0" hangingPunct="1">
        <a:spcBef>
          <a:spcPct val="20000"/>
        </a:spcBef>
        <a:buFont typeface="Arial" pitchFamily="34" charset="0"/>
        <a:buChar char="•"/>
        <a:defRPr sz="1765" kern="1200">
          <a:solidFill>
            <a:schemeClr val="tx1"/>
          </a:solidFill>
          <a:latin typeface="+mn-lt"/>
          <a:ea typeface="+mn-ea"/>
          <a:cs typeface="+mn-cs"/>
        </a:defRPr>
      </a:lvl7pPr>
      <a:lvl8pPr marL="3025750" indent="-201717" algn="l" defTabSz="806867" rtl="0" eaLnBrk="1" latinLnBrk="0" hangingPunct="1">
        <a:spcBef>
          <a:spcPct val="20000"/>
        </a:spcBef>
        <a:buFont typeface="Arial" pitchFamily="34" charset="0"/>
        <a:buChar char="•"/>
        <a:defRPr sz="1765" kern="1200">
          <a:solidFill>
            <a:schemeClr val="tx1"/>
          </a:solidFill>
          <a:latin typeface="+mn-lt"/>
          <a:ea typeface="+mn-ea"/>
          <a:cs typeface="+mn-cs"/>
        </a:defRPr>
      </a:lvl8pPr>
      <a:lvl9pPr marL="3429183" indent="-201717" algn="l" defTabSz="806867" rtl="0" eaLnBrk="1" latinLnBrk="0" hangingPunct="1">
        <a:spcBef>
          <a:spcPct val="20000"/>
        </a:spcBef>
        <a:buFont typeface="Arial" pitchFamily="34" charset="0"/>
        <a:buChar char="•"/>
        <a:defRPr sz="1765" kern="1200">
          <a:solidFill>
            <a:schemeClr val="tx1"/>
          </a:solidFill>
          <a:latin typeface="+mn-lt"/>
          <a:ea typeface="+mn-ea"/>
          <a:cs typeface="+mn-cs"/>
        </a:defRPr>
      </a:lvl9pPr>
    </p:bodyStyle>
    <p:otherStyle>
      <a:defPPr>
        <a:defRPr lang="en-US"/>
      </a:defPPr>
      <a:lvl1pPr marL="0" algn="l" defTabSz="806867" rtl="0" eaLnBrk="1" latinLnBrk="0" hangingPunct="1">
        <a:defRPr sz="1588" kern="1200">
          <a:solidFill>
            <a:schemeClr val="tx1"/>
          </a:solidFill>
          <a:latin typeface="+mn-lt"/>
          <a:ea typeface="+mn-ea"/>
          <a:cs typeface="+mn-cs"/>
        </a:defRPr>
      </a:lvl1pPr>
      <a:lvl2pPr marL="403433" algn="l" defTabSz="806867" rtl="0" eaLnBrk="1" latinLnBrk="0" hangingPunct="1">
        <a:defRPr sz="1588" kern="1200">
          <a:solidFill>
            <a:schemeClr val="tx1"/>
          </a:solidFill>
          <a:latin typeface="+mn-lt"/>
          <a:ea typeface="+mn-ea"/>
          <a:cs typeface="+mn-cs"/>
        </a:defRPr>
      </a:lvl2pPr>
      <a:lvl3pPr marL="806867" algn="l" defTabSz="806867" rtl="0" eaLnBrk="1" latinLnBrk="0" hangingPunct="1">
        <a:defRPr sz="1588" kern="1200">
          <a:solidFill>
            <a:schemeClr val="tx1"/>
          </a:solidFill>
          <a:latin typeface="+mn-lt"/>
          <a:ea typeface="+mn-ea"/>
          <a:cs typeface="+mn-cs"/>
        </a:defRPr>
      </a:lvl3pPr>
      <a:lvl4pPr marL="1210300" algn="l" defTabSz="806867" rtl="0" eaLnBrk="1" latinLnBrk="0" hangingPunct="1">
        <a:defRPr sz="1588" kern="1200">
          <a:solidFill>
            <a:schemeClr val="tx1"/>
          </a:solidFill>
          <a:latin typeface="+mn-lt"/>
          <a:ea typeface="+mn-ea"/>
          <a:cs typeface="+mn-cs"/>
        </a:defRPr>
      </a:lvl4pPr>
      <a:lvl5pPr marL="1613733" algn="l" defTabSz="806867" rtl="0" eaLnBrk="1" latinLnBrk="0" hangingPunct="1">
        <a:defRPr sz="1588" kern="1200">
          <a:solidFill>
            <a:schemeClr val="tx1"/>
          </a:solidFill>
          <a:latin typeface="+mn-lt"/>
          <a:ea typeface="+mn-ea"/>
          <a:cs typeface="+mn-cs"/>
        </a:defRPr>
      </a:lvl5pPr>
      <a:lvl6pPr marL="2017166" algn="l" defTabSz="806867" rtl="0" eaLnBrk="1" latinLnBrk="0" hangingPunct="1">
        <a:defRPr sz="1588" kern="1200">
          <a:solidFill>
            <a:schemeClr val="tx1"/>
          </a:solidFill>
          <a:latin typeface="+mn-lt"/>
          <a:ea typeface="+mn-ea"/>
          <a:cs typeface="+mn-cs"/>
        </a:defRPr>
      </a:lvl6pPr>
      <a:lvl7pPr marL="2420600" algn="l" defTabSz="806867" rtl="0" eaLnBrk="1" latinLnBrk="0" hangingPunct="1">
        <a:defRPr sz="1588" kern="1200">
          <a:solidFill>
            <a:schemeClr val="tx1"/>
          </a:solidFill>
          <a:latin typeface="+mn-lt"/>
          <a:ea typeface="+mn-ea"/>
          <a:cs typeface="+mn-cs"/>
        </a:defRPr>
      </a:lvl7pPr>
      <a:lvl8pPr marL="2824033" algn="l" defTabSz="806867" rtl="0" eaLnBrk="1" latinLnBrk="0" hangingPunct="1">
        <a:defRPr sz="1588" kern="1200">
          <a:solidFill>
            <a:schemeClr val="tx1"/>
          </a:solidFill>
          <a:latin typeface="+mn-lt"/>
          <a:ea typeface="+mn-ea"/>
          <a:cs typeface="+mn-cs"/>
        </a:defRPr>
      </a:lvl8pPr>
      <a:lvl9pPr marL="3227466" algn="l" defTabSz="806867" rtl="0" eaLnBrk="1" latinLnBrk="0" hangingPunct="1">
        <a:defRPr sz="1588"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4" name="Picture 10" descr="VDH_background"/>
          <p:cNvPicPr>
            <a:picLocks noChangeAspect="1" noChangeArrowheads="1"/>
          </p:cNvPicPr>
          <p:nvPr/>
        </p:nvPicPr>
        <p:blipFill>
          <a:blip r:embed="rId13" cstate="print"/>
          <a:srcRect/>
          <a:stretch>
            <a:fillRect/>
          </a:stretch>
        </p:blipFill>
        <p:spPr bwMode="auto">
          <a:xfrm>
            <a:off x="0" y="6083300"/>
            <a:ext cx="9144000" cy="774700"/>
          </a:xfrm>
          <a:prstGeom prst="rect">
            <a:avLst/>
          </a:prstGeom>
          <a:noFill/>
          <a:ln w="9525">
            <a:noFill/>
            <a:miter lim="800000"/>
            <a:headEnd/>
            <a:tailEnd/>
          </a:ln>
        </p:spPr>
      </p:pic>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800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2197874"/>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l" rtl="0" fontAlgn="base">
        <a:spcBef>
          <a:spcPct val="0"/>
        </a:spcBef>
        <a:spcAft>
          <a:spcPct val="0"/>
        </a:spcAft>
        <a:defRPr sz="3600">
          <a:solidFill>
            <a:srgbClr val="003366"/>
          </a:solidFill>
          <a:latin typeface="+mj-lt"/>
          <a:ea typeface="+mj-ea"/>
          <a:cs typeface="+mj-cs"/>
        </a:defRPr>
      </a:lvl1pPr>
      <a:lvl2pPr algn="l" rtl="0" fontAlgn="base">
        <a:spcBef>
          <a:spcPct val="0"/>
        </a:spcBef>
        <a:spcAft>
          <a:spcPct val="0"/>
        </a:spcAft>
        <a:defRPr sz="3600">
          <a:solidFill>
            <a:srgbClr val="003366"/>
          </a:solidFill>
          <a:latin typeface="Trebuchet MS" pitchFamily="34" charset="0"/>
        </a:defRPr>
      </a:lvl2pPr>
      <a:lvl3pPr algn="l" rtl="0" fontAlgn="base">
        <a:spcBef>
          <a:spcPct val="0"/>
        </a:spcBef>
        <a:spcAft>
          <a:spcPct val="0"/>
        </a:spcAft>
        <a:defRPr sz="3600">
          <a:solidFill>
            <a:srgbClr val="003366"/>
          </a:solidFill>
          <a:latin typeface="Trebuchet MS" pitchFamily="34" charset="0"/>
        </a:defRPr>
      </a:lvl3pPr>
      <a:lvl4pPr algn="l" rtl="0" fontAlgn="base">
        <a:spcBef>
          <a:spcPct val="0"/>
        </a:spcBef>
        <a:spcAft>
          <a:spcPct val="0"/>
        </a:spcAft>
        <a:defRPr sz="3600">
          <a:solidFill>
            <a:srgbClr val="003366"/>
          </a:solidFill>
          <a:latin typeface="Trebuchet MS" pitchFamily="34" charset="0"/>
        </a:defRPr>
      </a:lvl4pPr>
      <a:lvl5pPr algn="l" rtl="0" fontAlgn="base">
        <a:spcBef>
          <a:spcPct val="0"/>
        </a:spcBef>
        <a:spcAft>
          <a:spcPct val="0"/>
        </a:spcAft>
        <a:defRPr sz="3600">
          <a:solidFill>
            <a:srgbClr val="003366"/>
          </a:solidFill>
          <a:latin typeface="Trebuchet MS" pitchFamily="34" charset="0"/>
        </a:defRPr>
      </a:lvl5pPr>
      <a:lvl6pPr marL="457200" algn="l" rtl="0" fontAlgn="base">
        <a:spcBef>
          <a:spcPct val="0"/>
        </a:spcBef>
        <a:spcAft>
          <a:spcPct val="0"/>
        </a:spcAft>
        <a:defRPr sz="3600">
          <a:solidFill>
            <a:srgbClr val="003366"/>
          </a:solidFill>
          <a:latin typeface="Trebuchet MS" pitchFamily="34" charset="0"/>
        </a:defRPr>
      </a:lvl6pPr>
      <a:lvl7pPr marL="914400" algn="l" rtl="0" fontAlgn="base">
        <a:spcBef>
          <a:spcPct val="0"/>
        </a:spcBef>
        <a:spcAft>
          <a:spcPct val="0"/>
        </a:spcAft>
        <a:defRPr sz="3600">
          <a:solidFill>
            <a:srgbClr val="003366"/>
          </a:solidFill>
          <a:latin typeface="Trebuchet MS" pitchFamily="34" charset="0"/>
        </a:defRPr>
      </a:lvl7pPr>
      <a:lvl8pPr marL="1371600" algn="l" rtl="0" fontAlgn="base">
        <a:spcBef>
          <a:spcPct val="0"/>
        </a:spcBef>
        <a:spcAft>
          <a:spcPct val="0"/>
        </a:spcAft>
        <a:defRPr sz="3600">
          <a:solidFill>
            <a:srgbClr val="003366"/>
          </a:solidFill>
          <a:latin typeface="Trebuchet MS" pitchFamily="34" charset="0"/>
        </a:defRPr>
      </a:lvl8pPr>
      <a:lvl9pPr marL="1828800" algn="l" rtl="0" fontAlgn="base">
        <a:spcBef>
          <a:spcPct val="0"/>
        </a:spcBef>
        <a:spcAft>
          <a:spcPct val="0"/>
        </a:spcAft>
        <a:defRPr sz="3600">
          <a:solidFill>
            <a:srgbClr val="003366"/>
          </a:solidFill>
          <a:latin typeface="Trebuchet MS" pitchFamily="34" charset="0"/>
        </a:defRPr>
      </a:lvl9pPr>
    </p:titleStyle>
    <p:bodyStyle>
      <a:lvl1pPr marL="342900" indent="-342900" algn="l" rtl="0" fontAlgn="base">
        <a:spcBef>
          <a:spcPct val="20000"/>
        </a:spcBef>
        <a:spcAft>
          <a:spcPct val="0"/>
        </a:spcAft>
        <a:defRPr sz="2400">
          <a:solidFill>
            <a:srgbClr val="4D4D4D"/>
          </a:solidFill>
          <a:latin typeface="+mn-lt"/>
          <a:ea typeface="+mn-ea"/>
          <a:cs typeface="+mn-cs"/>
        </a:defRPr>
      </a:lvl1pPr>
      <a:lvl2pPr marL="742950" indent="-285750" algn="l" rtl="0" fontAlgn="base">
        <a:spcBef>
          <a:spcPct val="20000"/>
        </a:spcBef>
        <a:spcAft>
          <a:spcPct val="0"/>
        </a:spcAft>
        <a:buChar char="•"/>
        <a:defRPr sz="2400">
          <a:solidFill>
            <a:srgbClr val="777777"/>
          </a:solidFill>
          <a:latin typeface="+mn-lt"/>
        </a:defRPr>
      </a:lvl2pPr>
      <a:lvl3pPr marL="1143000" indent="-228600" algn="l" rtl="0" fontAlgn="base">
        <a:spcBef>
          <a:spcPct val="20000"/>
        </a:spcBef>
        <a:spcAft>
          <a:spcPct val="0"/>
        </a:spcAft>
        <a:buChar char="•"/>
        <a:defRPr sz="2400">
          <a:solidFill>
            <a:srgbClr val="777777"/>
          </a:solidFill>
          <a:latin typeface="+mn-lt"/>
        </a:defRPr>
      </a:lvl3pPr>
      <a:lvl4pPr marL="1600200" indent="-228600" algn="l" rtl="0" fontAlgn="base">
        <a:spcBef>
          <a:spcPct val="20000"/>
        </a:spcBef>
        <a:spcAft>
          <a:spcPct val="0"/>
        </a:spcAft>
        <a:buChar char="•"/>
        <a:defRPr sz="2400">
          <a:solidFill>
            <a:srgbClr val="777777"/>
          </a:solidFill>
          <a:latin typeface="+mn-lt"/>
        </a:defRPr>
      </a:lvl4pPr>
      <a:lvl5pPr marL="2057400" indent="-228600" algn="l" rtl="0" fontAlgn="base">
        <a:spcBef>
          <a:spcPct val="20000"/>
        </a:spcBef>
        <a:spcAft>
          <a:spcPct val="0"/>
        </a:spcAft>
        <a:buChar char="•"/>
        <a:defRPr sz="2400">
          <a:solidFill>
            <a:srgbClr val="777777"/>
          </a:solidFill>
          <a:latin typeface="+mn-lt"/>
        </a:defRPr>
      </a:lvl5pPr>
      <a:lvl6pPr marL="2514600" indent="-228600" algn="l" rtl="0" fontAlgn="base">
        <a:spcBef>
          <a:spcPct val="20000"/>
        </a:spcBef>
        <a:spcAft>
          <a:spcPct val="0"/>
        </a:spcAft>
        <a:buChar char="•"/>
        <a:defRPr sz="2400">
          <a:solidFill>
            <a:srgbClr val="777777"/>
          </a:solidFill>
          <a:latin typeface="+mn-lt"/>
        </a:defRPr>
      </a:lvl6pPr>
      <a:lvl7pPr marL="2971800" indent="-228600" algn="l" rtl="0" fontAlgn="base">
        <a:spcBef>
          <a:spcPct val="20000"/>
        </a:spcBef>
        <a:spcAft>
          <a:spcPct val="0"/>
        </a:spcAft>
        <a:buChar char="•"/>
        <a:defRPr sz="2400">
          <a:solidFill>
            <a:srgbClr val="777777"/>
          </a:solidFill>
          <a:latin typeface="+mn-lt"/>
        </a:defRPr>
      </a:lvl7pPr>
      <a:lvl8pPr marL="3429000" indent="-228600" algn="l" rtl="0" fontAlgn="base">
        <a:spcBef>
          <a:spcPct val="20000"/>
        </a:spcBef>
        <a:spcAft>
          <a:spcPct val="0"/>
        </a:spcAft>
        <a:buChar char="•"/>
        <a:defRPr sz="2400">
          <a:solidFill>
            <a:srgbClr val="777777"/>
          </a:solidFill>
          <a:latin typeface="+mn-lt"/>
        </a:defRPr>
      </a:lvl8pPr>
      <a:lvl9pPr marL="3886200" indent="-228600" algn="l" rtl="0" fontAlgn="base">
        <a:spcBef>
          <a:spcPct val="20000"/>
        </a:spcBef>
        <a:spcAft>
          <a:spcPct val="0"/>
        </a:spcAft>
        <a:buChar char="•"/>
        <a:defRPr sz="2400">
          <a:solidFill>
            <a:srgbClr val="777777"/>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4AA52667-61EB-4EDD-B0C5-171140827C91}" type="datetime1">
              <a:rPr lang="en-US" smtClean="0">
                <a:solidFill>
                  <a:prstClr val="black">
                    <a:tint val="75000"/>
                  </a:prstClr>
                </a:solidFill>
              </a:rPr>
              <a:pPr defTabSz="685800"/>
              <a:t>3/26/2020</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CE7F6B2A-AA1D-4BB0-B72E-C9EB621A0451}"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698306801"/>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hyperlink" Target="https://tools.cdc.gov/medialibrary/index.aspx#/results" TargetMode="Externa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8" Type="http://schemas.openxmlformats.org/officeDocument/2006/relationships/hyperlink" Target="http://millionhearts.hhs.gov/stayconnected/eupdate.html" TargetMode="External"/><Relationship Id="rId3" Type="http://schemas.openxmlformats.org/officeDocument/2006/relationships/hyperlink" Target="http://millionhearts.hhs.gov/resources/action_guides.html" TargetMode="External"/><Relationship Id="rId7" Type="http://schemas.openxmlformats.org/officeDocument/2006/relationships/hyperlink" Target="http://recipes.millionhearts.hhs.gov/" TargetMode="Externa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hyperlink" Target="http://millionhearts.hhs.gov/aboutmh/100_congregations.html" TargetMode="External"/><Relationship Id="rId5" Type="http://schemas.openxmlformats.org/officeDocument/2006/relationships/hyperlink" Target="http://millionhearts.hhs.gov/files/MH_SMBP.pdf" TargetMode="External"/><Relationship Id="rId4" Type="http://schemas.openxmlformats.org/officeDocument/2006/relationships/hyperlink" Target="http://millionhearts.hhs.gov/Docs/MH_Mid-Course_Review.pdf" TargetMode="External"/><Relationship Id="rId9" Type="http://schemas.openxmlformats.org/officeDocument/2006/relationships/hyperlink" Target="http://www.millionhearts.hhs.gov/"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9.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9.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59.xml"/><Relationship Id="rId6" Type="http://schemas.openxmlformats.org/officeDocument/2006/relationships/image" Target="../media/image40.png"/><Relationship Id="rId5" Type="http://schemas.openxmlformats.org/officeDocument/2006/relationships/image" Target="cid:image003.png@01D1C7E4.7DC0BFF0" TargetMode="Externa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58.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59.xml"/></Relationships>
</file>

<file path=ppt/slides/_rels/slide25.xml.rels><?xml version="1.0" encoding="UTF-8" standalone="yes"?>
<Relationships xmlns="http://schemas.openxmlformats.org/package/2006/relationships"><Relationship Id="rId3" Type="http://schemas.openxmlformats.org/officeDocument/2006/relationships/hyperlink" Target="https://www.youtube.com/watch?v=OCXJ1T3lTiY" TargetMode="External"/><Relationship Id="rId2" Type="http://schemas.openxmlformats.org/officeDocument/2006/relationships/notesSlide" Target="../notesSlides/notesSlide22.xml"/><Relationship Id="rId1" Type="http://schemas.openxmlformats.org/officeDocument/2006/relationships/slideLayout" Target="../slideLayouts/slideLayout59.xml"/><Relationship Id="rId4" Type="http://schemas.openxmlformats.org/officeDocument/2006/relationships/hyperlink" Target="https://www.youtube.com/watch?v=XsY8YTR3Kp0"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50.xml"/><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1.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5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1.xml"/></Relationships>
</file>

<file path=ppt/slides/_rels/slide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9.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75.xml"/><Relationship Id="rId6" Type="http://schemas.openxmlformats.org/officeDocument/2006/relationships/image" Target="../media/image17.png"/><Relationship Id="rId5" Type="http://schemas.openxmlformats.org/officeDocument/2006/relationships/image" Target="../media/image47.png"/><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emf"/><Relationship Id="rId1" Type="http://schemas.openxmlformats.org/officeDocument/2006/relationships/slideLayout" Target="../slideLayouts/slideLayout70.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5.xml"/><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3.xml"/><Relationship Id="rId1" Type="http://schemas.openxmlformats.org/officeDocument/2006/relationships/slideLayout" Target="../slideLayouts/slideLayout71.xml"/><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4.xml"/><Relationship Id="rId1" Type="http://schemas.openxmlformats.org/officeDocument/2006/relationships/slideLayout" Target="../slideLayouts/slideLayout71.xml"/><Relationship Id="rId4" Type="http://schemas.openxmlformats.org/officeDocument/2006/relationships/image" Target="../media/image55.png"/></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5.xml"/><Relationship Id="rId1" Type="http://schemas.openxmlformats.org/officeDocument/2006/relationships/slideLayout" Target="../slideLayouts/slideLayout71.xml"/><Relationship Id="rId4" Type="http://schemas.openxmlformats.org/officeDocument/2006/relationships/image" Target="../media/image57.png"/></Relationships>
</file>

<file path=ppt/slides/_rels/slide4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6.xml"/><Relationship Id="rId1" Type="http://schemas.openxmlformats.org/officeDocument/2006/relationships/slideLayout" Target="../slideLayouts/slideLayout70.xml"/></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7.xml"/><Relationship Id="rId1" Type="http://schemas.openxmlformats.org/officeDocument/2006/relationships/slideLayout" Target="../slideLayouts/slideLayout70.xml"/><Relationship Id="rId5" Type="http://schemas.openxmlformats.org/officeDocument/2006/relationships/image" Target="../media/image61.png"/><Relationship Id="rId4" Type="http://schemas.openxmlformats.org/officeDocument/2006/relationships/image" Target="../media/image60.jpeg"/></Relationships>
</file>

<file path=ppt/slides/_rels/slide44.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8.xml"/><Relationship Id="rId1" Type="http://schemas.openxmlformats.org/officeDocument/2006/relationships/slideLayout" Target="../slideLayouts/slideLayout70.xml"/></Relationships>
</file>

<file path=ppt/slides/_rels/slide45.xml.rels><?xml version="1.0" encoding="UTF-8" standalone="yes"?>
<Relationships xmlns="http://schemas.openxmlformats.org/package/2006/relationships"><Relationship Id="rId8" Type="http://schemas.openxmlformats.org/officeDocument/2006/relationships/image" Target="../media/image66.jpg"/><Relationship Id="rId3" Type="http://schemas.openxmlformats.org/officeDocument/2006/relationships/image" Target="../media/image63.png"/><Relationship Id="rId7" Type="http://schemas.openxmlformats.org/officeDocument/2006/relationships/image" Target="../media/image65.png"/><Relationship Id="rId2" Type="http://schemas.openxmlformats.org/officeDocument/2006/relationships/notesSlide" Target="../notesSlides/notesSlide39.xml"/><Relationship Id="rId1" Type="http://schemas.openxmlformats.org/officeDocument/2006/relationships/slideLayout" Target="../slideLayouts/slideLayout70.xml"/><Relationship Id="rId6" Type="http://schemas.openxmlformats.org/officeDocument/2006/relationships/image" Target="../media/image64.jpeg"/><Relationship Id="rId5" Type="http://schemas.openxmlformats.org/officeDocument/2006/relationships/hyperlink" Target="http://www.google.com/imgres?imgurl=http://www.allbestwallpapers.com/tagwallpaper/church-wallpaper.jpg&amp;imgrefurl=http://www.allbestwallpapers.com/church_wallpapers.html&amp;usg=__dqQTGgPzxgRcThc_nBqw0uInUEU=&amp;h=1600&amp;w=1200&amp;sz=318&amp;hl=en&amp;start=5&amp;sig2=9EvIQ7AQNGeZaSzvkP266Q&amp;zoom=1&amp;tbnid=3MujLA-6YP4RoM:&amp;tbnh=150&amp;tbnw=113&amp;ei=3oOcTp_8BaqtsQKSnrDuBA&amp;prev=/search?q=church+image&amp;hl=en&amp;sa=X&amp;rls=com.microsoft:en-us&amp;tbm=isch&amp;prmd=ivns&amp;itbs=1" TargetMode="External"/><Relationship Id="rId4" Type="http://schemas.microsoft.com/office/2007/relationships/hdphoto" Target="../media/hdphoto1.wdp"/></Relationships>
</file>

<file path=ppt/slides/_rels/slide4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0.xml"/><Relationship Id="rId1" Type="http://schemas.openxmlformats.org/officeDocument/2006/relationships/slideLayout" Target="../slideLayouts/slideLayout70.xml"/><Relationship Id="rId5" Type="http://schemas.openxmlformats.org/officeDocument/2006/relationships/image" Target="../media/image69.png"/><Relationship Id="rId4" Type="http://schemas.openxmlformats.org/officeDocument/2006/relationships/image" Target="../media/image68.png"/></Relationships>
</file>

<file path=ppt/slides/_rels/slide4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1.xml"/><Relationship Id="rId1" Type="http://schemas.openxmlformats.org/officeDocument/2006/relationships/slideLayout" Target="../slideLayouts/slideLayout71.xml"/><Relationship Id="rId4" Type="http://schemas.openxmlformats.org/officeDocument/2006/relationships/image" Target="../media/image71.png"/></Relationships>
</file>

<file path=ppt/slides/_rels/slide4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2.xml"/><Relationship Id="rId1" Type="http://schemas.openxmlformats.org/officeDocument/2006/relationships/slideLayout" Target="../slideLayouts/slideLayout71.xml"/></Relationships>
</file>

<file path=ppt/slides/_rels/slide4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3.xml"/><Relationship Id="rId1" Type="http://schemas.openxmlformats.org/officeDocument/2006/relationships/slideLayout" Target="../slideLayouts/slideLayout71.xml"/><Relationship Id="rId5" Type="http://schemas.openxmlformats.org/officeDocument/2006/relationships/image" Target="../media/image75.png"/><Relationship Id="rId4" Type="http://schemas.openxmlformats.org/officeDocument/2006/relationships/image" Target="../media/image74.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5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4.xml"/><Relationship Id="rId1" Type="http://schemas.openxmlformats.org/officeDocument/2006/relationships/slideLayout" Target="../slideLayouts/slideLayout71.xml"/><Relationship Id="rId6" Type="http://schemas.openxmlformats.org/officeDocument/2006/relationships/image" Target="../media/image75.png"/><Relationship Id="rId5" Type="http://schemas.openxmlformats.org/officeDocument/2006/relationships/image" Target="../media/image78.png"/><Relationship Id="rId4" Type="http://schemas.openxmlformats.org/officeDocument/2006/relationships/image" Target="../media/image77.png"/></Relationships>
</file>

<file path=ppt/slides/_rels/slide5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5.xml"/><Relationship Id="rId1" Type="http://schemas.openxmlformats.org/officeDocument/2006/relationships/slideLayout" Target="../slideLayouts/slideLayout71.xml"/><Relationship Id="rId6" Type="http://schemas.openxmlformats.org/officeDocument/2006/relationships/image" Target="../media/image81.png"/><Relationship Id="rId5" Type="http://schemas.openxmlformats.org/officeDocument/2006/relationships/image" Target="../media/image75.png"/><Relationship Id="rId4" Type="http://schemas.openxmlformats.org/officeDocument/2006/relationships/image" Target="../media/image80.png"/></Relationships>
</file>

<file path=ppt/slides/_rels/slide5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6.xml"/><Relationship Id="rId1" Type="http://schemas.openxmlformats.org/officeDocument/2006/relationships/slideLayout" Target="../slideLayouts/slideLayout71.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75.png"/></Relationships>
</file>

<file path=ppt/slides/_rels/slide53.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47.xml"/><Relationship Id="rId1" Type="http://schemas.openxmlformats.org/officeDocument/2006/relationships/slideLayout" Target="../slideLayouts/slideLayout71.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54.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notesSlide" Target="../notesSlides/notesSlide48.xml"/><Relationship Id="rId1" Type="http://schemas.openxmlformats.org/officeDocument/2006/relationships/slideLayout" Target="../slideLayouts/slideLayout75.xml"/><Relationship Id="rId4" Type="http://schemas.openxmlformats.org/officeDocument/2006/relationships/image" Target="../media/image90.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0.xml"/></Relationships>
</file>

<file path=ppt/slides/_rels/slide5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50.xml"/><Relationship Id="rId1" Type="http://schemas.openxmlformats.org/officeDocument/2006/relationships/slideLayout" Target="../slideLayouts/slideLayout70.xml"/></Relationships>
</file>

<file path=ppt/slides/_rels/slide57.xml.rels><?xml version="1.0" encoding="UTF-8" standalone="yes"?>
<Relationships xmlns="http://schemas.openxmlformats.org/package/2006/relationships"><Relationship Id="rId8" Type="http://schemas.openxmlformats.org/officeDocument/2006/relationships/image" Target="../media/image96.pdf"/><Relationship Id="rId3" Type="http://schemas.openxmlformats.org/officeDocument/2006/relationships/notesSlide" Target="../notesSlides/notesSlide51.xml"/><Relationship Id="rId7" Type="http://schemas.openxmlformats.org/officeDocument/2006/relationships/image" Target="../media/image92.emf"/><Relationship Id="rId2" Type="http://schemas.openxmlformats.org/officeDocument/2006/relationships/slideLayout" Target="../slideLayouts/slideLayout70.xml"/><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93.emf"/><Relationship Id="rId5" Type="http://schemas.openxmlformats.org/officeDocument/2006/relationships/image" Target="../media/image95.PNG"/><Relationship Id="rId10" Type="http://schemas.openxmlformats.org/officeDocument/2006/relationships/oleObject" Target="../embeddings/oleObject2.bin"/><Relationship Id="rId4" Type="http://schemas.openxmlformats.org/officeDocument/2006/relationships/image" Target="../media/image94.png"/><Relationship Id="rId9" Type="http://schemas.openxmlformats.org/officeDocument/2006/relationships/image" Target="../media/image97.png"/></Relationships>
</file>

<file path=ppt/slides/_rels/slide58.xml.rels><?xml version="1.0" encoding="UTF-8" standalone="yes"?>
<Relationships xmlns="http://schemas.openxmlformats.org/package/2006/relationships"><Relationship Id="rId8" Type="http://schemas.openxmlformats.org/officeDocument/2006/relationships/image" Target="../media/image98.emf"/><Relationship Id="rId3" Type="http://schemas.openxmlformats.org/officeDocument/2006/relationships/notesSlide" Target="../notesSlides/notesSlide52.xml"/><Relationship Id="rId7" Type="http://schemas.openxmlformats.org/officeDocument/2006/relationships/oleObject" Target="../embeddings/oleObject3.bin"/><Relationship Id="rId2" Type="http://schemas.openxmlformats.org/officeDocument/2006/relationships/slideLayout" Target="../slideLayouts/slideLayout70.xml"/><Relationship Id="rId1" Type="http://schemas.openxmlformats.org/officeDocument/2006/relationships/vmlDrawing" Target="../drawings/vmlDrawing2.vml"/><Relationship Id="rId6" Type="http://schemas.openxmlformats.org/officeDocument/2006/relationships/image" Target="../media/image102.png"/><Relationship Id="rId5" Type="http://schemas.openxmlformats.org/officeDocument/2006/relationships/image" Target="../media/image101.png"/><Relationship Id="rId10" Type="http://schemas.openxmlformats.org/officeDocument/2006/relationships/image" Target="../media/image99.emf"/><Relationship Id="rId4" Type="http://schemas.openxmlformats.org/officeDocument/2006/relationships/image" Target="../media/image100.PNG"/><Relationship Id="rId9" Type="http://schemas.openxmlformats.org/officeDocument/2006/relationships/oleObject" Target="../embeddings/oleObject4.bin"/></Relationships>
</file>

<file path=ppt/slides/_rels/slide5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3.xml"/><Relationship Id="rId1" Type="http://schemas.openxmlformats.org/officeDocument/2006/relationships/slideLayout" Target="../slideLayouts/slideLayout70.xml"/><Relationship Id="rId5" Type="http://schemas.openxmlformats.org/officeDocument/2006/relationships/image" Target="../media/image105.png"/><Relationship Id="rId4" Type="http://schemas.openxmlformats.org/officeDocument/2006/relationships/image" Target="../media/image104.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4.xml"/><Relationship Id="rId1" Type="http://schemas.openxmlformats.org/officeDocument/2006/relationships/slideLayout" Target="../slideLayouts/slideLayout70.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6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9.xml"/></Relationships>
</file>

<file path=ppt/slides/_rels/slide6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9.xml"/></Relationships>
</file>

<file path=ppt/slides/_rels/slide6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8.emf"/></Relationships>
</file>

<file path=ppt/slides/_rels/slide9.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999698" y="3079529"/>
            <a:ext cx="7144604" cy="2492990"/>
          </a:xfrm>
          <a:prstGeom prst="rect">
            <a:avLst/>
          </a:prstGeom>
          <a:noFill/>
        </p:spPr>
        <p:txBody>
          <a:bodyPr wrap="square" rtlCol="0">
            <a:spAutoFit/>
          </a:bodyPr>
          <a:lstStyle/>
          <a:p>
            <a:pPr algn="ctr" defTabSz="685800"/>
            <a:r>
              <a:rPr lang="en-US" sz="2400" dirty="0">
                <a:solidFill>
                  <a:prstClr val="white"/>
                </a:solidFill>
                <a:latin typeface="Arial Black" panose="020B0A04020102020204" pitchFamily="34" charset="0"/>
              </a:rPr>
              <a:t>Advancing Million Hearts®:</a:t>
            </a:r>
          </a:p>
          <a:p>
            <a:pPr algn="ctr" defTabSz="685800"/>
            <a:r>
              <a:rPr lang="en-US" sz="2400" dirty="0">
                <a:solidFill>
                  <a:prstClr val="white"/>
                </a:solidFill>
                <a:latin typeface="Arial Black" panose="020B0A04020102020204" pitchFamily="34" charset="0"/>
              </a:rPr>
              <a:t> AHA and Heart Disease and Stroke </a:t>
            </a:r>
          </a:p>
          <a:p>
            <a:pPr algn="ctr" defTabSz="685800"/>
            <a:r>
              <a:rPr lang="en-US" sz="2400" dirty="0">
                <a:solidFill>
                  <a:prstClr val="white"/>
                </a:solidFill>
                <a:latin typeface="Arial Black" panose="020B0A04020102020204" pitchFamily="34" charset="0"/>
              </a:rPr>
              <a:t>Partners Working Together in Virginia</a:t>
            </a:r>
          </a:p>
          <a:p>
            <a:pPr algn="ctr" defTabSz="685800"/>
            <a:endParaRPr lang="en-US" sz="1200" dirty="0">
              <a:solidFill>
                <a:prstClr val="white"/>
              </a:solidFill>
            </a:endParaRPr>
          </a:p>
          <a:p>
            <a:pPr algn="ctr" defTabSz="685800"/>
            <a:r>
              <a:rPr lang="en-US" sz="1200" dirty="0">
                <a:solidFill>
                  <a:schemeClr val="bg1"/>
                </a:solidFill>
                <a:latin typeface="Arial" panose="020B0604020202020204" pitchFamily="34" charset="0"/>
                <a:cs typeface="Arial" panose="020B0604020202020204" pitchFamily="34" charset="0"/>
              </a:rPr>
              <a:t>July 13, 2016</a:t>
            </a:r>
          </a:p>
          <a:p>
            <a:pPr algn="ctr" defTabSz="685800"/>
            <a:r>
              <a:rPr lang="en-US" sz="1200" dirty="0">
                <a:solidFill>
                  <a:schemeClr val="bg1"/>
                </a:solidFill>
                <a:latin typeface="Arial" panose="020B0604020202020204" pitchFamily="34" charset="0"/>
                <a:cs typeface="Arial" panose="020B0604020202020204" pitchFamily="34" charset="0"/>
              </a:rPr>
              <a:t>10:00  AM to 3:00 PM ET</a:t>
            </a:r>
          </a:p>
          <a:p>
            <a:pPr algn="ctr" defTabSz="685800"/>
            <a:endParaRPr lang="en-US" sz="1200" dirty="0">
              <a:solidFill>
                <a:schemeClr val="bg1"/>
              </a:solidFill>
              <a:latin typeface="Arial" panose="020B0604020202020204" pitchFamily="34" charset="0"/>
              <a:cs typeface="Arial" panose="020B0604020202020204" pitchFamily="34" charset="0"/>
            </a:endParaRPr>
          </a:p>
          <a:p>
            <a:pPr algn="ctr" defTabSz="685800"/>
            <a:r>
              <a:rPr lang="en-US" sz="1200" dirty="0">
                <a:solidFill>
                  <a:schemeClr val="bg1"/>
                </a:solidFill>
                <a:latin typeface="Arial" panose="020B0604020202020204" pitchFamily="34" charset="0"/>
                <a:cs typeface="Arial" panose="020B0604020202020204" pitchFamily="34" charset="0"/>
              </a:rPr>
              <a:t>American Heart Association</a:t>
            </a:r>
          </a:p>
          <a:p>
            <a:pPr algn="ctr" defTabSz="685800"/>
            <a:r>
              <a:rPr lang="de-DE" sz="1200" dirty="0">
                <a:solidFill>
                  <a:schemeClr val="bg1"/>
                </a:solidFill>
                <a:latin typeface="Arial" panose="020B0604020202020204" pitchFamily="34" charset="0"/>
                <a:cs typeface="Arial" panose="020B0604020202020204" pitchFamily="34" charset="0"/>
              </a:rPr>
              <a:t>4217 Park Pl Ct</a:t>
            </a:r>
          </a:p>
          <a:p>
            <a:pPr algn="ctr" defTabSz="685800"/>
            <a:r>
              <a:rPr lang="de-DE" sz="1200" dirty="0">
                <a:solidFill>
                  <a:schemeClr val="bg1"/>
                </a:solidFill>
                <a:latin typeface="Arial" panose="020B0604020202020204" pitchFamily="34" charset="0"/>
                <a:cs typeface="Arial" panose="020B0604020202020204" pitchFamily="34" charset="0"/>
              </a:rPr>
              <a:t> Glen Allen, VA 23060</a:t>
            </a:r>
            <a:endParaRPr lang="en-US" sz="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51573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479" y="2018305"/>
            <a:ext cx="8229121" cy="3620495"/>
          </a:xfrm>
        </p:spPr>
        <p:txBody>
          <a:bodyPr>
            <a:normAutofit/>
          </a:bodyPr>
          <a:lstStyle/>
          <a:p>
            <a:pPr indent="337488">
              <a:lnSpc>
                <a:spcPct val="150000"/>
              </a:lnSpc>
            </a:pPr>
            <a:r>
              <a:rPr lang="en-US" dirty="0"/>
              <a:t>Engagement and activation</a:t>
            </a:r>
          </a:p>
          <a:p>
            <a:pPr indent="337488">
              <a:lnSpc>
                <a:spcPct val="150000"/>
              </a:lnSpc>
            </a:pPr>
            <a:r>
              <a:rPr lang="en-US" dirty="0"/>
              <a:t>Clinical Quality Measure alignment</a:t>
            </a:r>
          </a:p>
          <a:p>
            <a:pPr indent="337488">
              <a:lnSpc>
                <a:spcPct val="150000"/>
              </a:lnSpc>
            </a:pPr>
            <a:r>
              <a:rPr lang="en-US" dirty="0"/>
              <a:t>Understand what works, where, and why</a:t>
            </a:r>
          </a:p>
          <a:p>
            <a:pPr indent="337488">
              <a:lnSpc>
                <a:spcPct val="150000"/>
              </a:lnSpc>
            </a:pPr>
            <a:r>
              <a:rPr lang="en-US" dirty="0"/>
              <a:t>Resources that help</a:t>
            </a:r>
            <a:endParaRPr lang="en-US" sz="1000" dirty="0"/>
          </a:p>
          <a:p>
            <a:pPr indent="337488">
              <a:lnSpc>
                <a:spcPct val="150000"/>
              </a:lnSpc>
            </a:pPr>
            <a:r>
              <a:rPr lang="en-US" dirty="0"/>
              <a:t>Extraordinary support for prevention</a:t>
            </a:r>
          </a:p>
        </p:txBody>
      </p:sp>
      <p:sp>
        <p:nvSpPr>
          <p:cNvPr id="2" name="Title 1"/>
          <p:cNvSpPr>
            <a:spLocks noGrp="1"/>
          </p:cNvSpPr>
          <p:nvPr>
            <p:ph type="title"/>
          </p:nvPr>
        </p:nvSpPr>
        <p:spPr>
          <a:xfrm>
            <a:off x="457768" y="869059"/>
            <a:ext cx="8228647" cy="1143000"/>
          </a:xfrm>
        </p:spPr>
        <p:txBody>
          <a:bodyPr/>
          <a:lstStyle/>
          <a:p>
            <a:r>
              <a:rPr lang="en-US" dirty="0"/>
              <a:t>Million Hearts Progress to Date</a:t>
            </a:r>
            <a:br>
              <a:rPr lang="en-US" dirty="0"/>
            </a:br>
            <a:endParaRPr lang="en-US" dirty="0"/>
          </a:p>
        </p:txBody>
      </p:sp>
    </p:spTree>
    <p:extLst>
      <p:ext uri="{BB962C8B-B14F-4D97-AF65-F5344CB8AC3E}">
        <p14:creationId xmlns:p14="http://schemas.microsoft.com/office/powerpoint/2010/main" val="28470660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685800"/>
            <a:ext cx="8763000" cy="1143000"/>
          </a:xfrm>
        </p:spPr>
        <p:txBody>
          <a:bodyPr>
            <a:normAutofit/>
          </a:bodyPr>
          <a:lstStyle/>
          <a:p>
            <a:r>
              <a:rPr lang="en-US" sz="2600" dirty="0"/>
              <a:t>Million Hearts</a:t>
            </a:r>
            <a:r>
              <a:rPr lang="en-US" sz="2600" baseline="30000" dirty="0"/>
              <a:t>®</a:t>
            </a:r>
            <a:r>
              <a:rPr lang="en-US" sz="2600" dirty="0"/>
              <a:t> </a:t>
            </a:r>
            <a:br>
              <a:rPr lang="en-US" sz="2600" dirty="0"/>
            </a:br>
            <a:r>
              <a:rPr lang="en-US" sz="2600" dirty="0"/>
              <a:t>Hypertension Control Champions</a:t>
            </a:r>
          </a:p>
        </p:txBody>
      </p:sp>
      <p:sp>
        <p:nvSpPr>
          <p:cNvPr id="3" name="Content Placeholder 2"/>
          <p:cNvSpPr>
            <a:spLocks noGrp="1"/>
          </p:cNvSpPr>
          <p:nvPr>
            <p:ph idx="1"/>
          </p:nvPr>
        </p:nvSpPr>
        <p:spPr>
          <a:xfrm>
            <a:off x="2971696" y="1995948"/>
            <a:ext cx="6248504" cy="3979697"/>
          </a:xfrm>
        </p:spPr>
        <p:txBody>
          <a:bodyPr>
            <a:normAutofit/>
          </a:bodyPr>
          <a:lstStyle/>
          <a:p>
            <a:r>
              <a:rPr lang="en-US" sz="1900" dirty="0"/>
              <a:t>Practices and systems achieved control rates </a:t>
            </a:r>
            <a:r>
              <a:rPr lang="en-US" sz="1900" b="1" u="sng" dirty="0">
                <a:solidFill>
                  <a:srgbClr val="C00000"/>
                </a:solidFill>
              </a:rPr>
              <a:t>&gt;</a:t>
            </a:r>
            <a:r>
              <a:rPr lang="en-US" sz="1900" dirty="0"/>
              <a:t> 70%</a:t>
            </a:r>
          </a:p>
          <a:p>
            <a:pPr marL="0" indent="0">
              <a:buNone/>
            </a:pPr>
            <a:r>
              <a:rPr lang="en-US" sz="1900" dirty="0"/>
              <a:t> </a:t>
            </a:r>
          </a:p>
          <a:p>
            <a:r>
              <a:rPr lang="en-US" sz="1900" dirty="0"/>
              <a:t>Champions used evidence-based strategies</a:t>
            </a:r>
          </a:p>
          <a:p>
            <a:pPr lvl="1"/>
            <a:r>
              <a:rPr lang="en-US" sz="1600" dirty="0"/>
              <a:t>Hypertension treatment protocols</a:t>
            </a:r>
            <a:endParaRPr lang="en-US" sz="1700" dirty="0"/>
          </a:p>
          <a:p>
            <a:pPr lvl="1"/>
            <a:r>
              <a:rPr lang="en-US" sz="1600" dirty="0"/>
              <a:t>Self-measured blood pressure monitoring</a:t>
            </a:r>
          </a:p>
          <a:p>
            <a:pPr lvl="1"/>
            <a:r>
              <a:rPr lang="en-US" sz="1600" dirty="0"/>
              <a:t>Frequent check-in’s</a:t>
            </a:r>
          </a:p>
          <a:p>
            <a:pPr lvl="1"/>
            <a:r>
              <a:rPr lang="en-US" sz="1600" dirty="0"/>
              <a:t>Registries and proactive outreach</a:t>
            </a:r>
          </a:p>
          <a:p>
            <a:pPr lvl="1"/>
            <a:r>
              <a:rPr lang="en-US" sz="1600" dirty="0"/>
              <a:t>Team-based care.</a:t>
            </a:r>
          </a:p>
          <a:p>
            <a:pPr marL="0" indent="0">
              <a:buNone/>
            </a:pPr>
            <a:endParaRPr lang="en-US" sz="1900" dirty="0"/>
          </a:p>
          <a:p>
            <a:r>
              <a:rPr lang="en-US" sz="1900" b="1" i="1" dirty="0">
                <a:solidFill>
                  <a:schemeClr val="accent2"/>
                </a:solidFill>
              </a:rPr>
              <a:t>Next Million Hearts® Hypertension Control Challenge planned for launch in Feb 2017</a:t>
            </a:r>
          </a:p>
        </p:txBody>
      </p:sp>
      <p:sp>
        <p:nvSpPr>
          <p:cNvPr id="4" name="Rounded Rectangle 3"/>
          <p:cNvSpPr/>
          <p:nvPr/>
        </p:nvSpPr>
        <p:spPr>
          <a:xfrm>
            <a:off x="152400" y="1995948"/>
            <a:ext cx="2819296" cy="38100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48176" fontAlgn="base">
              <a:spcBef>
                <a:spcPct val="0"/>
              </a:spcBef>
              <a:spcAft>
                <a:spcPct val="0"/>
              </a:spcAft>
            </a:pPr>
            <a:r>
              <a:rPr lang="en-US" sz="2500" dirty="0">
                <a:solidFill>
                  <a:prstClr val="white"/>
                </a:solidFill>
              </a:rPr>
              <a:t>59 Champions</a:t>
            </a:r>
          </a:p>
          <a:p>
            <a:pPr algn="ctr" defTabSz="448176" fontAlgn="base">
              <a:spcBef>
                <a:spcPct val="0"/>
              </a:spcBef>
              <a:spcAft>
                <a:spcPct val="0"/>
              </a:spcAft>
            </a:pPr>
            <a:endParaRPr lang="en-US" sz="1000" dirty="0">
              <a:solidFill>
                <a:prstClr val="white"/>
              </a:solidFill>
            </a:endParaRPr>
          </a:p>
          <a:p>
            <a:pPr algn="ctr" defTabSz="448176" fontAlgn="base">
              <a:spcBef>
                <a:spcPct val="0"/>
              </a:spcBef>
              <a:spcAft>
                <a:spcPct val="0"/>
              </a:spcAft>
            </a:pPr>
            <a:r>
              <a:rPr lang="en-US" sz="2500" dirty="0">
                <a:solidFill>
                  <a:prstClr val="white"/>
                </a:solidFill>
              </a:rPr>
              <a:t>Representing </a:t>
            </a:r>
          </a:p>
          <a:p>
            <a:pPr algn="ctr" defTabSz="448176" fontAlgn="base">
              <a:spcBef>
                <a:spcPct val="0"/>
              </a:spcBef>
              <a:spcAft>
                <a:spcPct val="0"/>
              </a:spcAft>
            </a:pPr>
            <a:r>
              <a:rPr lang="en-US" sz="2500" dirty="0">
                <a:solidFill>
                  <a:prstClr val="white"/>
                </a:solidFill>
              </a:rPr>
              <a:t>Solo to 70,000 Clinicians</a:t>
            </a:r>
          </a:p>
          <a:p>
            <a:pPr algn="ctr" defTabSz="448176" fontAlgn="base">
              <a:spcBef>
                <a:spcPct val="0"/>
              </a:spcBef>
              <a:spcAft>
                <a:spcPct val="0"/>
              </a:spcAft>
            </a:pPr>
            <a:endParaRPr lang="en-US" sz="1000" dirty="0">
              <a:solidFill>
                <a:prstClr val="white"/>
              </a:solidFill>
            </a:endParaRPr>
          </a:p>
          <a:p>
            <a:pPr algn="ctr" defTabSz="448176" fontAlgn="base">
              <a:spcBef>
                <a:spcPct val="0"/>
              </a:spcBef>
              <a:spcAft>
                <a:spcPct val="0"/>
              </a:spcAft>
            </a:pPr>
            <a:r>
              <a:rPr lang="en-US" sz="2500" dirty="0">
                <a:solidFill>
                  <a:prstClr val="white"/>
                </a:solidFill>
              </a:rPr>
              <a:t>Serving over 13 million people</a:t>
            </a:r>
          </a:p>
          <a:p>
            <a:pPr algn="ctr" defTabSz="448176" fontAlgn="base">
              <a:spcBef>
                <a:spcPct val="0"/>
              </a:spcBef>
              <a:spcAft>
                <a:spcPct val="0"/>
              </a:spcAft>
            </a:pPr>
            <a:endParaRPr lang="en-US" sz="1000" dirty="0">
              <a:solidFill>
                <a:prstClr val="white"/>
              </a:solidFill>
            </a:endParaRPr>
          </a:p>
          <a:p>
            <a:pPr algn="ctr" defTabSz="448176" fontAlgn="base">
              <a:spcBef>
                <a:spcPct val="0"/>
              </a:spcBef>
              <a:spcAft>
                <a:spcPct val="0"/>
              </a:spcAft>
            </a:pPr>
            <a:r>
              <a:rPr lang="en-US" sz="2500" dirty="0">
                <a:solidFill>
                  <a:prstClr val="white"/>
                </a:solidFill>
              </a:rPr>
              <a:t>&gt;70% Control Rate</a:t>
            </a:r>
          </a:p>
        </p:txBody>
      </p:sp>
    </p:spTree>
    <p:extLst>
      <p:ext uri="{BB962C8B-B14F-4D97-AF65-F5344CB8AC3E}">
        <p14:creationId xmlns:p14="http://schemas.microsoft.com/office/powerpoint/2010/main" val="684637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814021"/>
            <a:ext cx="6019800" cy="4281979"/>
          </a:xfrm>
        </p:spPr>
        <p:txBody>
          <a:bodyPr>
            <a:normAutofit fontScale="92500" lnSpcReduction="10000"/>
          </a:bodyPr>
          <a:lstStyle/>
          <a:p>
            <a:r>
              <a:rPr lang="en-US" dirty="0"/>
              <a:t>Hypertension Treatment Protocol </a:t>
            </a:r>
          </a:p>
          <a:p>
            <a:pPr marL="457299" lvl="1" indent="0">
              <a:buNone/>
            </a:pPr>
            <a:r>
              <a:rPr lang="en-US" dirty="0"/>
              <a:t>Use is on the Rise</a:t>
            </a:r>
          </a:p>
          <a:p>
            <a:pPr lvl="1"/>
            <a:r>
              <a:rPr lang="en-US" dirty="0"/>
              <a:t>All Indian Health Service clinical settings</a:t>
            </a:r>
          </a:p>
          <a:p>
            <a:pPr lvl="1"/>
            <a:r>
              <a:rPr lang="en-US" dirty="0"/>
              <a:t>Many Federally Qualified Health Centers</a:t>
            </a:r>
          </a:p>
          <a:p>
            <a:pPr lvl="1"/>
            <a:r>
              <a:rPr lang="en-US" dirty="0"/>
              <a:t>Practices supported by CMS’ Quality Improvement Organizations</a:t>
            </a:r>
          </a:p>
          <a:p>
            <a:r>
              <a:rPr lang="en-US" dirty="0"/>
              <a:t>Tobacco Treatment Protocol</a:t>
            </a:r>
          </a:p>
          <a:p>
            <a:pPr lvl="1"/>
            <a:r>
              <a:rPr lang="en-US" dirty="0"/>
              <a:t>Released a Tobacco Treatment Protocol in May</a:t>
            </a:r>
          </a:p>
          <a:p>
            <a:pPr lvl="1"/>
            <a:r>
              <a:rPr lang="en-US" dirty="0"/>
              <a:t>Customizable templates</a:t>
            </a:r>
          </a:p>
          <a:p>
            <a:pPr lvl="1"/>
            <a:r>
              <a:rPr lang="en-US" sz="2400" dirty="0"/>
              <a:t>Implementation guidance</a:t>
            </a:r>
          </a:p>
          <a:p>
            <a:pPr marL="799084" lvl="2" indent="0">
              <a:spcBef>
                <a:spcPts val="0"/>
              </a:spcBef>
              <a:buNone/>
            </a:pPr>
            <a:r>
              <a:rPr lang="en-US" sz="1500" dirty="0">
                <a:solidFill>
                  <a:srgbClr val="FF0000"/>
                </a:solidFill>
              </a:rPr>
              <a:t>	- coming in July </a:t>
            </a:r>
          </a:p>
          <a:p>
            <a:pPr lvl="1"/>
            <a:endParaRPr lang="en-US" dirty="0"/>
          </a:p>
          <a:p>
            <a:pPr lvl="1"/>
            <a:endParaRPr lang="en-US" dirty="0"/>
          </a:p>
          <a:p>
            <a:pPr lvl="1"/>
            <a:endParaRPr lang="en-US" dirty="0"/>
          </a:p>
          <a:p>
            <a:pPr lvl="1"/>
            <a:endParaRPr lang="en-US" dirty="0"/>
          </a:p>
        </p:txBody>
      </p:sp>
      <p:sp>
        <p:nvSpPr>
          <p:cNvPr id="3" name="Title 2"/>
          <p:cNvSpPr>
            <a:spLocks noGrp="1"/>
          </p:cNvSpPr>
          <p:nvPr>
            <p:ph type="title"/>
          </p:nvPr>
        </p:nvSpPr>
        <p:spPr/>
        <p:txBody>
          <a:bodyPr/>
          <a:lstStyle/>
          <a:p>
            <a:r>
              <a:rPr lang="en-US" dirty="0"/>
              <a:t>Standardizing Treatment through Protocols</a:t>
            </a:r>
            <a:br>
              <a:rPr lang="en-US" dirty="0"/>
            </a:br>
            <a:endParaRPr lang="en-US" i="1"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600" y="3194753"/>
            <a:ext cx="2819400" cy="3663248"/>
          </a:xfrm>
          <a:prstGeom prst="rect">
            <a:avLst/>
          </a:prstGeom>
        </p:spPr>
      </p:pic>
    </p:spTree>
    <p:extLst>
      <p:ext uri="{BB962C8B-B14F-4D97-AF65-F5344CB8AC3E}">
        <p14:creationId xmlns:p14="http://schemas.microsoft.com/office/powerpoint/2010/main" val="42456977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814021"/>
            <a:ext cx="3318633" cy="3741507"/>
          </a:xfrm>
        </p:spPr>
        <p:txBody>
          <a:bodyPr>
            <a:normAutofit lnSpcReduction="10000"/>
          </a:bodyPr>
          <a:lstStyle/>
          <a:p>
            <a:r>
              <a:rPr lang="en-US" sz="2102" dirty="0"/>
              <a:t>Syndicated for your website audience</a:t>
            </a:r>
          </a:p>
          <a:p>
            <a:pPr marL="0" indent="0">
              <a:buNone/>
            </a:pPr>
            <a:endParaRPr lang="en-US" sz="2102" dirty="0"/>
          </a:p>
          <a:p>
            <a:r>
              <a:rPr lang="en-US" sz="2102" dirty="0"/>
              <a:t>Customized for your site’s size and color pallet</a:t>
            </a:r>
          </a:p>
          <a:p>
            <a:pPr marL="0" indent="0">
              <a:buNone/>
            </a:pPr>
            <a:endParaRPr lang="en-US" sz="2102" dirty="0"/>
          </a:p>
          <a:p>
            <a:r>
              <a:rPr lang="en-US" sz="2102" dirty="0"/>
              <a:t>Brand it with your logo</a:t>
            </a:r>
          </a:p>
          <a:p>
            <a:pPr marL="0" indent="0">
              <a:buNone/>
            </a:pPr>
            <a:endParaRPr lang="en-US" sz="2102" dirty="0"/>
          </a:p>
          <a:p>
            <a:r>
              <a:rPr lang="en-US" sz="2102" dirty="0"/>
              <a:t>Content is continuously maintained by CDC</a:t>
            </a:r>
          </a:p>
          <a:p>
            <a:endParaRPr lang="en-US" sz="2102" dirty="0"/>
          </a:p>
          <a:p>
            <a:endParaRPr lang="en-US" sz="2102" dirty="0"/>
          </a:p>
        </p:txBody>
      </p:sp>
      <p:sp>
        <p:nvSpPr>
          <p:cNvPr id="4" name="Title 3"/>
          <p:cNvSpPr>
            <a:spLocks noGrp="1"/>
          </p:cNvSpPr>
          <p:nvPr>
            <p:ph type="title"/>
          </p:nvPr>
        </p:nvSpPr>
        <p:spPr/>
        <p:txBody>
          <a:bodyPr/>
          <a:lstStyle/>
          <a:p>
            <a:r>
              <a:rPr lang="en-US" dirty="0"/>
              <a:t>Million Hearts® Microsite for Clinicians</a:t>
            </a:r>
          </a:p>
        </p:txBody>
      </p:sp>
      <p:pic>
        <p:nvPicPr>
          <p:cNvPr id="7" name="Content Placeholder 6"/>
          <p:cNvPicPr>
            <a:picLocks noGrp="1" noChangeAspect="1"/>
          </p:cNvPicPr>
          <p:nvPr>
            <p:ph idx="11"/>
          </p:nvPr>
        </p:nvPicPr>
        <p:blipFill>
          <a:blip r:embed="rId3"/>
          <a:stretch>
            <a:fillRect/>
          </a:stretch>
        </p:blipFill>
        <p:spPr>
          <a:xfrm>
            <a:off x="3585170" y="1737774"/>
            <a:ext cx="2559141" cy="1889315"/>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rotWithShape="1">
          <a:blip r:embed="rId4"/>
          <a:srcRect l="58805" t="2040" r="22229" b="19862"/>
          <a:stretch/>
        </p:blipFill>
        <p:spPr>
          <a:xfrm>
            <a:off x="5246005" y="2362042"/>
            <a:ext cx="2820548" cy="3629588"/>
          </a:xfrm>
          <a:prstGeom prst="rect">
            <a:avLst/>
          </a:prstGeom>
          <a:ln>
            <a:noFill/>
          </a:ln>
          <a:effectLst>
            <a:outerShdw blurRad="292100" dist="139700" dir="2700000" algn="tl" rotWithShape="0">
              <a:srgbClr val="333333">
                <a:alpha val="65000"/>
              </a:srgbClr>
            </a:outerShdw>
          </a:effectLst>
        </p:spPr>
      </p:pic>
      <p:sp>
        <p:nvSpPr>
          <p:cNvPr id="12" name="Curved Right Arrow 11"/>
          <p:cNvSpPr/>
          <p:nvPr/>
        </p:nvSpPr>
        <p:spPr>
          <a:xfrm rot="19726981">
            <a:off x="4591503" y="3371577"/>
            <a:ext cx="630023" cy="1517301"/>
          </a:xfrm>
          <a:prstGeom prst="curvedRightArrow">
            <a:avLst>
              <a:gd name="adj1" fmla="val 25000"/>
              <a:gd name="adj2" fmla="val 48869"/>
              <a:gd name="adj3" fmla="val 25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5304" fontAlgn="base">
              <a:spcBef>
                <a:spcPct val="0"/>
              </a:spcBef>
              <a:spcAft>
                <a:spcPct val="0"/>
              </a:spcAft>
            </a:pPr>
            <a:endParaRPr lang="en-US" sz="1802">
              <a:solidFill>
                <a:prstClr val="black"/>
              </a:solidFill>
            </a:endParaRPr>
          </a:p>
        </p:txBody>
      </p:sp>
      <p:sp>
        <p:nvSpPr>
          <p:cNvPr id="13" name="TextBox 12"/>
          <p:cNvSpPr txBox="1"/>
          <p:nvPr/>
        </p:nvSpPr>
        <p:spPr>
          <a:xfrm>
            <a:off x="1464565" y="6039877"/>
            <a:ext cx="5114538" cy="508088"/>
          </a:xfrm>
          <a:prstGeom prst="rect">
            <a:avLst/>
          </a:prstGeom>
          <a:noFill/>
        </p:spPr>
        <p:txBody>
          <a:bodyPr wrap="square" rtlCol="0">
            <a:spAutoFit/>
          </a:bodyPr>
          <a:lstStyle/>
          <a:p>
            <a:pPr defTabSz="455304" fontAlgn="base">
              <a:spcBef>
                <a:spcPct val="0"/>
              </a:spcBef>
              <a:spcAft>
                <a:spcPct val="0"/>
              </a:spcAft>
            </a:pPr>
            <a:r>
              <a:rPr lang="en-US" sz="1351" dirty="0">
                <a:solidFill>
                  <a:prstClr val="black"/>
                </a:solidFill>
                <a:latin typeface="Arial" pitchFamily="34" charset="0"/>
              </a:rPr>
              <a:t>The microsite and embed code will be available at </a:t>
            </a:r>
            <a:r>
              <a:rPr lang="en-US" sz="1351" b="1" dirty="0">
                <a:solidFill>
                  <a:prstClr val="black"/>
                </a:solidFill>
                <a:latin typeface="Arial" pitchFamily="34" charset="0"/>
                <a:hlinkClick r:id="rId5"/>
              </a:rPr>
              <a:t>https://tools.cdc.gov/medialibrary/index.aspx#/results</a:t>
            </a:r>
            <a:r>
              <a:rPr lang="en-US" sz="1351" b="1" dirty="0">
                <a:solidFill>
                  <a:prstClr val="black"/>
                </a:solidFill>
                <a:latin typeface="Arial" pitchFamily="34" charset="0"/>
              </a:rPr>
              <a:t> </a:t>
            </a:r>
          </a:p>
        </p:txBody>
      </p:sp>
    </p:spTree>
    <p:extLst>
      <p:ext uri="{BB962C8B-B14F-4D97-AF65-F5344CB8AC3E}">
        <p14:creationId xmlns:p14="http://schemas.microsoft.com/office/powerpoint/2010/main" val="171690933"/>
      </p:ext>
    </p:extLst>
  </p:cSld>
  <p:clrMapOvr>
    <a:masterClrMapping/>
  </p:clrMapOvr>
  <p:transition spd="slow">
    <p:wipe dir="d"/>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761" y="685800"/>
            <a:ext cx="8378042" cy="616014"/>
          </a:xfrm>
        </p:spPr>
        <p:txBody>
          <a:bodyPr>
            <a:normAutofit fontScale="90000"/>
          </a:bodyPr>
          <a:lstStyle/>
          <a:p>
            <a:pPr lvl="1"/>
            <a:r>
              <a:rPr lang="en-US" dirty="0"/>
              <a:t>What Must Happen To Prevent a Million?</a:t>
            </a:r>
            <a:br>
              <a:rPr lang="en-US" dirty="0"/>
            </a:br>
            <a:endParaRPr lang="en-US" dirty="0"/>
          </a:p>
        </p:txBody>
      </p:sp>
      <p:sp>
        <p:nvSpPr>
          <p:cNvPr id="5" name="Rectangle 4"/>
          <p:cNvSpPr/>
          <p:nvPr/>
        </p:nvSpPr>
        <p:spPr>
          <a:xfrm>
            <a:off x="261324" y="1698165"/>
            <a:ext cx="2553187" cy="807522"/>
          </a:xfrm>
          <a:prstGeom prst="rect">
            <a:avLst/>
          </a:prstGeom>
          <a:solidFill>
            <a:schemeClr val="accent2">
              <a:lumMod val="40000"/>
              <a:lumOff val="60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lIns="90556" tIns="45308" rIns="90556" bIns="45308" rtlCol="0" anchor="ctr"/>
          <a:lstStyle/>
          <a:p>
            <a:pPr defTabSz="904798" fontAlgn="base">
              <a:spcBef>
                <a:spcPct val="0"/>
              </a:spcBef>
              <a:spcAft>
                <a:spcPct val="0"/>
              </a:spcAft>
            </a:pPr>
            <a:r>
              <a:rPr lang="en-US" sz="1600" b="1" dirty="0">
                <a:solidFill>
                  <a:prstClr val="black"/>
                </a:solidFill>
                <a:latin typeface="Arial" panose="020B0604020202020204" pitchFamily="34" charset="0"/>
                <a:cs typeface="Arial" panose="020B0604020202020204" pitchFamily="34" charset="0"/>
              </a:rPr>
              <a:t>Reduce Smoking</a:t>
            </a:r>
          </a:p>
          <a:p>
            <a:pPr defTabSz="904798" fontAlgn="base">
              <a:spcBef>
                <a:spcPct val="0"/>
              </a:spcBef>
              <a:spcAft>
                <a:spcPct val="0"/>
              </a:spcAft>
            </a:pPr>
            <a:r>
              <a:rPr lang="en-US" sz="1400" dirty="0">
                <a:solidFill>
                  <a:prstClr val="black"/>
                </a:solidFill>
                <a:latin typeface="Arial" panose="020B0604020202020204" pitchFamily="34" charset="0"/>
                <a:cs typeface="Arial" panose="020B0604020202020204" pitchFamily="34" charset="0"/>
              </a:rPr>
              <a:t>6.3M fewer smokers</a:t>
            </a:r>
          </a:p>
        </p:txBody>
      </p:sp>
      <p:sp>
        <p:nvSpPr>
          <p:cNvPr id="7" name="TextBox 6"/>
          <p:cNvSpPr txBox="1"/>
          <p:nvPr/>
        </p:nvSpPr>
        <p:spPr>
          <a:xfrm>
            <a:off x="2814444" y="1295230"/>
            <a:ext cx="6329556" cy="1661321"/>
          </a:xfrm>
          <a:prstGeom prst="rect">
            <a:avLst/>
          </a:prstGeom>
          <a:noFill/>
        </p:spPr>
        <p:txBody>
          <a:bodyPr wrap="square" lIns="90556" tIns="45308" rIns="90556" bIns="45308" rtlCol="0">
            <a:spAutoFit/>
          </a:bodyPr>
          <a:lstStyle/>
          <a:p>
            <a:pPr marL="282994" indent="-282994" defTabSz="904798" fontAlgn="base">
              <a:spcBef>
                <a:spcPct val="0"/>
              </a:spcBef>
              <a:spcAft>
                <a:spcPct val="0"/>
              </a:spcAft>
              <a:buFont typeface="Wingdings" panose="05000000000000000000" pitchFamily="2" charset="2"/>
              <a:buChar char="§"/>
            </a:pPr>
            <a:r>
              <a:rPr lang="en-US" sz="1400" dirty="0">
                <a:solidFill>
                  <a:prstClr val="black"/>
                </a:solidFill>
                <a:latin typeface="Arial" panose="020B0604020202020204" pitchFamily="34" charset="0"/>
                <a:cs typeface="Arial" panose="020B0604020202020204" pitchFamily="34" charset="0"/>
              </a:rPr>
              <a:t>Year-round media campaigns; pricing interventions</a:t>
            </a:r>
          </a:p>
          <a:p>
            <a:pPr marL="282994" indent="-282994" defTabSz="904798" fontAlgn="base">
              <a:spcBef>
                <a:spcPct val="0"/>
              </a:spcBef>
              <a:spcAft>
                <a:spcPct val="0"/>
              </a:spcAft>
              <a:buFont typeface="Wingdings" panose="05000000000000000000" pitchFamily="2" charset="2"/>
              <a:buChar char="§"/>
            </a:pPr>
            <a:r>
              <a:rPr lang="en-US" sz="1400" dirty="0">
                <a:solidFill>
                  <a:prstClr val="black"/>
                </a:solidFill>
                <a:latin typeface="Arial" panose="020B0604020202020204" pitchFamily="34" charset="0"/>
                <a:cs typeface="Arial" panose="020B0604020202020204" pitchFamily="34" charset="0"/>
              </a:rPr>
              <a:t>Targeted outreach to drive uptake of covered benefits</a:t>
            </a:r>
          </a:p>
          <a:p>
            <a:pPr marL="282994" indent="-282994" defTabSz="904798" fontAlgn="base">
              <a:spcBef>
                <a:spcPct val="0"/>
              </a:spcBef>
              <a:spcAft>
                <a:spcPct val="0"/>
              </a:spcAft>
              <a:buFont typeface="Wingdings" panose="05000000000000000000" pitchFamily="2" charset="2"/>
              <a:buChar char="§"/>
            </a:pPr>
            <a:r>
              <a:rPr lang="en-US" sz="1400" dirty="0">
                <a:solidFill>
                  <a:prstClr val="black"/>
                </a:solidFill>
                <a:latin typeface="Arial" panose="020B0604020202020204" pitchFamily="34" charset="0"/>
                <a:cs typeface="Arial" panose="020B0604020202020204" pitchFamily="34" charset="0"/>
              </a:rPr>
              <a:t>Systematic delivery of cessation services through use of cessation protocols, referrals to quit lines, and training of clinical staff</a:t>
            </a:r>
          </a:p>
          <a:p>
            <a:pPr marL="282994" indent="-282994" defTabSz="904798" fontAlgn="base">
              <a:spcBef>
                <a:spcPct val="0"/>
              </a:spcBef>
              <a:spcAft>
                <a:spcPct val="0"/>
              </a:spcAft>
              <a:buFont typeface="Wingdings" panose="05000000000000000000" pitchFamily="2" charset="2"/>
              <a:buChar char="§"/>
            </a:pPr>
            <a:r>
              <a:rPr lang="en-US" sz="1400" dirty="0">
                <a:solidFill>
                  <a:prstClr val="black"/>
                </a:solidFill>
                <a:latin typeface="Arial" panose="020B0604020202020204" pitchFamily="34" charset="0"/>
                <a:cs typeface="Arial" panose="020B0604020202020204" pitchFamily="34" charset="0"/>
              </a:rPr>
              <a:t>Widespread adoption of smoke-free space policies</a:t>
            </a:r>
          </a:p>
          <a:p>
            <a:pPr marL="282994" indent="-282994" defTabSz="904798" fontAlgn="base">
              <a:spcBef>
                <a:spcPct val="0"/>
              </a:spcBef>
              <a:spcAft>
                <a:spcPct val="0"/>
              </a:spcAft>
              <a:buFont typeface="Wingdings" panose="05000000000000000000" pitchFamily="2" charset="2"/>
              <a:buChar char="§"/>
            </a:pPr>
            <a:r>
              <a:rPr lang="en-US" sz="1400" dirty="0">
                <a:solidFill>
                  <a:prstClr val="black"/>
                </a:solidFill>
                <a:latin typeface="Arial" panose="020B0604020202020204" pitchFamily="34" charset="0"/>
                <a:cs typeface="Arial" panose="020B0604020202020204" pitchFamily="34" charset="0"/>
              </a:rPr>
              <a:t>Awareness of  risks of second-hand smoke and the health benefits of smoke-free environments</a:t>
            </a:r>
          </a:p>
        </p:txBody>
      </p:sp>
      <p:cxnSp>
        <p:nvCxnSpPr>
          <p:cNvPr id="9" name="Straight Connector 8"/>
          <p:cNvCxnSpPr/>
          <p:nvPr/>
        </p:nvCxnSpPr>
        <p:spPr>
          <a:xfrm>
            <a:off x="261324" y="1066800"/>
            <a:ext cx="8597735" cy="0"/>
          </a:xfrm>
          <a:prstGeom prst="line">
            <a:avLst/>
          </a:prstGeom>
          <a:ln>
            <a:solidFill>
              <a:schemeClr val="accent2">
                <a:lumMod val="75000"/>
              </a:schemeClr>
            </a:solidFill>
            <a:prstDash val="dash"/>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261324" y="3505200"/>
            <a:ext cx="2553187" cy="807522"/>
          </a:xfrm>
          <a:prstGeom prst="rect">
            <a:avLst/>
          </a:prstGeom>
          <a:solidFill>
            <a:schemeClr val="accent2">
              <a:lumMod val="40000"/>
              <a:lumOff val="60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lIns="90556" tIns="45308" rIns="90556" bIns="45308" rtlCol="0" anchor="ctr"/>
          <a:lstStyle/>
          <a:p>
            <a:pPr defTabSz="904798" fontAlgn="base">
              <a:spcBef>
                <a:spcPct val="0"/>
              </a:spcBef>
              <a:spcAft>
                <a:spcPct val="0"/>
              </a:spcAft>
            </a:pPr>
            <a:r>
              <a:rPr lang="en-US" sz="1600" b="1" dirty="0">
                <a:solidFill>
                  <a:prstClr val="black"/>
                </a:solidFill>
                <a:latin typeface="Arial" panose="020B0604020202020204" pitchFamily="34" charset="0"/>
                <a:cs typeface="Arial" panose="020B0604020202020204" pitchFamily="34" charset="0"/>
              </a:rPr>
              <a:t>Control Hypertension</a:t>
            </a:r>
          </a:p>
          <a:p>
            <a:pPr defTabSz="904798" fontAlgn="base">
              <a:spcBef>
                <a:spcPct val="0"/>
              </a:spcBef>
              <a:spcAft>
                <a:spcPct val="0"/>
              </a:spcAft>
            </a:pPr>
            <a:r>
              <a:rPr lang="en-US" sz="1400" dirty="0">
                <a:solidFill>
                  <a:prstClr val="black"/>
                </a:solidFill>
                <a:latin typeface="Arial" panose="020B0604020202020204" pitchFamily="34" charset="0"/>
                <a:cs typeface="Arial" panose="020B0604020202020204" pitchFamily="34" charset="0"/>
              </a:rPr>
              <a:t>10M more patients</a:t>
            </a:r>
          </a:p>
        </p:txBody>
      </p:sp>
      <p:sp>
        <p:nvSpPr>
          <p:cNvPr id="13" name="TextBox 12"/>
          <p:cNvSpPr txBox="1"/>
          <p:nvPr/>
        </p:nvSpPr>
        <p:spPr>
          <a:xfrm>
            <a:off x="2808312" y="3106671"/>
            <a:ext cx="6732240" cy="1815050"/>
          </a:xfrm>
          <a:prstGeom prst="rect">
            <a:avLst/>
          </a:prstGeom>
          <a:noFill/>
        </p:spPr>
        <p:txBody>
          <a:bodyPr wrap="square" lIns="90556" tIns="45308" rIns="90556" bIns="45308" rtlCol="0">
            <a:spAutoFit/>
          </a:bodyPr>
          <a:lstStyle/>
          <a:p>
            <a:pPr marL="282994" indent="-282994" defTabSz="904798" fontAlgn="base">
              <a:spcBef>
                <a:spcPct val="0"/>
              </a:spcBef>
              <a:spcAft>
                <a:spcPct val="0"/>
              </a:spcAft>
              <a:buFont typeface="Wingdings" panose="05000000000000000000" pitchFamily="2" charset="2"/>
              <a:buChar char="§"/>
            </a:pPr>
            <a:r>
              <a:rPr lang="en-US" sz="1400" dirty="0">
                <a:solidFill>
                  <a:prstClr val="black"/>
                </a:solidFill>
                <a:latin typeface="Arial" panose="020B0604020202020204" pitchFamily="34" charset="0"/>
                <a:cs typeface="Arial" panose="020B0604020202020204" pitchFamily="34" charset="0"/>
              </a:rPr>
              <a:t>Detection of those with undiagnosed hypertension</a:t>
            </a:r>
          </a:p>
          <a:p>
            <a:pPr marL="282994" indent="-282994" defTabSz="904798" fontAlgn="base">
              <a:spcBef>
                <a:spcPct val="0"/>
              </a:spcBef>
              <a:spcAft>
                <a:spcPct val="0"/>
              </a:spcAft>
              <a:buFont typeface="Wingdings" panose="05000000000000000000" pitchFamily="2" charset="2"/>
              <a:buChar char="§"/>
            </a:pPr>
            <a:r>
              <a:rPr lang="en-US" sz="1400" dirty="0">
                <a:solidFill>
                  <a:prstClr val="black"/>
                </a:solidFill>
                <a:latin typeface="Arial" panose="020B0604020202020204" pitchFamily="34" charset="0"/>
                <a:cs typeface="Arial" panose="020B0604020202020204" pitchFamily="34" charset="0"/>
              </a:rPr>
              <a:t>Systematic use of treatment protocols &amp; other select QI tools</a:t>
            </a:r>
          </a:p>
          <a:p>
            <a:pPr marL="282994" indent="-282994" defTabSz="904798" fontAlgn="base">
              <a:spcBef>
                <a:spcPct val="0"/>
              </a:spcBef>
              <a:spcAft>
                <a:spcPct val="0"/>
              </a:spcAft>
              <a:buFont typeface="Wingdings" panose="05000000000000000000" pitchFamily="2" charset="2"/>
              <a:buChar char="§"/>
            </a:pPr>
            <a:r>
              <a:rPr lang="en-US" sz="1400" dirty="0">
                <a:solidFill>
                  <a:prstClr val="black"/>
                </a:solidFill>
                <a:latin typeface="Arial" panose="020B0604020202020204" pitchFamily="34" charset="0"/>
                <a:cs typeface="Arial" panose="020B0604020202020204" pitchFamily="34" charset="0"/>
              </a:rPr>
              <a:t>Practice of self-measured BP monitoring with clinical support</a:t>
            </a:r>
          </a:p>
          <a:p>
            <a:pPr marL="282994" indent="-282994" defTabSz="904798" fontAlgn="base">
              <a:spcBef>
                <a:spcPct val="0"/>
              </a:spcBef>
              <a:spcAft>
                <a:spcPct val="0"/>
              </a:spcAft>
              <a:buFont typeface="Wingdings" panose="05000000000000000000" pitchFamily="2" charset="2"/>
              <a:buChar char="§"/>
            </a:pPr>
            <a:r>
              <a:rPr lang="en-US" sz="1400" dirty="0">
                <a:solidFill>
                  <a:prstClr val="black"/>
                </a:solidFill>
                <a:latin typeface="Arial" panose="020B0604020202020204" pitchFamily="34" charset="0"/>
                <a:cs typeface="Arial" panose="020B0604020202020204" pitchFamily="34" charset="0"/>
              </a:rPr>
              <a:t>Recognition of high performers; dissemination of best practices</a:t>
            </a:r>
          </a:p>
          <a:p>
            <a:pPr marL="282994" indent="-282994" defTabSz="904798" fontAlgn="base">
              <a:spcBef>
                <a:spcPct val="0"/>
              </a:spcBef>
              <a:spcAft>
                <a:spcPct val="0"/>
              </a:spcAft>
              <a:buFont typeface="Wingdings" panose="05000000000000000000" pitchFamily="2" charset="2"/>
              <a:buChar char="§"/>
            </a:pPr>
            <a:r>
              <a:rPr lang="en-US" sz="1400" dirty="0">
                <a:solidFill>
                  <a:prstClr val="black"/>
                </a:solidFill>
                <a:latin typeface="Arial" panose="020B0604020202020204" pitchFamily="34" charset="0"/>
                <a:cs typeface="Arial" panose="020B0604020202020204" pitchFamily="34" charset="0"/>
              </a:rPr>
              <a:t>Connection of clinical &amp; community resources to benefit people with HTN</a:t>
            </a:r>
          </a:p>
          <a:p>
            <a:pPr marL="282994" indent="-282994" defTabSz="904798" fontAlgn="base">
              <a:spcBef>
                <a:spcPct val="0"/>
              </a:spcBef>
              <a:spcAft>
                <a:spcPct val="0"/>
              </a:spcAft>
              <a:buFont typeface="Wingdings" panose="05000000000000000000" pitchFamily="2" charset="2"/>
              <a:buChar char="§"/>
            </a:pPr>
            <a:r>
              <a:rPr lang="en-US" sz="1400" dirty="0">
                <a:solidFill>
                  <a:prstClr val="black"/>
                </a:solidFill>
                <a:latin typeface="Arial" panose="020B0604020202020204" pitchFamily="34" charset="0"/>
                <a:cs typeface="Arial" panose="020B0604020202020204" pitchFamily="34" charset="0"/>
              </a:rPr>
              <a:t>Enhanced medication adherence </a:t>
            </a:r>
          </a:p>
          <a:p>
            <a:pPr marL="282994" indent="-282994" defTabSz="904798" fontAlgn="base">
              <a:spcBef>
                <a:spcPct val="0"/>
              </a:spcBef>
              <a:spcAft>
                <a:spcPct val="0"/>
              </a:spcAft>
              <a:buFont typeface="Wingdings" panose="05000000000000000000" pitchFamily="2" charset="2"/>
              <a:buChar char="§"/>
            </a:pPr>
            <a:r>
              <a:rPr lang="en-US" sz="1400" dirty="0">
                <a:solidFill>
                  <a:prstClr val="black"/>
                </a:solidFill>
                <a:latin typeface="Arial" panose="020B0604020202020204" pitchFamily="34" charset="0"/>
                <a:cs typeface="Arial" panose="020B0604020202020204" pitchFamily="34" charset="0"/>
              </a:rPr>
              <a:t>Intense focus on those with high burden and at high risk</a:t>
            </a:r>
          </a:p>
          <a:p>
            <a:pPr defTabSz="904798" fontAlgn="base">
              <a:spcBef>
                <a:spcPct val="0"/>
              </a:spcBef>
              <a:spcAft>
                <a:spcPct val="0"/>
              </a:spcAft>
            </a:pPr>
            <a:endParaRPr lang="en-US" sz="1400" dirty="0">
              <a:solidFill>
                <a:prstClr val="black"/>
              </a:solidFill>
              <a:latin typeface="Arial" panose="020B0604020202020204" pitchFamily="34" charset="0"/>
              <a:cs typeface="Arial" panose="020B0604020202020204" pitchFamily="34" charset="0"/>
            </a:endParaRPr>
          </a:p>
        </p:txBody>
      </p:sp>
      <p:cxnSp>
        <p:nvCxnSpPr>
          <p:cNvPr id="14" name="Straight Connector 13"/>
          <p:cNvCxnSpPr/>
          <p:nvPr/>
        </p:nvCxnSpPr>
        <p:spPr>
          <a:xfrm>
            <a:off x="261324" y="2936632"/>
            <a:ext cx="8597735" cy="0"/>
          </a:xfrm>
          <a:prstGeom prst="line">
            <a:avLst/>
          </a:prstGeom>
          <a:ln>
            <a:solidFill>
              <a:schemeClr val="accent2">
                <a:lumMod val="75000"/>
              </a:schemeClr>
            </a:solidFill>
            <a:prstDash val="dash"/>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297284" y="4953000"/>
            <a:ext cx="2553187" cy="807522"/>
          </a:xfrm>
          <a:prstGeom prst="rect">
            <a:avLst/>
          </a:prstGeom>
          <a:solidFill>
            <a:schemeClr val="accent2">
              <a:lumMod val="40000"/>
              <a:lumOff val="60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lIns="90556" tIns="45308" rIns="90556" bIns="45308" rtlCol="0" anchor="ctr"/>
          <a:lstStyle/>
          <a:p>
            <a:pPr defTabSz="904798" fontAlgn="base">
              <a:spcBef>
                <a:spcPct val="0"/>
              </a:spcBef>
              <a:spcAft>
                <a:spcPct val="0"/>
              </a:spcAft>
            </a:pPr>
            <a:r>
              <a:rPr lang="en-US" sz="1600" b="1" dirty="0">
                <a:solidFill>
                  <a:prstClr val="black"/>
                </a:solidFill>
                <a:latin typeface="Arial" panose="020B0604020202020204" pitchFamily="34" charset="0"/>
                <a:cs typeface="Arial" panose="020B0604020202020204" pitchFamily="34" charset="0"/>
              </a:rPr>
              <a:t>Decrease Sodium Intake</a:t>
            </a:r>
          </a:p>
          <a:p>
            <a:pPr defTabSz="904798" fontAlgn="base">
              <a:spcBef>
                <a:spcPct val="0"/>
              </a:spcBef>
              <a:spcAft>
                <a:spcPct val="0"/>
              </a:spcAft>
            </a:pPr>
            <a:r>
              <a:rPr lang="en-US" sz="1400" dirty="0">
                <a:solidFill>
                  <a:prstClr val="black"/>
                </a:solidFill>
                <a:latin typeface="Arial" panose="020B0604020202020204" pitchFamily="34" charset="0"/>
                <a:cs typeface="Arial" panose="020B0604020202020204" pitchFamily="34" charset="0"/>
              </a:rPr>
              <a:t>20% reduction </a:t>
            </a:r>
          </a:p>
        </p:txBody>
      </p:sp>
      <p:sp>
        <p:nvSpPr>
          <p:cNvPr id="17" name="TextBox 16"/>
          <p:cNvSpPr txBox="1"/>
          <p:nvPr/>
        </p:nvSpPr>
        <p:spPr>
          <a:xfrm>
            <a:off x="2844410" y="4648029"/>
            <a:ext cx="6329556" cy="1628965"/>
          </a:xfrm>
          <a:prstGeom prst="rect">
            <a:avLst/>
          </a:prstGeom>
          <a:noFill/>
        </p:spPr>
        <p:txBody>
          <a:bodyPr wrap="square" lIns="90556" tIns="45308" rIns="90556" bIns="45308" rtlCol="0">
            <a:spAutoFit/>
          </a:bodyPr>
          <a:lstStyle/>
          <a:p>
            <a:pPr marL="282994" indent="-282994" defTabSz="904798" fontAlgn="base">
              <a:spcBef>
                <a:spcPct val="0"/>
              </a:spcBef>
              <a:spcAft>
                <a:spcPct val="0"/>
              </a:spcAft>
              <a:buFont typeface="Wingdings" panose="05000000000000000000" pitchFamily="2" charset="2"/>
              <a:buChar char="§"/>
            </a:pPr>
            <a:endParaRPr lang="en-US" sz="1400" b="1" dirty="0">
              <a:solidFill>
                <a:prstClr val="black"/>
              </a:solidFill>
              <a:latin typeface="Arial" panose="020B0604020202020204" pitchFamily="34" charset="0"/>
              <a:cs typeface="Arial" panose="020B0604020202020204" pitchFamily="34" charset="0"/>
            </a:endParaRPr>
          </a:p>
          <a:p>
            <a:pPr marL="282994" indent="-282994" defTabSz="904798" fontAlgn="base">
              <a:spcBef>
                <a:spcPct val="0"/>
              </a:spcBef>
              <a:spcAft>
                <a:spcPct val="0"/>
              </a:spcAft>
              <a:buFont typeface="Wingdings" panose="05000000000000000000" pitchFamily="2" charset="2"/>
              <a:buChar char="§"/>
            </a:pPr>
            <a:r>
              <a:rPr lang="en-US" sz="1400" dirty="0">
                <a:solidFill>
                  <a:prstClr val="black"/>
                </a:solidFill>
                <a:latin typeface="Arial" panose="020B0604020202020204" pitchFamily="34" charset="0"/>
                <a:cs typeface="Arial" panose="020B0604020202020204" pitchFamily="34" charset="0"/>
              </a:rPr>
              <a:t>Adoption of Healthy Food Service Guidelines</a:t>
            </a:r>
          </a:p>
          <a:p>
            <a:pPr marL="282994" indent="-282994" defTabSz="904798" fontAlgn="base">
              <a:spcBef>
                <a:spcPct val="0"/>
              </a:spcBef>
              <a:spcAft>
                <a:spcPct val="0"/>
              </a:spcAft>
              <a:buFont typeface="Wingdings" panose="05000000000000000000" pitchFamily="2" charset="2"/>
              <a:buChar char="§"/>
            </a:pPr>
            <a:r>
              <a:rPr lang="en-US" sz="1400" dirty="0">
                <a:solidFill>
                  <a:prstClr val="black"/>
                </a:solidFill>
                <a:latin typeface="Arial" panose="020B0604020202020204" pitchFamily="34" charset="0"/>
                <a:cs typeface="Arial" panose="020B0604020202020204" pitchFamily="34" charset="0"/>
              </a:rPr>
              <a:t>Voluntary sodium reduction and expansion of choices by food industry</a:t>
            </a:r>
          </a:p>
          <a:p>
            <a:pPr marL="282994" indent="-282994" defTabSz="904798" fontAlgn="base">
              <a:spcBef>
                <a:spcPct val="0"/>
              </a:spcBef>
              <a:spcAft>
                <a:spcPct val="0"/>
              </a:spcAft>
              <a:buFont typeface="Wingdings" panose="05000000000000000000" pitchFamily="2" charset="2"/>
              <a:buChar char="§"/>
            </a:pPr>
            <a:r>
              <a:rPr lang="en-US" sz="1400" dirty="0">
                <a:solidFill>
                  <a:prstClr val="black"/>
                </a:solidFill>
                <a:latin typeface="Arial" panose="020B0604020202020204" pitchFamily="34" charset="0"/>
                <a:cs typeface="Arial" panose="020B0604020202020204" pitchFamily="34" charset="0"/>
              </a:rPr>
              <a:t>Recognition of  high performers and dissemination of best practices</a:t>
            </a:r>
          </a:p>
          <a:p>
            <a:pPr marL="282994" indent="-282994" defTabSz="904798" fontAlgn="base">
              <a:spcBef>
                <a:spcPct val="0"/>
              </a:spcBef>
              <a:spcAft>
                <a:spcPct val="0"/>
              </a:spcAft>
              <a:buFont typeface="Wingdings" panose="05000000000000000000" pitchFamily="2" charset="2"/>
              <a:buChar char="§"/>
            </a:pPr>
            <a:r>
              <a:rPr lang="en-US" sz="1400" dirty="0">
                <a:solidFill>
                  <a:prstClr val="black"/>
                </a:solidFill>
                <a:latin typeface="Arial" panose="020B0604020202020204" pitchFamily="34" charset="0"/>
                <a:cs typeface="Arial" panose="020B0604020202020204" pitchFamily="34" charset="0"/>
              </a:rPr>
              <a:t>Clear communication of the evidence supporting the health benefits of population-level sodium reduction </a:t>
            </a:r>
          </a:p>
          <a:p>
            <a:pPr marL="282994" indent="-282994" defTabSz="904798" fontAlgn="base">
              <a:spcBef>
                <a:spcPct val="0"/>
              </a:spcBef>
              <a:spcAft>
                <a:spcPct val="0"/>
              </a:spcAft>
              <a:buFont typeface="Wingdings" panose="05000000000000000000" pitchFamily="2" charset="2"/>
              <a:buChar char="§"/>
            </a:pPr>
            <a:endParaRPr lang="en-US" sz="1400" dirty="0">
              <a:solidFill>
                <a:prstClr val="black"/>
              </a:solidFill>
              <a:latin typeface="Arial" panose="020B0604020202020204" pitchFamily="34" charset="0"/>
              <a:cs typeface="Arial" panose="020B0604020202020204" pitchFamily="34" charset="0"/>
            </a:endParaRPr>
          </a:p>
        </p:txBody>
      </p:sp>
      <p:cxnSp>
        <p:nvCxnSpPr>
          <p:cNvPr id="18" name="Straight Connector 17"/>
          <p:cNvCxnSpPr/>
          <p:nvPr/>
        </p:nvCxnSpPr>
        <p:spPr>
          <a:xfrm>
            <a:off x="261324" y="4765430"/>
            <a:ext cx="8597735" cy="0"/>
          </a:xfrm>
          <a:prstGeom prst="line">
            <a:avLst/>
          </a:prstGeom>
          <a:ln>
            <a:solidFill>
              <a:schemeClr val="accent2">
                <a:lumMod val="75000"/>
              </a:schemeClr>
            </a:solidFill>
            <a:prstDash val="dash"/>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1453662" y="6318586"/>
            <a:ext cx="6897220" cy="491610"/>
          </a:xfrm>
          <a:prstGeom prst="rect">
            <a:avLst/>
          </a:prstGeom>
          <a:noFill/>
        </p:spPr>
        <p:txBody>
          <a:bodyPr wrap="square" lIns="90556" tIns="45308" rIns="90556" bIns="45308" rtlCol="0">
            <a:spAutoFit/>
          </a:bodyPr>
          <a:lstStyle/>
          <a:p>
            <a:pPr algn="ctr" defTabSz="455720" fontAlgn="base">
              <a:spcBef>
                <a:spcPct val="0"/>
              </a:spcBef>
              <a:spcAft>
                <a:spcPct val="0"/>
              </a:spcAft>
            </a:pPr>
            <a:r>
              <a:rPr lang="en-US" sz="1300" i="1" dirty="0">
                <a:solidFill>
                  <a:srgbClr val="C00000"/>
                </a:solidFill>
                <a:latin typeface="Arial" charset="0"/>
              </a:rPr>
              <a:t>Events will also be prevented by improving aspirin use, cholesterol management, </a:t>
            </a:r>
          </a:p>
          <a:p>
            <a:pPr algn="ctr" defTabSz="455720" fontAlgn="base">
              <a:spcBef>
                <a:spcPct val="0"/>
              </a:spcBef>
              <a:spcAft>
                <a:spcPct val="0"/>
              </a:spcAft>
            </a:pPr>
            <a:r>
              <a:rPr lang="en-US" sz="1300" i="1" dirty="0">
                <a:solidFill>
                  <a:srgbClr val="C00000"/>
                </a:solidFill>
                <a:latin typeface="Arial" charset="0"/>
              </a:rPr>
              <a:t>and utilization of cardiac rehab, and by eliminating artificial trans-fat consumption</a:t>
            </a:r>
          </a:p>
        </p:txBody>
      </p:sp>
    </p:spTree>
    <p:extLst>
      <p:ext uri="{BB962C8B-B14F-4D97-AF65-F5344CB8AC3E}">
        <p14:creationId xmlns:p14="http://schemas.microsoft.com/office/powerpoint/2010/main" val="19541510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79386"/>
            <a:ext cx="8229600" cy="844614"/>
          </a:xfrm>
        </p:spPr>
        <p:txBody>
          <a:bodyPr>
            <a:normAutofit/>
          </a:bodyPr>
          <a:lstStyle/>
          <a:p>
            <a:r>
              <a:rPr lang="en-US" sz="3200" dirty="0"/>
              <a:t>Focus of 2016</a:t>
            </a:r>
            <a:endParaRPr lang="en-US" sz="3200" b="0" i="1" dirty="0"/>
          </a:p>
        </p:txBody>
      </p:sp>
      <p:sp>
        <p:nvSpPr>
          <p:cNvPr id="3" name="Content Placeholder 2"/>
          <p:cNvSpPr>
            <a:spLocks noGrp="1"/>
          </p:cNvSpPr>
          <p:nvPr>
            <p:ph idx="1"/>
          </p:nvPr>
        </p:nvSpPr>
        <p:spPr>
          <a:xfrm>
            <a:off x="457200" y="1727791"/>
            <a:ext cx="8534400" cy="4444409"/>
          </a:xfrm>
        </p:spPr>
        <p:txBody>
          <a:bodyPr>
            <a:normAutofit fontScale="92500" lnSpcReduction="10000"/>
          </a:bodyPr>
          <a:lstStyle/>
          <a:p>
            <a:pPr lvl="0"/>
            <a:r>
              <a:rPr lang="en-US" sz="2800" dirty="0"/>
              <a:t>Smoking cessation </a:t>
            </a:r>
          </a:p>
          <a:p>
            <a:pPr lvl="1"/>
            <a:r>
              <a:rPr lang="en-US" dirty="0"/>
              <a:t>Facilitate implementation of tobacco cessation protocols</a:t>
            </a:r>
          </a:p>
          <a:p>
            <a:pPr lvl="1"/>
            <a:r>
              <a:rPr lang="en-US" dirty="0"/>
              <a:t>Promote smoke-free spaces  </a:t>
            </a:r>
          </a:p>
          <a:p>
            <a:pPr lvl="0"/>
            <a:r>
              <a:rPr lang="en-US" sz="2800" dirty="0"/>
              <a:t>Hypertension control</a:t>
            </a:r>
            <a:endParaRPr lang="en-US" dirty="0"/>
          </a:p>
          <a:p>
            <a:pPr lvl="1"/>
            <a:r>
              <a:rPr lang="en-US" dirty="0"/>
              <a:t>Facilitate use of self-measured BP monitoring, treatment protocols, and processes to find the undiagnosed </a:t>
            </a:r>
          </a:p>
          <a:p>
            <a:pPr lvl="1"/>
            <a:r>
              <a:rPr lang="en-US" dirty="0"/>
              <a:t>Share best practices by promoting action guides that identify and control hypertension</a:t>
            </a:r>
          </a:p>
          <a:p>
            <a:pPr lvl="0"/>
            <a:r>
              <a:rPr lang="en-US" sz="2800" dirty="0"/>
              <a:t>Sodium reduction</a:t>
            </a:r>
          </a:p>
          <a:p>
            <a:pPr lvl="1"/>
            <a:r>
              <a:rPr lang="en-US" dirty="0"/>
              <a:t>Advance adoption of procurement guidelines </a:t>
            </a:r>
          </a:p>
          <a:p>
            <a:pPr lvl="1"/>
            <a:r>
              <a:rPr lang="en-US" dirty="0"/>
              <a:t>Disseminate healthy eating resources </a:t>
            </a:r>
          </a:p>
          <a:p>
            <a:pPr lvl="1"/>
            <a:endParaRPr lang="en-US" dirty="0"/>
          </a:p>
          <a:p>
            <a:endParaRPr lang="en-US" dirty="0"/>
          </a:p>
        </p:txBody>
      </p:sp>
    </p:spTree>
    <p:extLst>
      <p:ext uri="{BB962C8B-B14F-4D97-AF65-F5344CB8AC3E}">
        <p14:creationId xmlns:p14="http://schemas.microsoft.com/office/powerpoint/2010/main" val="24753988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Focus of 2016 </a:t>
            </a:r>
          </a:p>
        </p:txBody>
      </p:sp>
      <p:sp>
        <p:nvSpPr>
          <p:cNvPr id="3" name="Content Placeholder 2"/>
          <p:cNvSpPr>
            <a:spLocks noGrp="1"/>
          </p:cNvSpPr>
          <p:nvPr>
            <p:ph idx="1"/>
          </p:nvPr>
        </p:nvSpPr>
        <p:spPr>
          <a:xfrm>
            <a:off x="457200" y="1676400"/>
            <a:ext cx="8229600" cy="4343400"/>
          </a:xfrm>
        </p:spPr>
        <p:txBody>
          <a:bodyPr>
            <a:normAutofit fontScale="77500" lnSpcReduction="20000"/>
          </a:bodyPr>
          <a:lstStyle/>
          <a:p>
            <a:pPr>
              <a:lnSpc>
                <a:spcPct val="110000"/>
              </a:lnSpc>
            </a:pPr>
            <a:r>
              <a:rPr lang="en-US" sz="3400" dirty="0"/>
              <a:t>Cholesterol management</a:t>
            </a:r>
          </a:p>
          <a:p>
            <a:pPr lvl="1">
              <a:lnSpc>
                <a:spcPct val="110000"/>
              </a:lnSpc>
            </a:pPr>
            <a:r>
              <a:rPr lang="en-US" sz="2800" dirty="0"/>
              <a:t>Implement statin measure across clinical settings</a:t>
            </a:r>
          </a:p>
          <a:p>
            <a:pPr lvl="1">
              <a:lnSpc>
                <a:spcPct val="110000"/>
              </a:lnSpc>
            </a:pPr>
            <a:r>
              <a:rPr lang="en-US" sz="2800" dirty="0"/>
              <a:t>Support partner actions currently underway </a:t>
            </a:r>
          </a:p>
          <a:p>
            <a:pPr lvl="0">
              <a:lnSpc>
                <a:spcPct val="110000"/>
              </a:lnSpc>
            </a:pPr>
            <a:r>
              <a:rPr lang="en-US" sz="3400" dirty="0"/>
              <a:t>Cardiac rehab</a:t>
            </a:r>
          </a:p>
          <a:p>
            <a:pPr lvl="1">
              <a:lnSpc>
                <a:spcPct val="110000"/>
              </a:lnSpc>
            </a:pPr>
            <a:r>
              <a:rPr lang="en-US" sz="2800" dirty="0"/>
              <a:t>Facilitate collective actions to increase referral and participation </a:t>
            </a:r>
          </a:p>
          <a:p>
            <a:pPr>
              <a:lnSpc>
                <a:spcPct val="110000"/>
              </a:lnSpc>
            </a:pPr>
            <a:r>
              <a:rPr lang="en-US" sz="3400" dirty="0"/>
              <a:t>Embed ABCS measures in value-based models</a:t>
            </a:r>
          </a:p>
          <a:p>
            <a:pPr>
              <a:lnSpc>
                <a:spcPct val="110000"/>
              </a:lnSpc>
            </a:pPr>
            <a:r>
              <a:rPr lang="en-US" sz="3400" dirty="0"/>
              <a:t>Capture and tell the story of your success</a:t>
            </a:r>
          </a:p>
          <a:p>
            <a:pPr>
              <a:lnSpc>
                <a:spcPct val="110000"/>
              </a:lnSpc>
            </a:pPr>
            <a:r>
              <a:rPr lang="en-US" sz="3400" dirty="0"/>
              <a:t>Recognize high performers &amp; share best practices</a:t>
            </a:r>
          </a:p>
          <a:p>
            <a:pPr lvl="1">
              <a:lnSpc>
                <a:spcPct val="110000"/>
              </a:lnSpc>
            </a:pPr>
            <a:r>
              <a:rPr lang="en-US" sz="2800" dirty="0"/>
              <a:t>Learn about the successes of the Hypertension Control Champions and share their lessons learned.</a:t>
            </a:r>
          </a:p>
        </p:txBody>
      </p:sp>
    </p:spTree>
    <p:extLst>
      <p:ext uri="{BB962C8B-B14F-4D97-AF65-F5344CB8AC3E}">
        <p14:creationId xmlns:p14="http://schemas.microsoft.com/office/powerpoint/2010/main" val="23029826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336103"/>
            <a:ext cx="7317432" cy="1868761"/>
          </a:xfrm>
        </p:spPr>
        <p:txBody>
          <a:bodyPr>
            <a:normAutofit/>
          </a:bodyPr>
          <a:lstStyle/>
          <a:p>
            <a:r>
              <a:rPr lang="en-US" sz="2400" dirty="0"/>
              <a:t>3 Phase Framework for Million Hearts</a:t>
            </a:r>
            <a:br>
              <a:rPr lang="en-US" sz="2400" dirty="0"/>
            </a:br>
            <a:r>
              <a:rPr lang="en-US" sz="2400" dirty="0"/>
              <a:t>January 2016-July 2017</a:t>
            </a:r>
            <a:br>
              <a:rPr lang="en-US" sz="2400" dirty="0"/>
            </a:br>
            <a:r>
              <a:rPr lang="en-US" sz="2400" i="1" dirty="0"/>
              <a:t>Primary Activities, Timelines,  and </a:t>
            </a:r>
            <a:r>
              <a:rPr lang="en-US" sz="2400" i="1" dirty="0">
                <a:solidFill>
                  <a:srgbClr val="FF0000"/>
                </a:solidFill>
              </a:rPr>
              <a:t>Deliverables</a:t>
            </a:r>
            <a:endParaRPr lang="en-US" sz="2400" dirty="0">
              <a:solidFill>
                <a:srgbClr val="FF00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33534537"/>
              </p:ext>
            </p:extLst>
          </p:nvPr>
        </p:nvGraphicFramePr>
        <p:xfrm>
          <a:off x="467544" y="1772816"/>
          <a:ext cx="8208912" cy="36790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Down Arrow 4"/>
          <p:cNvSpPr/>
          <p:nvPr/>
        </p:nvSpPr>
        <p:spPr>
          <a:xfrm>
            <a:off x="1691680" y="4423386"/>
            <a:ext cx="363474" cy="73380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14"/>
            <a:endParaRPr lang="en-US" sz="1350">
              <a:solidFill>
                <a:prstClr val="white"/>
              </a:solidFill>
            </a:endParaRPr>
          </a:p>
        </p:txBody>
      </p:sp>
      <p:sp>
        <p:nvSpPr>
          <p:cNvPr id="6" name="Down Arrow 5"/>
          <p:cNvSpPr/>
          <p:nvPr/>
        </p:nvSpPr>
        <p:spPr>
          <a:xfrm>
            <a:off x="4229100" y="5071458"/>
            <a:ext cx="363474" cy="73380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14"/>
            <a:endParaRPr lang="en-US" sz="1350">
              <a:solidFill>
                <a:prstClr val="white"/>
              </a:solidFill>
            </a:endParaRPr>
          </a:p>
        </p:txBody>
      </p:sp>
      <p:sp>
        <p:nvSpPr>
          <p:cNvPr id="7" name="Down Arrow 6"/>
          <p:cNvSpPr/>
          <p:nvPr/>
        </p:nvSpPr>
        <p:spPr>
          <a:xfrm>
            <a:off x="6656798" y="5359490"/>
            <a:ext cx="363474" cy="73380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14"/>
            <a:endParaRPr lang="en-US" sz="1350">
              <a:solidFill>
                <a:prstClr val="white"/>
              </a:solidFill>
            </a:endParaRPr>
          </a:p>
        </p:txBody>
      </p:sp>
      <p:sp>
        <p:nvSpPr>
          <p:cNvPr id="8" name="TextBox 7"/>
          <p:cNvSpPr txBox="1"/>
          <p:nvPr/>
        </p:nvSpPr>
        <p:spPr>
          <a:xfrm>
            <a:off x="899592" y="5301208"/>
            <a:ext cx="1860702" cy="338554"/>
          </a:xfrm>
          <a:prstGeom prst="rect">
            <a:avLst/>
          </a:prstGeom>
          <a:noFill/>
        </p:spPr>
        <p:txBody>
          <a:bodyPr wrap="none" rtlCol="0">
            <a:spAutoFit/>
          </a:bodyPr>
          <a:lstStyle/>
          <a:p>
            <a:pPr defTabSz="685214"/>
            <a:r>
              <a:rPr lang="en-US" sz="1600" b="1" dirty="0">
                <a:solidFill>
                  <a:srgbClr val="FF0000"/>
                </a:solidFill>
              </a:rPr>
              <a:t>Cogent Final Report</a:t>
            </a:r>
          </a:p>
        </p:txBody>
      </p:sp>
      <p:sp>
        <p:nvSpPr>
          <p:cNvPr id="9" name="TextBox 8"/>
          <p:cNvSpPr txBox="1"/>
          <p:nvPr/>
        </p:nvSpPr>
        <p:spPr>
          <a:xfrm>
            <a:off x="3077348" y="5857527"/>
            <a:ext cx="2814040" cy="307777"/>
          </a:xfrm>
          <a:prstGeom prst="rect">
            <a:avLst/>
          </a:prstGeom>
          <a:noFill/>
        </p:spPr>
        <p:txBody>
          <a:bodyPr wrap="none" rtlCol="0">
            <a:spAutoFit/>
          </a:bodyPr>
          <a:lstStyle/>
          <a:p>
            <a:pPr defTabSz="685214"/>
            <a:r>
              <a:rPr lang="en-US" sz="1400" b="1" dirty="0">
                <a:solidFill>
                  <a:srgbClr val="FF0000"/>
                </a:solidFill>
              </a:rPr>
              <a:t>Refreshed, Bold, Engaging Initiative</a:t>
            </a:r>
          </a:p>
        </p:txBody>
      </p:sp>
      <p:sp>
        <p:nvSpPr>
          <p:cNvPr id="10" name="TextBox 9"/>
          <p:cNvSpPr txBox="1"/>
          <p:nvPr/>
        </p:nvSpPr>
        <p:spPr>
          <a:xfrm>
            <a:off x="6012160" y="6153254"/>
            <a:ext cx="2063963" cy="338554"/>
          </a:xfrm>
          <a:prstGeom prst="rect">
            <a:avLst/>
          </a:prstGeom>
          <a:noFill/>
        </p:spPr>
        <p:txBody>
          <a:bodyPr wrap="none" rtlCol="0">
            <a:spAutoFit/>
          </a:bodyPr>
          <a:lstStyle/>
          <a:p>
            <a:pPr defTabSz="685214"/>
            <a:r>
              <a:rPr lang="en-US" sz="1600" b="1" dirty="0">
                <a:solidFill>
                  <a:srgbClr val="FF0000"/>
                </a:solidFill>
              </a:rPr>
              <a:t>Bigger, Deeper Impact</a:t>
            </a:r>
          </a:p>
        </p:txBody>
      </p:sp>
    </p:spTree>
    <p:extLst>
      <p:ext uri="{BB962C8B-B14F-4D97-AF65-F5344CB8AC3E}">
        <p14:creationId xmlns:p14="http://schemas.microsoft.com/office/powerpoint/2010/main" val="40718816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Million Hearts</a:t>
            </a:r>
            <a:r>
              <a:rPr lang="en-US" baseline="30000" dirty="0"/>
              <a:t>®</a:t>
            </a:r>
            <a:r>
              <a:rPr lang="en-US" dirty="0"/>
              <a:t> Resources</a:t>
            </a:r>
          </a:p>
        </p:txBody>
      </p:sp>
      <p:sp>
        <p:nvSpPr>
          <p:cNvPr id="3" name="Content Placeholder 2"/>
          <p:cNvSpPr>
            <a:spLocks noGrp="1"/>
          </p:cNvSpPr>
          <p:nvPr>
            <p:ph idx="1"/>
          </p:nvPr>
        </p:nvSpPr>
        <p:spPr>
          <a:xfrm>
            <a:off x="457200" y="1600200"/>
            <a:ext cx="8458200" cy="4648200"/>
          </a:xfrm>
        </p:spPr>
        <p:txBody>
          <a:bodyPr>
            <a:normAutofit/>
          </a:bodyPr>
          <a:lstStyle/>
          <a:p>
            <a:r>
              <a:rPr lang="en-US" sz="2300" dirty="0">
                <a:hlinkClick r:id="rId3"/>
              </a:rPr>
              <a:t>Hypertension Control: Change Package for </a:t>
            </a:r>
            <a:r>
              <a:rPr lang="en-US" sz="2300" dirty="0">
                <a:hlinkClick r:id="" action="ppaction://noaction"/>
              </a:rPr>
              <a:t>Clinician</a:t>
            </a:r>
          </a:p>
          <a:p>
            <a:r>
              <a:rPr lang="en-US" sz="2300" dirty="0">
                <a:hlinkClick r:id="" action="ppaction://noaction"/>
              </a:rPr>
              <a:t>Hypertension </a:t>
            </a:r>
            <a:r>
              <a:rPr lang="en-US" sz="2300" dirty="0">
                <a:hlinkClick r:id="rId4"/>
              </a:rPr>
              <a:t>Treatment Protocols </a:t>
            </a:r>
            <a:endParaRPr lang="en-US" sz="2300" dirty="0"/>
          </a:p>
          <a:p>
            <a:pPr>
              <a:lnSpc>
                <a:spcPct val="120000"/>
              </a:lnSpc>
              <a:spcBef>
                <a:spcPts val="600"/>
              </a:spcBef>
            </a:pPr>
            <a:r>
              <a:rPr lang="en-US" sz="2300" dirty="0">
                <a:hlinkClick r:id="rId5"/>
              </a:rPr>
              <a:t>Self-Measured Blood Pressure Monitoring: Action Steps for Public Health Practitioners</a:t>
            </a:r>
            <a:endParaRPr lang="en-US" sz="2300" dirty="0"/>
          </a:p>
          <a:p>
            <a:pPr marL="340548" lvl="1" indent="-340548">
              <a:spcBef>
                <a:spcPts val="600"/>
              </a:spcBef>
              <a:buFont typeface="Arial" pitchFamily="34" charset="0"/>
              <a:buChar char="•"/>
            </a:pPr>
            <a:r>
              <a:rPr lang="en-US" sz="2300" dirty="0">
                <a:hlinkClick r:id="" action="ppaction://noaction"/>
              </a:rPr>
              <a:t>Cardiovascular Health: Action Steps for Employers </a:t>
            </a:r>
            <a:endParaRPr lang="en-US" sz="2300" dirty="0"/>
          </a:p>
          <a:p>
            <a:pPr marL="340548" lvl="1" indent="-340548">
              <a:buFont typeface="Arial" pitchFamily="34" charset="0"/>
              <a:buChar char="•"/>
            </a:pPr>
            <a:r>
              <a:rPr lang="en-US" sz="2300" dirty="0">
                <a:hlinkClick r:id="rId6"/>
              </a:rPr>
              <a:t>100 Congregations for Million Hearts</a:t>
            </a:r>
            <a:endParaRPr lang="en-US" sz="2300" dirty="0"/>
          </a:p>
          <a:p>
            <a:r>
              <a:rPr lang="en-US" sz="2300" dirty="0">
                <a:hlinkClick r:id="rId7"/>
              </a:rPr>
              <a:t>Million Hearts Healthy Eating &amp; Lifestyle Resource Center</a:t>
            </a:r>
            <a:endParaRPr lang="en-US" sz="2300" dirty="0"/>
          </a:p>
          <a:p>
            <a:pPr marL="340548" lvl="1" indent="-340548">
              <a:buFont typeface="Arial" pitchFamily="34" charset="0"/>
              <a:buChar char="•"/>
            </a:pPr>
            <a:r>
              <a:rPr lang="en-US" sz="2300" dirty="0">
                <a:hlinkClick r:id="rId8"/>
              </a:rPr>
              <a:t>Million Hearts</a:t>
            </a:r>
            <a:r>
              <a:rPr lang="en-US" sz="2300" baseline="30000" dirty="0">
                <a:hlinkClick r:id="rId8"/>
              </a:rPr>
              <a:t>®</a:t>
            </a:r>
            <a:r>
              <a:rPr lang="en-US" sz="2300" dirty="0">
                <a:hlinkClick r:id="rId8"/>
              </a:rPr>
              <a:t> E-update</a:t>
            </a:r>
            <a:endParaRPr lang="en-US" sz="2300" dirty="0"/>
          </a:p>
          <a:p>
            <a:r>
              <a:rPr lang="en-US" sz="2300" dirty="0"/>
              <a:t>Visit </a:t>
            </a:r>
            <a:r>
              <a:rPr lang="en-US" sz="2300" dirty="0">
                <a:hlinkClick r:id="rId9"/>
              </a:rPr>
              <a:t>www.millionhearts.hhs.gov</a:t>
            </a:r>
            <a:r>
              <a:rPr lang="en-US" sz="2300" dirty="0"/>
              <a:t> to find more resources</a:t>
            </a:r>
          </a:p>
        </p:txBody>
      </p:sp>
    </p:spTree>
    <p:extLst>
      <p:ext uri="{BB962C8B-B14F-4D97-AF65-F5344CB8AC3E}">
        <p14:creationId xmlns:p14="http://schemas.microsoft.com/office/powerpoint/2010/main" val="10410029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1" name="Picture 13" title="Million Hearts; @MillionHeartsUS; CDC Streaming Health"/>
          <p:cNvPicPr>
            <a:picLocks noChangeAspect="1" noChangeArrowheads="1"/>
          </p:cNvPicPr>
          <p:nvPr/>
        </p:nvPicPr>
        <p:blipFill rotWithShape="1">
          <a:blip r:embed="rId3">
            <a:extLst>
              <a:ext uri="{28A0092B-C50C-407E-A947-70E740481C1C}">
                <a14:useLocalDpi xmlns:a14="http://schemas.microsoft.com/office/drawing/2010/main" val="0"/>
              </a:ext>
            </a:extLst>
          </a:blip>
          <a:srcRect l="4432"/>
          <a:stretch/>
        </p:blipFill>
        <p:spPr bwMode="auto">
          <a:xfrm>
            <a:off x="5334000" y="6076986"/>
            <a:ext cx="3751082" cy="73433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00434" y="1524514"/>
            <a:ext cx="2471357" cy="907941"/>
          </a:xfrm>
          <a:prstGeom prst="rect">
            <a:avLst/>
          </a:prstGeom>
          <a:noFill/>
        </p:spPr>
        <p:txBody>
          <a:bodyPr wrap="square" rtlCol="0">
            <a:spAutoFit/>
          </a:bodyPr>
          <a:lstStyle/>
          <a:p>
            <a:endParaRPr lang="en-US" dirty="0"/>
          </a:p>
          <a:p>
            <a:r>
              <a:rPr lang="en-US" sz="3500" b="1" dirty="0">
                <a:solidFill>
                  <a:srgbClr val="793374"/>
                </a:solidFill>
              </a:rPr>
              <a:t>Thank You</a:t>
            </a:r>
            <a:endParaRPr lang="en-US" sz="3500" b="1" dirty="0"/>
          </a:p>
        </p:txBody>
      </p:sp>
      <p:sp>
        <p:nvSpPr>
          <p:cNvPr id="58370" name="Title 1"/>
          <p:cNvSpPr>
            <a:spLocks noGrp="1"/>
          </p:cNvSpPr>
          <p:nvPr>
            <p:ph type="ctrTitle"/>
          </p:nvPr>
        </p:nvSpPr>
        <p:spPr>
          <a:xfrm>
            <a:off x="1061664" y="3897958"/>
            <a:ext cx="8715882" cy="3112442"/>
          </a:xfrm>
        </p:spPr>
        <p:txBody>
          <a:bodyPr>
            <a:normAutofit fontScale="90000"/>
          </a:bodyPr>
          <a:lstStyle/>
          <a:p>
            <a:pPr>
              <a:lnSpc>
                <a:spcPct val="250000"/>
              </a:lnSpc>
              <a:spcAft>
                <a:spcPts val="1351"/>
              </a:spcAft>
              <a:defRPr/>
            </a:pPr>
            <a:r>
              <a:rPr lang="en-US" sz="2200" dirty="0"/>
              <a:t>Subscribe—and Contribute to the E-Update</a:t>
            </a:r>
            <a:br>
              <a:rPr lang="en-US" sz="2700" dirty="0"/>
            </a:br>
            <a:r>
              <a:rPr lang="en-US" sz="2700" dirty="0"/>
              <a:t>	    </a:t>
            </a:r>
            <a:r>
              <a:rPr lang="en-US" sz="2200" dirty="0"/>
              <a:t>Commit to key action steps</a:t>
            </a:r>
            <a:br>
              <a:rPr lang="en-US" sz="2700" dirty="0"/>
            </a:br>
            <a:r>
              <a:rPr lang="en-US" sz="2700" dirty="0"/>
              <a:t>                   </a:t>
            </a:r>
            <a:r>
              <a:rPr lang="en-US" sz="2200" dirty="0"/>
              <a:t>Work together to prevent heart attacks and strokes</a:t>
            </a:r>
            <a:br>
              <a:rPr lang="en-US" sz="2700" dirty="0"/>
            </a:br>
            <a:r>
              <a:rPr lang="en-US" sz="2700" dirty="0"/>
              <a:t>					</a:t>
            </a:r>
            <a:r>
              <a:rPr lang="en-US" sz="2200" dirty="0"/>
              <a:t>	</a:t>
            </a:r>
            <a:endParaRPr lang="en-US" sz="2200" baseline="30000" dirty="0"/>
          </a:p>
        </p:txBody>
      </p:sp>
      <p:grpSp>
        <p:nvGrpSpPr>
          <p:cNvPr id="2" name="Group 1" title="A checkmark, two people shaking hands, a group of people looking up"/>
          <p:cNvGrpSpPr/>
          <p:nvPr/>
        </p:nvGrpSpPr>
        <p:grpSpPr>
          <a:xfrm>
            <a:off x="152400" y="3504065"/>
            <a:ext cx="2387649" cy="2742576"/>
            <a:chOff x="-1649140" y="3538515"/>
            <a:chExt cx="3914880" cy="4162623"/>
          </a:xfrm>
        </p:grpSpPr>
        <p:pic>
          <p:nvPicPr>
            <p:cNvPr id="2055" name="Picture 7" title="two people shaking hand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465" r="12175"/>
            <a:stretch/>
          </p:blipFill>
          <p:spPr bwMode="auto">
            <a:xfrm>
              <a:off x="-243690" y="5137793"/>
              <a:ext cx="1323549" cy="1161246"/>
            </a:xfrm>
            <a:prstGeom prst="roundRect">
              <a:avLst>
                <a:gd name="adj" fmla="val 8594"/>
              </a:avLst>
            </a:prstGeom>
            <a:solidFill>
              <a:srgbClr val="FFFFFF">
                <a:shade val="85000"/>
              </a:srgbClr>
            </a:solidFill>
            <a:ln w="57150">
              <a:solidFill>
                <a:schemeClr val="tx1">
                  <a:lumMod val="75000"/>
                  <a:lumOff val="25000"/>
                </a:schemeClr>
              </a:solidFill>
            </a:ln>
            <a:effectLst/>
          </p:spPr>
        </p:pic>
        <p:pic>
          <p:nvPicPr>
            <p:cNvPr id="2057"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49140" y="3538515"/>
              <a:ext cx="1405450" cy="1405453"/>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title="A group of people"/>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1546" r="9906"/>
            <a:stretch/>
          </p:blipFill>
          <p:spPr bwMode="auto">
            <a:xfrm>
              <a:off x="1079859" y="6662915"/>
              <a:ext cx="1185881" cy="1038223"/>
            </a:xfrm>
            <a:prstGeom prst="roundRect">
              <a:avLst>
                <a:gd name="adj" fmla="val 8594"/>
              </a:avLst>
            </a:prstGeom>
            <a:solidFill>
              <a:srgbClr val="FFFFFF">
                <a:shade val="85000"/>
              </a:srgbClr>
            </a:solidFill>
            <a:ln w="57150">
              <a:solidFill>
                <a:schemeClr val="tx1">
                  <a:lumMod val="75000"/>
                  <a:lumOff val="25000"/>
                </a:schemeClr>
              </a:solidFill>
            </a:ln>
            <a:effectLst/>
          </p:spPr>
        </p:pic>
      </p:grpSp>
    </p:spTree>
    <p:extLst>
      <p:ext uri="{BB962C8B-B14F-4D97-AF65-F5344CB8AC3E}">
        <p14:creationId xmlns:p14="http://schemas.microsoft.com/office/powerpoint/2010/main" val="994152997"/>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999698" y="3079529"/>
            <a:ext cx="7144604" cy="1508105"/>
          </a:xfrm>
          <a:prstGeom prst="rect">
            <a:avLst/>
          </a:prstGeom>
          <a:noFill/>
        </p:spPr>
        <p:txBody>
          <a:bodyPr wrap="square" rtlCol="0">
            <a:spAutoFit/>
          </a:bodyPr>
          <a:lstStyle/>
          <a:p>
            <a:pPr algn="ctr" defTabSz="685800"/>
            <a:r>
              <a:rPr lang="en-US" sz="2800" dirty="0">
                <a:solidFill>
                  <a:prstClr val="white"/>
                </a:solidFill>
                <a:latin typeface="Arial Black" panose="020B0A04020102020204" pitchFamily="34" charset="0"/>
                <a:cs typeface="Arial" panose="020B0604020202020204" pitchFamily="34" charset="0"/>
              </a:rPr>
              <a:t>Welcome!</a:t>
            </a:r>
          </a:p>
          <a:p>
            <a:pPr algn="ctr" defTabSz="685800"/>
            <a:endParaRPr lang="en-US" sz="1200" dirty="0">
              <a:solidFill>
                <a:prstClr val="white"/>
              </a:solidFill>
              <a:latin typeface="Arial" panose="020B0604020202020204" pitchFamily="34" charset="0"/>
              <a:cs typeface="Arial" panose="020B0604020202020204" pitchFamily="34" charset="0"/>
            </a:endParaRPr>
          </a:p>
          <a:p>
            <a:pPr algn="ctr" defTabSz="685800"/>
            <a:endParaRPr lang="en-US" sz="1200" dirty="0">
              <a:solidFill>
                <a:prstClr val="white"/>
              </a:solidFill>
              <a:latin typeface="Arial" panose="020B0604020202020204" pitchFamily="34" charset="0"/>
              <a:cs typeface="Arial" panose="020B0604020202020204" pitchFamily="34" charset="0"/>
            </a:endParaRPr>
          </a:p>
          <a:p>
            <a:pPr algn="ctr" defTabSz="685800"/>
            <a:r>
              <a:rPr lang="en-US" sz="2000" dirty="0">
                <a:solidFill>
                  <a:prstClr val="white"/>
                </a:solidFill>
                <a:latin typeface="Arial Black" panose="020B0A04020102020204" pitchFamily="34" charset="0"/>
                <a:cs typeface="Arial" panose="020B0604020202020204" pitchFamily="34" charset="0"/>
              </a:rPr>
              <a:t>What excites you about your role in heart disease and stroke prevention?</a:t>
            </a:r>
          </a:p>
        </p:txBody>
      </p:sp>
    </p:spTree>
    <p:extLst>
      <p:ext uri="{BB962C8B-B14F-4D97-AF65-F5344CB8AC3E}">
        <p14:creationId xmlns:p14="http://schemas.microsoft.com/office/powerpoint/2010/main" val="19128729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999698" y="3079529"/>
            <a:ext cx="7144604" cy="1754326"/>
          </a:xfrm>
          <a:prstGeom prst="rect">
            <a:avLst/>
          </a:prstGeom>
          <a:noFill/>
        </p:spPr>
        <p:txBody>
          <a:bodyPr wrap="square" rtlCol="0" anchor="ctr">
            <a:spAutoFit/>
          </a:bodyPr>
          <a:lstStyle/>
          <a:p>
            <a:pPr algn="ctr" defTabSz="685800"/>
            <a:r>
              <a:rPr lang="en-US" sz="2800" dirty="0">
                <a:solidFill>
                  <a:prstClr val="white"/>
                </a:solidFill>
                <a:latin typeface="Arial Black" panose="020B0A04020102020204" pitchFamily="34" charset="0"/>
                <a:cs typeface="Arial" panose="020B0604020202020204" pitchFamily="34" charset="0"/>
              </a:rPr>
              <a:t>Virginia Chronic Disease Domain Programs that Align with </a:t>
            </a:r>
          </a:p>
          <a:p>
            <a:pPr algn="ctr" defTabSz="685800"/>
            <a:r>
              <a:rPr lang="en-US" sz="2800" dirty="0">
                <a:solidFill>
                  <a:prstClr val="white"/>
                </a:solidFill>
                <a:latin typeface="Arial Black" panose="020B0A04020102020204" pitchFamily="34" charset="0"/>
                <a:cs typeface="Arial" panose="020B0604020202020204" pitchFamily="34" charset="0"/>
              </a:rPr>
              <a:t>Million Hearts®</a:t>
            </a:r>
          </a:p>
          <a:p>
            <a:pPr algn="ctr" defTabSz="685800"/>
            <a:endParaRPr lang="en-US" sz="1200" dirty="0">
              <a:solidFill>
                <a:prstClr val="white"/>
              </a:solidFill>
              <a:latin typeface="Arial" panose="020B0604020202020204" pitchFamily="34" charset="0"/>
              <a:cs typeface="Arial" panose="020B0604020202020204" pitchFamily="34" charset="0"/>
            </a:endParaRPr>
          </a:p>
          <a:p>
            <a:pPr algn="ctr" defTabSz="685800"/>
            <a:endParaRPr lang="en-US" sz="120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66842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Million Hearts Learning Collaborative (</a:t>
            </a:r>
            <a:r>
              <a:rPr lang="en-US" b="1" dirty="0" err="1"/>
              <a:t>ASTHO</a:t>
            </a:r>
            <a:r>
              <a:rPr lang="en-US" b="1" dirty="0"/>
              <a:t>)</a:t>
            </a:r>
          </a:p>
        </p:txBody>
      </p:sp>
      <p:sp>
        <p:nvSpPr>
          <p:cNvPr id="4" name="Text Box 2"/>
          <p:cNvSpPr txBox="1">
            <a:spLocks noChangeArrowheads="1"/>
          </p:cNvSpPr>
          <p:nvPr/>
        </p:nvSpPr>
        <p:spPr bwMode="auto">
          <a:xfrm>
            <a:off x="304800" y="4191000"/>
            <a:ext cx="8124497" cy="152400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defTabSz="914400"/>
            <a:endParaRPr lang="en-US" dirty="0">
              <a:solidFill>
                <a:srgbClr val="000000"/>
              </a:solidFill>
            </a:endParaRPr>
          </a:p>
          <a:p>
            <a:pPr algn="ctr" defTabSz="914400" fontAlgn="base">
              <a:spcBef>
                <a:spcPct val="0"/>
              </a:spcBef>
              <a:spcAft>
                <a:spcPts val="1000"/>
              </a:spcAft>
            </a:pPr>
            <a:endParaRPr lang="en-US" altLang="en-US" b="1" u="sng" dirty="0">
              <a:solidFill>
                <a:srgbClr val="000000"/>
              </a:solidFill>
              <a:latin typeface="Cambria" pitchFamily="18" charset="0"/>
              <a:cs typeface="Arial" pitchFamily="34" charset="0"/>
            </a:endParaRPr>
          </a:p>
        </p:txBody>
      </p:sp>
      <p:sp>
        <p:nvSpPr>
          <p:cNvPr id="5" name="TextBox 4"/>
          <p:cNvSpPr txBox="1"/>
          <p:nvPr/>
        </p:nvSpPr>
        <p:spPr>
          <a:xfrm>
            <a:off x="304800" y="1600200"/>
            <a:ext cx="8001000" cy="4929555"/>
          </a:xfrm>
          <a:prstGeom prst="rect">
            <a:avLst/>
          </a:prstGeom>
          <a:noFill/>
        </p:spPr>
        <p:txBody>
          <a:bodyPr wrap="square" rtlCol="0">
            <a:spAutoFit/>
          </a:bodyPr>
          <a:lstStyle/>
          <a:p>
            <a:pPr defTabSz="914400"/>
            <a:r>
              <a:rPr lang="en-US" b="1" u="sng" dirty="0">
                <a:solidFill>
                  <a:srgbClr val="000000"/>
                </a:solidFill>
                <a:latin typeface="Arial" panose="020B0604020202020204" pitchFamily="34" charset="0"/>
                <a:cs typeface="Arial" panose="020B0604020202020204" pitchFamily="34" charset="0"/>
              </a:rPr>
              <a:t>Aim Statement</a:t>
            </a:r>
          </a:p>
          <a:p>
            <a:pPr defTabSz="914400"/>
            <a:endParaRPr lang="en-US" b="1" u="sng" dirty="0">
              <a:solidFill>
                <a:srgbClr val="000000"/>
              </a:solidFill>
              <a:latin typeface="Arial" panose="020B0604020202020204" pitchFamily="34" charset="0"/>
              <a:cs typeface="Arial" panose="020B0604020202020204" pitchFamily="34" charset="0"/>
            </a:endParaRPr>
          </a:p>
          <a:p>
            <a:pPr defTabSz="914400"/>
            <a:r>
              <a:rPr lang="en-US" i="1" dirty="0">
                <a:solidFill>
                  <a:srgbClr val="000000"/>
                </a:solidFill>
                <a:latin typeface="Arial" panose="020B0604020202020204" pitchFamily="34" charset="0"/>
                <a:cs typeface="Arial" panose="020B0604020202020204" pitchFamily="34" charset="0"/>
              </a:rPr>
              <a:t>Virginia Team will design a (regionally targeted) system of care that will increase hypertension control and reduce undiagnosed hypertension among high risk populations.</a:t>
            </a:r>
          </a:p>
          <a:p>
            <a:pPr defTabSz="914400"/>
            <a:endParaRPr lang="en-US" i="1" dirty="0">
              <a:solidFill>
                <a:srgbClr val="000000"/>
              </a:solidFill>
              <a:latin typeface="Arial" panose="020B0604020202020204" pitchFamily="34" charset="0"/>
              <a:cs typeface="Arial" panose="020B0604020202020204" pitchFamily="34" charset="0"/>
            </a:endParaRPr>
          </a:p>
          <a:p>
            <a:pPr defTabSz="914400" fontAlgn="base">
              <a:spcBef>
                <a:spcPct val="0"/>
              </a:spcBef>
              <a:spcAft>
                <a:spcPts val="1000"/>
              </a:spcAft>
            </a:pPr>
            <a:r>
              <a:rPr lang="en-US" altLang="en-US" b="1" u="sng" dirty="0">
                <a:solidFill>
                  <a:srgbClr val="000000"/>
                </a:solidFill>
                <a:latin typeface="Cambria" pitchFamily="18" charset="0"/>
                <a:cs typeface="Arial" pitchFamily="34" charset="0"/>
              </a:rPr>
              <a:t>Potential Reach</a:t>
            </a:r>
          </a:p>
          <a:p>
            <a:pPr defTabSz="914400"/>
            <a:r>
              <a:rPr lang="en-US" altLang="en-US" dirty="0">
                <a:solidFill>
                  <a:srgbClr val="000000"/>
                </a:solidFill>
                <a:latin typeface="Cambria" pitchFamily="18" charset="0"/>
                <a:cs typeface="Arial" pitchFamily="34" charset="0"/>
              </a:rPr>
              <a:t>The Behavior Risk Factor Surveillance System indicates that there are approximately 252,500 people with hypertension living in </a:t>
            </a:r>
            <a:r>
              <a:rPr lang="en-US" altLang="en-US" b="1" dirty="0">
                <a:solidFill>
                  <a:srgbClr val="000000"/>
                </a:solidFill>
                <a:latin typeface="Cambria" pitchFamily="18" charset="0"/>
                <a:cs typeface="Arial" pitchFamily="34" charset="0"/>
              </a:rPr>
              <a:t>Cumberland Plateau</a:t>
            </a:r>
            <a:r>
              <a:rPr lang="en-US" altLang="en-US" dirty="0">
                <a:solidFill>
                  <a:srgbClr val="000000"/>
                </a:solidFill>
                <a:latin typeface="Cambria" pitchFamily="18" charset="0"/>
                <a:cs typeface="Arial" pitchFamily="34" charset="0"/>
              </a:rPr>
              <a:t>, </a:t>
            </a:r>
            <a:r>
              <a:rPr lang="en-US" altLang="en-US" b="1" dirty="0">
                <a:solidFill>
                  <a:srgbClr val="000000"/>
                </a:solidFill>
                <a:latin typeface="Cambria" pitchFamily="18" charset="0"/>
                <a:cs typeface="Arial" pitchFamily="34" charset="0"/>
              </a:rPr>
              <a:t>Peninsula</a:t>
            </a:r>
            <a:r>
              <a:rPr lang="en-US" altLang="en-US" dirty="0">
                <a:solidFill>
                  <a:srgbClr val="000000"/>
                </a:solidFill>
                <a:latin typeface="Cambria" pitchFamily="18" charset="0"/>
                <a:cs typeface="Arial" pitchFamily="34" charset="0"/>
              </a:rPr>
              <a:t>, and </a:t>
            </a:r>
            <a:r>
              <a:rPr lang="en-US" altLang="en-US" b="1" dirty="0">
                <a:solidFill>
                  <a:srgbClr val="000000"/>
                </a:solidFill>
                <a:latin typeface="Cambria" pitchFamily="18" charset="0"/>
                <a:cs typeface="Arial" pitchFamily="34" charset="0"/>
              </a:rPr>
              <a:t>Richmond City</a:t>
            </a:r>
            <a:r>
              <a:rPr lang="en-US" altLang="en-US" dirty="0">
                <a:solidFill>
                  <a:srgbClr val="000000"/>
                </a:solidFill>
                <a:latin typeface="Cambria" pitchFamily="18" charset="0"/>
                <a:cs typeface="Arial" pitchFamily="34" charset="0"/>
              </a:rPr>
              <a:t>.   </a:t>
            </a:r>
            <a:endParaRPr lang="en-US" altLang="en-US" dirty="0">
              <a:solidFill>
                <a:srgbClr val="000000"/>
              </a:solidFill>
              <a:latin typeface="Arial" pitchFamily="34" charset="0"/>
              <a:cs typeface="Arial" pitchFamily="34" charset="0"/>
            </a:endParaRPr>
          </a:p>
          <a:p>
            <a:pPr defTabSz="914400"/>
            <a:endParaRPr lang="en-US" i="1" dirty="0">
              <a:solidFill>
                <a:srgbClr val="000000"/>
              </a:solidFill>
              <a:latin typeface="Arial" panose="020B0604020202020204" pitchFamily="34" charset="0"/>
              <a:cs typeface="Arial" panose="020B0604020202020204" pitchFamily="34" charset="0"/>
            </a:endParaRPr>
          </a:p>
          <a:p>
            <a:pPr defTabSz="914400"/>
            <a:r>
              <a:rPr lang="en-US" b="1" u="sng" dirty="0">
                <a:solidFill>
                  <a:srgbClr val="000000"/>
                </a:solidFill>
                <a:latin typeface="Arial" panose="020B0604020202020204" pitchFamily="34" charset="0"/>
                <a:cs typeface="Arial" panose="020B0604020202020204" pitchFamily="34" charset="0"/>
              </a:rPr>
              <a:t>Process</a:t>
            </a:r>
          </a:p>
          <a:p>
            <a:pPr defTabSz="914400"/>
            <a:endParaRPr lang="en-US" dirty="0">
              <a:solidFill>
                <a:srgbClr val="000000"/>
              </a:solidFill>
              <a:latin typeface="Arial" panose="020B0604020202020204" pitchFamily="34" charset="0"/>
              <a:cs typeface="Arial" panose="020B0604020202020204" pitchFamily="34" charset="0"/>
            </a:endParaRPr>
          </a:p>
          <a:p>
            <a:pPr defTabSz="914400"/>
            <a:r>
              <a:rPr lang="en-US" dirty="0" err="1">
                <a:solidFill>
                  <a:srgbClr val="000000"/>
                </a:solidFill>
                <a:latin typeface="Arial" panose="020B0604020202020204" pitchFamily="34" charset="0"/>
                <a:cs typeface="Arial" panose="020B0604020202020204" pitchFamily="34" charset="0"/>
              </a:rPr>
              <a:t>PDSA</a:t>
            </a:r>
            <a:r>
              <a:rPr lang="en-US" dirty="0">
                <a:solidFill>
                  <a:srgbClr val="000000"/>
                </a:solidFill>
                <a:latin typeface="Arial" panose="020B0604020202020204" pitchFamily="34" charset="0"/>
                <a:cs typeface="Arial" panose="020B0604020202020204" pitchFamily="34" charset="0"/>
              </a:rPr>
              <a:t> test cycles to aggressively test tools, methodologies, and systems to maximize opportunities for improvement and positive patient outcomes</a:t>
            </a:r>
            <a:endParaRPr lang="en-US" i="1" dirty="0">
              <a:solidFill>
                <a:srgbClr val="000000"/>
              </a:solidFill>
              <a:latin typeface="Arial" panose="020B0604020202020204" pitchFamily="34" charset="0"/>
              <a:cs typeface="Arial" panose="020B0604020202020204" pitchFamily="34" charset="0"/>
            </a:endParaRPr>
          </a:p>
          <a:p>
            <a:pPr defTabSz="914400"/>
            <a:endParaRPr lang="en-US" dirty="0">
              <a:solidFill>
                <a:srgbClr val="000000"/>
              </a:solidFill>
              <a:latin typeface="Arial" panose="020B0604020202020204" pitchFamily="34" charset="0"/>
              <a:cs typeface="Arial" panose="020B0604020202020204" pitchFamily="34" charset="0"/>
            </a:endParaRPr>
          </a:p>
          <a:p>
            <a:pPr defTabSz="914400"/>
            <a:endParaRPr lang="en-US"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41157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2819400" cy="868362"/>
          </a:xfrm>
        </p:spPr>
        <p:txBody>
          <a:bodyPr/>
          <a:lstStyle/>
          <a:p>
            <a:r>
              <a:rPr lang="en-US" b="1" dirty="0"/>
              <a:t>Work Flows</a:t>
            </a:r>
          </a:p>
        </p:txBody>
      </p:sp>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457200" y="1920240"/>
            <a:ext cx="3413760" cy="2560320"/>
          </a:xfrm>
          <a:prstGeom prst="rect">
            <a:avLst/>
          </a:prstGeom>
          <a:noFill/>
        </p:spPr>
      </p:pic>
      <p:pic>
        <p:nvPicPr>
          <p:cNvPr id="5" name="Picture 4" descr="cid:image003.png@01D1C7E4.7DC0BFF0"/>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4661338" y="189186"/>
            <a:ext cx="3657600" cy="2743200"/>
          </a:xfrm>
          <a:prstGeom prst="rect">
            <a:avLst/>
          </a:prstGeom>
          <a:noFill/>
          <a:ln>
            <a:noFill/>
          </a:ln>
        </p:spPr>
      </p:pic>
      <p:pic>
        <p:nvPicPr>
          <p:cNvPr id="6" name="Picture 5"/>
          <p:cNvPicPr/>
          <p:nvPr/>
        </p:nvPicPr>
        <p:blipFill>
          <a:blip r:embed="rId6">
            <a:extLst>
              <a:ext uri="{28A0092B-C50C-407E-A947-70E740481C1C}">
                <a14:useLocalDpi xmlns:a14="http://schemas.microsoft.com/office/drawing/2010/main" val="0"/>
              </a:ext>
            </a:extLst>
          </a:blip>
          <a:srcRect/>
          <a:stretch>
            <a:fillRect/>
          </a:stretch>
        </p:blipFill>
        <p:spPr bwMode="auto">
          <a:xfrm>
            <a:off x="4648200" y="3200400"/>
            <a:ext cx="3657600" cy="2743200"/>
          </a:xfrm>
          <a:prstGeom prst="rect">
            <a:avLst/>
          </a:prstGeom>
          <a:noFill/>
        </p:spPr>
      </p:pic>
    </p:spTree>
    <p:extLst>
      <p:ext uri="{BB962C8B-B14F-4D97-AF65-F5344CB8AC3E}">
        <p14:creationId xmlns:p14="http://schemas.microsoft.com/office/powerpoint/2010/main" val="10541677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36179" y="329480"/>
            <a:ext cx="7696200" cy="1346920"/>
          </a:xfrm>
        </p:spPr>
        <p:txBody>
          <a:bodyPr>
            <a:noAutofit/>
          </a:bodyPr>
          <a:lstStyle/>
          <a:p>
            <a:r>
              <a:rPr lang="en-US" sz="3200" b="1" dirty="0">
                <a:cs typeface="Arial" panose="020B0604020202020204" pitchFamily="34" charset="0"/>
              </a:rPr>
              <a:t>Virginia Congregations Blood Pressure Ministry Event Planning Guide</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76400"/>
            <a:ext cx="3325288" cy="4341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962400" y="1981200"/>
            <a:ext cx="4724400" cy="3416320"/>
          </a:xfrm>
          <a:prstGeom prst="rect">
            <a:avLst/>
          </a:prstGeom>
          <a:noFill/>
        </p:spPr>
        <p:txBody>
          <a:bodyPr wrap="square" rtlCol="0">
            <a:spAutoFit/>
          </a:bodyPr>
          <a:lstStyle/>
          <a:p>
            <a:pPr marL="285750" indent="-285750" defTabSz="914400">
              <a:buFont typeface="Arial" panose="020B0604020202020204" pitchFamily="34" charset="0"/>
              <a:buChar char="•"/>
            </a:pPr>
            <a:r>
              <a:rPr lang="en-US" sz="2400" dirty="0">
                <a:solidFill>
                  <a:srgbClr val="000000"/>
                </a:solidFill>
              </a:rPr>
              <a:t>Million Hearts Initiative for congregations of all faiths.</a:t>
            </a:r>
          </a:p>
          <a:p>
            <a:pPr defTabSz="914400"/>
            <a:endParaRPr lang="en-US" sz="2400" dirty="0">
              <a:solidFill>
                <a:srgbClr val="000000"/>
              </a:solidFill>
            </a:endParaRPr>
          </a:p>
          <a:p>
            <a:pPr marL="285750" indent="-285750" defTabSz="914400">
              <a:buFont typeface="Arial" panose="020B0604020202020204" pitchFamily="34" charset="0"/>
              <a:buChar char="•"/>
            </a:pPr>
            <a:r>
              <a:rPr lang="en-US" sz="2400" dirty="0">
                <a:solidFill>
                  <a:srgbClr val="000000"/>
                </a:solidFill>
              </a:rPr>
              <a:t>Virginia is </a:t>
            </a:r>
            <a:r>
              <a:rPr lang="en-US" sz="2400" dirty="0">
                <a:solidFill>
                  <a:srgbClr val="FF0000"/>
                </a:solidFill>
              </a:rPr>
              <a:t>#1 </a:t>
            </a:r>
            <a:r>
              <a:rPr lang="en-US" sz="2400" dirty="0">
                <a:solidFill>
                  <a:srgbClr val="000000"/>
                </a:solidFill>
              </a:rPr>
              <a:t>nationwide with &gt;150 congregations enrolled.</a:t>
            </a:r>
          </a:p>
          <a:p>
            <a:pPr defTabSz="914400"/>
            <a:endParaRPr lang="en-US" sz="2400" dirty="0">
              <a:solidFill>
                <a:srgbClr val="000000"/>
              </a:solidFill>
            </a:endParaRPr>
          </a:p>
          <a:p>
            <a:pPr marL="285750" indent="-285750" defTabSz="914400">
              <a:buFont typeface="Arial" panose="020B0604020202020204" pitchFamily="34" charset="0"/>
              <a:buChar char="•"/>
            </a:pPr>
            <a:r>
              <a:rPr lang="en-US" sz="2400" dirty="0">
                <a:solidFill>
                  <a:srgbClr val="000000"/>
                </a:solidFill>
              </a:rPr>
              <a:t>Local Health Departments and </a:t>
            </a:r>
            <a:r>
              <a:rPr lang="en-US" sz="2400" dirty="0" err="1">
                <a:solidFill>
                  <a:srgbClr val="000000"/>
                </a:solidFill>
              </a:rPr>
              <a:t>CHWs</a:t>
            </a:r>
            <a:r>
              <a:rPr lang="en-US" sz="2400" dirty="0">
                <a:solidFill>
                  <a:srgbClr val="000000"/>
                </a:solidFill>
              </a:rPr>
              <a:t> at the grassroots level.</a:t>
            </a:r>
          </a:p>
          <a:p>
            <a:pPr defTabSz="914400"/>
            <a:endParaRPr lang="en-US" sz="2400" dirty="0">
              <a:solidFill>
                <a:srgbClr val="000000"/>
              </a:solidFill>
            </a:endParaRPr>
          </a:p>
        </p:txBody>
      </p:sp>
    </p:spTree>
    <p:extLst>
      <p:ext uri="{BB962C8B-B14F-4D97-AF65-F5344CB8AC3E}">
        <p14:creationId xmlns:p14="http://schemas.microsoft.com/office/powerpoint/2010/main" val="10715287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5800" y="609600"/>
            <a:ext cx="8229600" cy="3829361"/>
          </a:xfrm>
        </p:spPr>
      </p:pic>
      <p:sp>
        <p:nvSpPr>
          <p:cNvPr id="5" name="TextBox 4"/>
          <p:cNvSpPr txBox="1"/>
          <p:nvPr/>
        </p:nvSpPr>
        <p:spPr>
          <a:xfrm>
            <a:off x="170793" y="4572000"/>
            <a:ext cx="8534400" cy="1600438"/>
          </a:xfrm>
          <a:prstGeom prst="rect">
            <a:avLst/>
          </a:prstGeom>
          <a:noFill/>
        </p:spPr>
        <p:txBody>
          <a:bodyPr wrap="square" rtlCol="0">
            <a:spAutoFit/>
          </a:bodyPr>
          <a:lstStyle/>
          <a:p>
            <a:pPr defTabSz="914400"/>
            <a:r>
              <a:rPr lang="en-US" sz="1400" dirty="0">
                <a:solidFill>
                  <a:srgbClr val="000000"/>
                </a:solidFill>
                <a:latin typeface="Arial" panose="020B0604020202020204" pitchFamily="34" charset="0"/>
                <a:cs typeface="Arial" panose="020B0604020202020204" pitchFamily="34" charset="0"/>
              </a:rPr>
              <a:t>Number of patients identified as hypertensive</a:t>
            </a:r>
          </a:p>
          <a:p>
            <a:pPr defTabSz="914400"/>
            <a:r>
              <a:rPr lang="en-US" sz="1400" i="1" dirty="0">
                <a:solidFill>
                  <a:srgbClr val="000000"/>
                </a:solidFill>
                <a:latin typeface="Arial" panose="020B0604020202020204" pitchFamily="34" charset="0"/>
                <a:cs typeface="Arial" panose="020B0604020202020204" pitchFamily="34" charset="0"/>
              </a:rPr>
              <a:t>Defined as an average systolic blood pressure (</a:t>
            </a:r>
            <a:r>
              <a:rPr lang="en-US" sz="1400" i="1" dirty="0" err="1">
                <a:solidFill>
                  <a:srgbClr val="000000"/>
                </a:solidFill>
                <a:latin typeface="Arial" panose="020B0604020202020204" pitchFamily="34" charset="0"/>
                <a:cs typeface="Arial" panose="020B0604020202020204" pitchFamily="34" charset="0"/>
              </a:rPr>
              <a:t>SBP</a:t>
            </a:r>
            <a:r>
              <a:rPr lang="en-US" sz="1400" i="1" dirty="0">
                <a:solidFill>
                  <a:srgbClr val="000000"/>
                </a:solidFill>
                <a:latin typeface="Arial" panose="020B0604020202020204" pitchFamily="34" charset="0"/>
                <a:cs typeface="Arial" panose="020B0604020202020204" pitchFamily="34" charset="0"/>
              </a:rPr>
              <a:t>) ≥140 mmHg or an average diastolic blood pressure (</a:t>
            </a:r>
            <a:r>
              <a:rPr lang="en-US" sz="1400" i="1" dirty="0" err="1">
                <a:solidFill>
                  <a:srgbClr val="000000"/>
                </a:solidFill>
                <a:latin typeface="Arial" panose="020B0604020202020204" pitchFamily="34" charset="0"/>
                <a:cs typeface="Arial" panose="020B0604020202020204" pitchFamily="34" charset="0"/>
              </a:rPr>
              <a:t>DBP</a:t>
            </a:r>
            <a:r>
              <a:rPr lang="en-US" sz="1400" i="1" dirty="0">
                <a:solidFill>
                  <a:srgbClr val="000000"/>
                </a:solidFill>
                <a:latin typeface="Arial" panose="020B0604020202020204" pitchFamily="34" charset="0"/>
                <a:cs typeface="Arial" panose="020B0604020202020204" pitchFamily="34" charset="0"/>
              </a:rPr>
              <a:t>) ≥90 mmHg, or currently using blood pressure (BP)–lowering medication.</a:t>
            </a:r>
          </a:p>
          <a:p>
            <a:pPr defTabSz="914400"/>
            <a:endParaRPr lang="en-US" sz="1400" dirty="0">
              <a:solidFill>
                <a:srgbClr val="000000"/>
              </a:solidFill>
              <a:latin typeface="Arial" panose="020B0604020202020204" pitchFamily="34" charset="0"/>
              <a:cs typeface="Arial" panose="020B0604020202020204" pitchFamily="34" charset="0"/>
            </a:endParaRPr>
          </a:p>
          <a:p>
            <a:pPr defTabSz="914400"/>
            <a:r>
              <a:rPr lang="en-US" sz="1400" dirty="0">
                <a:solidFill>
                  <a:srgbClr val="000000"/>
                </a:solidFill>
                <a:latin typeface="Arial" panose="020B0604020202020204" pitchFamily="34" charset="0"/>
                <a:cs typeface="Arial" panose="020B0604020202020204" pitchFamily="34" charset="0"/>
              </a:rPr>
              <a:t>Number of patients identified as having uncontrolled hypertension</a:t>
            </a:r>
          </a:p>
          <a:p>
            <a:pPr defTabSz="914400"/>
            <a:r>
              <a:rPr lang="en-US" sz="1400" i="1" dirty="0">
                <a:solidFill>
                  <a:srgbClr val="000000"/>
                </a:solidFill>
                <a:latin typeface="Arial" panose="020B0604020202020204" pitchFamily="34" charset="0"/>
                <a:cs typeface="Arial" panose="020B0604020202020204" pitchFamily="34" charset="0"/>
              </a:rPr>
              <a:t>Defined as an average </a:t>
            </a:r>
            <a:r>
              <a:rPr lang="en-US" sz="1400" i="1" dirty="0" err="1">
                <a:solidFill>
                  <a:srgbClr val="000000"/>
                </a:solidFill>
                <a:latin typeface="Arial" panose="020B0604020202020204" pitchFamily="34" charset="0"/>
                <a:cs typeface="Arial" panose="020B0604020202020204" pitchFamily="34" charset="0"/>
              </a:rPr>
              <a:t>SBP</a:t>
            </a:r>
            <a:r>
              <a:rPr lang="en-US" sz="1400" i="1" dirty="0">
                <a:solidFill>
                  <a:srgbClr val="000000"/>
                </a:solidFill>
                <a:latin typeface="Arial" panose="020B0604020202020204" pitchFamily="34" charset="0"/>
                <a:cs typeface="Arial" panose="020B0604020202020204" pitchFamily="34" charset="0"/>
              </a:rPr>
              <a:t> ≥140 mmHg or an average </a:t>
            </a:r>
            <a:r>
              <a:rPr lang="en-US" sz="1400" i="1" dirty="0" err="1">
                <a:solidFill>
                  <a:srgbClr val="000000"/>
                </a:solidFill>
                <a:latin typeface="Arial" panose="020B0604020202020204" pitchFamily="34" charset="0"/>
                <a:cs typeface="Arial" panose="020B0604020202020204" pitchFamily="34" charset="0"/>
              </a:rPr>
              <a:t>DBP</a:t>
            </a:r>
            <a:r>
              <a:rPr lang="en-US" sz="1400" i="1" dirty="0">
                <a:solidFill>
                  <a:srgbClr val="000000"/>
                </a:solidFill>
                <a:latin typeface="Arial" panose="020B0604020202020204" pitchFamily="34" charset="0"/>
                <a:cs typeface="Arial" panose="020B0604020202020204" pitchFamily="34" charset="0"/>
              </a:rPr>
              <a:t> ≥90 mmHg, among those with hypertension.</a:t>
            </a:r>
            <a:endParaRPr lang="en-US" sz="1400" dirty="0">
              <a:solidFill>
                <a:srgbClr val="000000"/>
              </a:solidFill>
              <a:latin typeface="Arial" panose="020B0604020202020204" pitchFamily="34" charset="0"/>
              <a:cs typeface="Arial" panose="020B0604020202020204" pitchFamily="34" charset="0"/>
            </a:endParaRPr>
          </a:p>
          <a:p>
            <a:pPr defTabSz="914400"/>
            <a:endParaRPr lang="en-US" sz="1400" dirty="0">
              <a:solidFill>
                <a:srgbClr val="000000"/>
              </a:solidFill>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457200" y="228600"/>
            <a:ext cx="5029200" cy="868362"/>
          </a:xfrm>
        </p:spPr>
        <p:txBody>
          <a:bodyPr/>
          <a:lstStyle/>
          <a:p>
            <a:r>
              <a:rPr lang="en-US" dirty="0" err="1"/>
              <a:t>Check.Change.Control</a:t>
            </a:r>
            <a:r>
              <a:rPr lang="en-US" dirty="0"/>
              <a:t>.</a:t>
            </a:r>
          </a:p>
        </p:txBody>
      </p:sp>
    </p:spTree>
    <p:extLst>
      <p:ext uri="{BB962C8B-B14F-4D97-AF65-F5344CB8AC3E}">
        <p14:creationId xmlns:p14="http://schemas.microsoft.com/office/powerpoint/2010/main" val="17303423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Self-Measured Blood Pressure Monitoring (</a:t>
            </a:r>
            <a:r>
              <a:rPr lang="en-US" dirty="0" err="1"/>
              <a:t>SMBP</a:t>
            </a:r>
            <a:r>
              <a:rPr lang="en-US" dirty="0"/>
              <a:t>)</a:t>
            </a:r>
          </a:p>
        </p:txBody>
      </p:sp>
      <p:sp>
        <p:nvSpPr>
          <p:cNvPr id="3" name="Content Placeholder 2"/>
          <p:cNvSpPr>
            <a:spLocks noGrp="1"/>
          </p:cNvSpPr>
          <p:nvPr>
            <p:ph idx="1"/>
          </p:nvPr>
        </p:nvSpPr>
        <p:spPr>
          <a:xfrm>
            <a:off x="457200" y="1600200"/>
            <a:ext cx="8229600" cy="3962400"/>
          </a:xfrm>
        </p:spPr>
        <p:txBody>
          <a:bodyPr/>
          <a:lstStyle/>
          <a:p>
            <a:r>
              <a:rPr lang="en-US" dirty="0">
                <a:latin typeface="Arial" panose="020B0604020202020204" pitchFamily="34" charset="0"/>
                <a:cs typeface="Arial" panose="020B0604020202020204" pitchFamily="34" charset="0"/>
              </a:rPr>
              <a:t>Virginia Hospital &amp; Healthcare Association</a:t>
            </a:r>
          </a:p>
          <a:p>
            <a:pPr>
              <a:buFont typeface="Arial" panose="020B0604020202020204" pitchFamily="34" charset="0"/>
              <a:buChar char="•"/>
            </a:pPr>
            <a:r>
              <a:rPr lang="en-US" dirty="0">
                <a:latin typeface="Arial" panose="020B0604020202020204" pitchFamily="34" charset="0"/>
                <a:cs typeface="Arial" panose="020B0604020202020204" pitchFamily="34" charset="0"/>
              </a:rPr>
              <a:t>Survey on </a:t>
            </a:r>
            <a:r>
              <a:rPr lang="en-US" dirty="0" err="1">
                <a:latin typeface="Arial" panose="020B0604020202020204" pitchFamily="34" charset="0"/>
                <a:cs typeface="Arial" panose="020B0604020202020204" pitchFamily="34" charset="0"/>
              </a:rPr>
              <a:t>SMBP</a:t>
            </a:r>
            <a:r>
              <a:rPr lang="en-US" dirty="0">
                <a:latin typeface="Arial" panose="020B0604020202020204" pitchFamily="34" charset="0"/>
                <a:cs typeface="Arial" panose="020B0604020202020204" pitchFamily="34" charset="0"/>
              </a:rPr>
              <a:t> policies targeting providers and pharmacists</a:t>
            </a:r>
          </a:p>
          <a:p>
            <a:pPr lvl="1">
              <a:buFont typeface="Arial" panose="020B0604020202020204" pitchFamily="34" charset="0"/>
              <a:buChar char="•"/>
            </a:pPr>
            <a:r>
              <a:rPr lang="en-US" dirty="0">
                <a:latin typeface="Arial" panose="020B0604020202020204" pitchFamily="34" charset="0"/>
                <a:cs typeface="Arial" panose="020B0604020202020204" pitchFamily="34" charset="0"/>
              </a:rPr>
              <a:t>Lack of </a:t>
            </a:r>
            <a:r>
              <a:rPr lang="en-US" dirty="0" err="1">
                <a:latin typeface="Arial" panose="020B0604020202020204" pitchFamily="34" charset="0"/>
                <a:cs typeface="Arial" panose="020B0604020202020204" pitchFamily="34" charset="0"/>
              </a:rPr>
              <a:t>SMBP</a:t>
            </a:r>
            <a:r>
              <a:rPr lang="en-US" dirty="0">
                <a:latin typeface="Arial" panose="020B0604020202020204" pitchFamily="34" charset="0"/>
                <a:cs typeface="Arial" panose="020B0604020202020204" pitchFamily="34" charset="0"/>
              </a:rPr>
              <a:t> policies, coverage, education, etc.</a:t>
            </a:r>
          </a:p>
          <a:p>
            <a:pPr>
              <a:buFont typeface="Arial" panose="020B0604020202020204" pitchFamily="34" charset="0"/>
              <a:buChar char="•"/>
            </a:pPr>
            <a:r>
              <a:rPr lang="en-US" dirty="0">
                <a:latin typeface="Arial" panose="020B0604020202020204" pitchFamily="34" charset="0"/>
                <a:cs typeface="Arial" panose="020B0604020202020204" pitchFamily="34" charset="0"/>
              </a:rPr>
              <a:t>Marketing campaign</a:t>
            </a:r>
          </a:p>
          <a:p>
            <a:pPr lvl="1">
              <a:buFont typeface="Arial" panose="020B0604020202020204" pitchFamily="34" charset="0"/>
              <a:buChar char="•"/>
            </a:pPr>
            <a:r>
              <a:rPr lang="en-US" dirty="0">
                <a:latin typeface="Arial" panose="020B0604020202020204" pitchFamily="34" charset="0"/>
                <a:cs typeface="Arial" panose="020B0604020202020204" pitchFamily="34" charset="0"/>
              </a:rPr>
              <a:t>Video would be the best tool to use to target providers and patients</a:t>
            </a:r>
          </a:p>
          <a:p>
            <a:pPr lvl="1">
              <a:buFont typeface="Arial" panose="020B0604020202020204" pitchFamily="34" charset="0"/>
              <a:buChar char="•"/>
            </a:pPr>
            <a:r>
              <a:rPr lang="en-US" dirty="0">
                <a:latin typeface="Arial" panose="020B0604020202020204" pitchFamily="34" charset="0"/>
                <a:cs typeface="Arial" panose="020B0604020202020204" pitchFamily="34" charset="0"/>
                <a:hlinkClick r:id="rId3"/>
              </a:rPr>
              <a:t>Short Version </a:t>
            </a:r>
            <a:r>
              <a:rPr lang="en-US" dirty="0">
                <a:latin typeface="Arial" panose="020B0604020202020204" pitchFamily="34" charset="0"/>
                <a:cs typeface="Arial" panose="020B0604020202020204" pitchFamily="34" charset="0"/>
              </a:rPr>
              <a:t>(2 minutes) – Why?</a:t>
            </a:r>
          </a:p>
          <a:p>
            <a:pPr lvl="1">
              <a:buFont typeface="Arial" panose="020B0604020202020204" pitchFamily="34" charset="0"/>
              <a:buChar char="•"/>
            </a:pPr>
            <a:r>
              <a:rPr lang="en-US" dirty="0">
                <a:latin typeface="Arial" panose="020B0604020202020204" pitchFamily="34" charset="0"/>
                <a:cs typeface="Arial" panose="020B0604020202020204" pitchFamily="34" charset="0"/>
                <a:hlinkClick r:id="rId4"/>
              </a:rPr>
              <a:t>Long Version</a:t>
            </a:r>
            <a:r>
              <a:rPr lang="en-US" dirty="0">
                <a:latin typeface="Arial" panose="020B0604020202020204" pitchFamily="34" charset="0"/>
                <a:cs typeface="Arial" panose="020B0604020202020204" pitchFamily="34" charset="0"/>
              </a:rPr>
              <a:t> (4 minutes) – How?</a:t>
            </a:r>
          </a:p>
        </p:txBody>
      </p:sp>
    </p:spTree>
    <p:extLst>
      <p:ext uri="{BB962C8B-B14F-4D97-AF65-F5344CB8AC3E}">
        <p14:creationId xmlns:p14="http://schemas.microsoft.com/office/powerpoint/2010/main" val="40965318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95250" y="0"/>
            <a:ext cx="8875059" cy="6858000"/>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806867">
              <a:defRPr/>
            </a:pPr>
            <a:endParaRPr lang="en-US" sz="1588" dirty="0">
              <a:solidFill>
                <a:prstClr val="black"/>
              </a:solidFill>
            </a:endParaRPr>
          </a:p>
        </p:txBody>
      </p:sp>
      <p:sp>
        <p:nvSpPr>
          <p:cNvPr id="4" name="Freeform 3"/>
          <p:cNvSpPr/>
          <p:nvPr/>
        </p:nvSpPr>
        <p:spPr>
          <a:xfrm>
            <a:off x="134471" y="0"/>
            <a:ext cx="8875059" cy="2286000"/>
          </a:xfrm>
          <a:custGeom>
            <a:avLst/>
            <a:gdLst>
              <a:gd name="connsiteX0" fmla="*/ 0 w 10058400"/>
              <a:gd name="connsiteY0" fmla="*/ 0 h 2590800"/>
              <a:gd name="connsiteX1" fmla="*/ 10058400 w 10058400"/>
              <a:gd name="connsiteY1" fmla="*/ 0 h 2590800"/>
              <a:gd name="connsiteX2" fmla="*/ 10058400 w 10058400"/>
              <a:gd name="connsiteY2" fmla="*/ 2590800 h 2590800"/>
              <a:gd name="connsiteX3" fmla="*/ 0 w 10058400"/>
              <a:gd name="connsiteY3" fmla="*/ 2590800 h 2590800"/>
              <a:gd name="connsiteX4" fmla="*/ 0 w 10058400"/>
              <a:gd name="connsiteY4" fmla="*/ 0 h 25908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0058400" h="2590800">
                <a:moveTo>
                  <a:pt x="0" y="0"/>
                </a:moveTo>
                <a:lnTo>
                  <a:pt x="10058400" y="0"/>
                </a:lnTo>
                <a:lnTo>
                  <a:pt x="10058400" y="2590800"/>
                </a:lnTo>
                <a:lnTo>
                  <a:pt x="0" y="2590800"/>
                </a:lnTo>
                <a:lnTo>
                  <a:pt x="0" y="0"/>
                </a:lnTo>
              </a:path>
            </a:pathLst>
          </a:custGeom>
          <a:solidFill>
            <a:srgbClr val="0000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06867">
              <a:defRPr/>
            </a:pPr>
            <a:endParaRPr lang="zh-CN" altLang="en-US" sz="1588">
              <a:solidFill>
                <a:prstClr val="white"/>
              </a:solidFill>
            </a:endParaRPr>
          </a:p>
        </p:txBody>
      </p:sp>
      <p:pic>
        <p:nvPicPr>
          <p:cNvPr id="6656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471" y="0"/>
            <a:ext cx="8875059" cy="2353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5" name="TextBox 1"/>
          <p:cNvSpPr txBox="1">
            <a:spLocks noChangeArrowheads="1"/>
          </p:cNvSpPr>
          <p:nvPr/>
        </p:nvSpPr>
        <p:spPr bwMode="auto">
          <a:xfrm>
            <a:off x="201706" y="2218765"/>
            <a:ext cx="8740588" cy="2354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defTabSz="806867" fontAlgn="base">
              <a:lnSpc>
                <a:spcPts val="3000"/>
              </a:lnSpc>
              <a:spcBef>
                <a:spcPct val="0"/>
              </a:spcBef>
              <a:spcAft>
                <a:spcPct val="0"/>
              </a:spcAft>
              <a:buNone/>
            </a:pPr>
            <a:endParaRPr lang="en-US" altLang="zh-CN" sz="2824" b="1" dirty="0">
              <a:solidFill>
                <a:prstClr val="black"/>
              </a:solidFill>
              <a:latin typeface="Times New Roman" panose="02020603050405020304" pitchFamily="18" charset="0"/>
              <a:cs typeface="Times New Roman" panose="02020603050405020304" pitchFamily="18" charset="0"/>
            </a:endParaRPr>
          </a:p>
          <a:p>
            <a:pPr algn="ctr" defTabSz="806867" fontAlgn="base">
              <a:lnSpc>
                <a:spcPts val="3000"/>
              </a:lnSpc>
              <a:spcBef>
                <a:spcPct val="0"/>
              </a:spcBef>
              <a:spcAft>
                <a:spcPct val="0"/>
              </a:spcAft>
              <a:buNone/>
            </a:pPr>
            <a:endParaRPr lang="en-US" altLang="zh-CN" sz="2824" b="1" dirty="0">
              <a:solidFill>
                <a:prstClr val="black"/>
              </a:solidFill>
              <a:latin typeface="Times New Roman" panose="02020603050405020304" pitchFamily="18" charset="0"/>
              <a:cs typeface="Times New Roman" panose="02020603050405020304" pitchFamily="18" charset="0"/>
            </a:endParaRPr>
          </a:p>
          <a:p>
            <a:pPr algn="ctr" defTabSz="806867" fontAlgn="base">
              <a:lnSpc>
                <a:spcPts val="3000"/>
              </a:lnSpc>
              <a:spcBef>
                <a:spcPct val="0"/>
              </a:spcBef>
              <a:spcAft>
                <a:spcPct val="0"/>
              </a:spcAft>
              <a:buNone/>
            </a:pPr>
            <a:r>
              <a:rPr lang="en-US" altLang="zh-CN" sz="2824" b="1" dirty="0">
                <a:solidFill>
                  <a:prstClr val="black"/>
                </a:solidFill>
                <a:latin typeface="Times New Roman" panose="02020603050405020304" pitchFamily="18" charset="0"/>
                <a:cs typeface="Times New Roman" panose="02020603050405020304" pitchFamily="18" charset="0"/>
              </a:rPr>
              <a:t>Overview of the </a:t>
            </a:r>
          </a:p>
          <a:p>
            <a:pPr algn="ctr" defTabSz="806867" fontAlgn="base">
              <a:lnSpc>
                <a:spcPts val="3000"/>
              </a:lnSpc>
              <a:spcBef>
                <a:spcPct val="0"/>
              </a:spcBef>
              <a:spcAft>
                <a:spcPct val="0"/>
              </a:spcAft>
              <a:buNone/>
            </a:pPr>
            <a:r>
              <a:rPr lang="en-US" altLang="zh-CN" sz="2824" b="1" dirty="0">
                <a:solidFill>
                  <a:prstClr val="black"/>
                </a:solidFill>
                <a:latin typeface="Times New Roman" panose="02020603050405020304" pitchFamily="18" charset="0"/>
                <a:cs typeface="Times New Roman" panose="02020603050405020304" pitchFamily="18" charset="0"/>
              </a:rPr>
              <a:t>American Heart Association and </a:t>
            </a:r>
          </a:p>
          <a:p>
            <a:pPr algn="ctr" defTabSz="806867" fontAlgn="base">
              <a:lnSpc>
                <a:spcPts val="3000"/>
              </a:lnSpc>
              <a:spcBef>
                <a:spcPct val="0"/>
              </a:spcBef>
              <a:spcAft>
                <a:spcPct val="0"/>
              </a:spcAft>
              <a:buNone/>
            </a:pPr>
            <a:r>
              <a:rPr lang="en-US" altLang="zh-CN" sz="2824" b="1" dirty="0">
                <a:solidFill>
                  <a:prstClr val="black"/>
                </a:solidFill>
                <a:latin typeface="Times New Roman" panose="02020603050405020304" pitchFamily="18" charset="0"/>
                <a:cs typeface="Times New Roman" panose="02020603050405020304" pitchFamily="18" charset="0"/>
              </a:rPr>
              <a:t>Programs and Resources </a:t>
            </a:r>
          </a:p>
          <a:p>
            <a:pPr algn="ctr" defTabSz="806867" fontAlgn="base">
              <a:lnSpc>
                <a:spcPts val="3000"/>
              </a:lnSpc>
              <a:spcBef>
                <a:spcPct val="0"/>
              </a:spcBef>
              <a:spcAft>
                <a:spcPct val="0"/>
              </a:spcAft>
              <a:buNone/>
            </a:pPr>
            <a:r>
              <a:rPr lang="en-US" altLang="zh-CN" sz="2824" b="1" dirty="0">
                <a:solidFill>
                  <a:prstClr val="black"/>
                </a:solidFill>
                <a:latin typeface="Times New Roman" panose="02020603050405020304" pitchFamily="18" charset="0"/>
                <a:cs typeface="Times New Roman" panose="02020603050405020304" pitchFamily="18" charset="0"/>
              </a:rPr>
              <a:t>that align with Million Hearts</a:t>
            </a:r>
            <a:r>
              <a:rPr lang="en-US" altLang="en-US" sz="2824" dirty="0">
                <a:solidFill>
                  <a:prstClr val="black"/>
                </a:solidFill>
                <a:cs typeface="Times New Roman" panose="02020603050405020304" pitchFamily="18" charset="0"/>
              </a:rPr>
              <a:t>®</a:t>
            </a:r>
            <a:endParaRPr lang="en-US" altLang="zh-CN" sz="2824" b="1" dirty="0">
              <a:solidFill>
                <a:prstClr val="black"/>
              </a:solidFill>
              <a:latin typeface="Times New Roman" panose="02020603050405020304" pitchFamily="18" charset="0"/>
              <a:cs typeface="Times New Roman" panose="02020603050405020304" pitchFamily="18" charset="0"/>
            </a:endParaRPr>
          </a:p>
        </p:txBody>
      </p:sp>
      <p:pic>
        <p:nvPicPr>
          <p:cNvPr id="66566" name="Picture 7" descr="AHSA_LIW_Color.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61412" y="5530103"/>
            <a:ext cx="1393732" cy="907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Tree>
    <p:extLst>
      <p:ext uri="{BB962C8B-B14F-4D97-AF65-F5344CB8AC3E}">
        <p14:creationId xmlns:p14="http://schemas.microsoft.com/office/powerpoint/2010/main" val="7159305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46414" y="1764928"/>
            <a:ext cx="6051176" cy="3398534"/>
          </a:xfrm>
        </p:spPr>
        <p:txBody>
          <a:bodyPr/>
          <a:lstStyle/>
          <a:p>
            <a:pPr marL="0" indent="0" algn="ctr">
              <a:buNone/>
              <a:defRPr/>
            </a:pPr>
            <a:r>
              <a:rPr lang="en-US" sz="2383" b="1" dirty="0">
                <a:solidFill>
                  <a:srgbClr val="000000"/>
                </a:solidFill>
                <a:latin typeface="Times New Roman" panose="02020603050405020304" pitchFamily="18" charset="0"/>
                <a:cs typeface="Times New Roman" panose="02020603050405020304" pitchFamily="18" charset="0"/>
              </a:rPr>
              <a:t>Mission</a:t>
            </a:r>
          </a:p>
          <a:p>
            <a:pPr marL="0" indent="0" algn="ctr">
              <a:buNone/>
              <a:defRPr/>
            </a:pPr>
            <a:r>
              <a:rPr lang="en-US" sz="2383" dirty="0">
                <a:solidFill>
                  <a:srgbClr val="000000"/>
                </a:solidFill>
                <a:latin typeface="Times New Roman" panose="02020603050405020304" pitchFamily="18" charset="0"/>
                <a:cs typeface="Times New Roman" panose="02020603050405020304" pitchFamily="18" charset="0"/>
              </a:rPr>
              <a:t>Building healthier lives, free of cardiovascular diseases and stroke.</a:t>
            </a:r>
          </a:p>
          <a:p>
            <a:pPr marL="0" indent="0" algn="ctr">
              <a:buNone/>
              <a:defRPr/>
            </a:pPr>
            <a:endParaRPr lang="en-US" sz="2383" dirty="0">
              <a:solidFill>
                <a:srgbClr val="000000"/>
              </a:solidFill>
              <a:latin typeface="Times New Roman" panose="02020603050405020304" pitchFamily="18" charset="0"/>
              <a:cs typeface="Times New Roman" panose="02020603050405020304" pitchFamily="18" charset="0"/>
            </a:endParaRPr>
          </a:p>
          <a:p>
            <a:pPr marL="0" indent="0" algn="ctr">
              <a:buNone/>
              <a:defRPr/>
            </a:pPr>
            <a:r>
              <a:rPr lang="en-US" sz="2383" b="1" dirty="0">
                <a:solidFill>
                  <a:srgbClr val="000000"/>
                </a:solidFill>
                <a:latin typeface="Times New Roman" panose="02020603050405020304" pitchFamily="18" charset="0"/>
                <a:cs typeface="Times New Roman" panose="02020603050405020304" pitchFamily="18" charset="0"/>
              </a:rPr>
              <a:t>Our 2020 Impact Goal</a:t>
            </a:r>
          </a:p>
          <a:p>
            <a:pPr marL="0" indent="0" algn="ctr">
              <a:buNone/>
              <a:defRPr/>
            </a:pPr>
            <a:r>
              <a:rPr lang="en-US" sz="2383" dirty="0">
                <a:solidFill>
                  <a:srgbClr val="000000"/>
                </a:solidFill>
                <a:latin typeface="Times New Roman" panose="02020603050405020304" pitchFamily="18" charset="0"/>
                <a:cs typeface="Times New Roman" panose="02020603050405020304" pitchFamily="18" charset="0"/>
              </a:rPr>
              <a:t>By 2020 to improve the cardiovascular health of all Americans by 20% while reducing deaths from cardiovascular diseases and stroke by 20%.</a:t>
            </a:r>
          </a:p>
          <a:p>
            <a:pPr>
              <a:defRPr/>
            </a:pPr>
            <a:endParaRPr lang="en-US" dirty="0">
              <a:latin typeface="Times New Roman" panose="02020603050405020304" pitchFamily="18" charset="0"/>
              <a:cs typeface="Times New Roman" panose="02020603050405020304" pitchFamily="18" charset="0"/>
            </a:endParaRPr>
          </a:p>
        </p:txBody>
      </p:sp>
      <p:sp>
        <p:nvSpPr>
          <p:cNvPr id="6861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118">
                <a:solidFill>
                  <a:schemeClr val="tx1"/>
                </a:solidFill>
                <a:latin typeface="Calibri" panose="020F0502020204030204" pitchFamily="34" charset="0"/>
                <a:ea typeface="MS PGothic" panose="020B0600070205080204" pitchFamily="34" charset="-128"/>
              </a:defRPr>
            </a:lvl1pPr>
            <a:lvl2pPr marL="491684" indent="-189110">
              <a:spcBef>
                <a:spcPct val="20000"/>
              </a:spcBef>
              <a:buFont typeface="Arial" panose="020B0604020202020204" pitchFamily="34" charset="0"/>
              <a:buChar char="–"/>
              <a:defRPr sz="1853">
                <a:solidFill>
                  <a:schemeClr val="tx1"/>
                </a:solidFill>
                <a:latin typeface="Calibri" panose="020F0502020204030204" pitchFamily="34" charset="0"/>
                <a:ea typeface="MS PGothic" panose="020B0600070205080204" pitchFamily="34" charset="-128"/>
              </a:defRPr>
            </a:lvl2pPr>
            <a:lvl3pPr marL="756437" indent="-151288">
              <a:spcBef>
                <a:spcPct val="20000"/>
              </a:spcBef>
              <a:buFont typeface="Arial" panose="020B0604020202020204" pitchFamily="34" charset="0"/>
              <a:buChar char="•"/>
              <a:defRPr sz="1589">
                <a:solidFill>
                  <a:schemeClr val="tx1"/>
                </a:solidFill>
                <a:latin typeface="Calibri" panose="020F0502020204030204" pitchFamily="34" charset="0"/>
                <a:ea typeface="MS PGothic" panose="020B0600070205080204" pitchFamily="34" charset="-128"/>
              </a:defRPr>
            </a:lvl3pPr>
            <a:lvl4pPr marL="1059012" indent="-151288">
              <a:spcBef>
                <a:spcPct val="20000"/>
              </a:spcBef>
              <a:buFont typeface="Arial" panose="020B0604020202020204" pitchFamily="34" charset="0"/>
              <a:buChar char="–"/>
              <a:defRPr sz="1324">
                <a:solidFill>
                  <a:schemeClr val="tx1"/>
                </a:solidFill>
                <a:latin typeface="Calibri" panose="020F0502020204030204" pitchFamily="34" charset="0"/>
                <a:ea typeface="MS PGothic" panose="020B0600070205080204" pitchFamily="34" charset="-128"/>
              </a:defRPr>
            </a:lvl4pPr>
            <a:lvl5pPr marL="1361588" indent="-151288">
              <a:spcBef>
                <a:spcPct val="20000"/>
              </a:spcBef>
              <a:buFont typeface="Arial" panose="020B0604020202020204" pitchFamily="34" charset="0"/>
              <a:buChar char="»"/>
              <a:defRPr sz="1324">
                <a:solidFill>
                  <a:schemeClr val="tx1"/>
                </a:solidFill>
                <a:latin typeface="Calibri" panose="020F0502020204030204" pitchFamily="34" charset="0"/>
                <a:ea typeface="MS PGothic" panose="020B0600070205080204" pitchFamily="34" charset="-128"/>
              </a:defRPr>
            </a:lvl5pPr>
            <a:lvl6pPr marL="1664162" indent="-151288" eaLnBrk="0" fontAlgn="base" hangingPunct="0">
              <a:spcBef>
                <a:spcPct val="20000"/>
              </a:spcBef>
              <a:spcAft>
                <a:spcPct val="0"/>
              </a:spcAft>
              <a:buFont typeface="Arial" panose="020B0604020202020204" pitchFamily="34" charset="0"/>
              <a:buChar char="»"/>
              <a:defRPr sz="1324">
                <a:solidFill>
                  <a:schemeClr val="tx1"/>
                </a:solidFill>
                <a:latin typeface="Calibri" panose="020F0502020204030204" pitchFamily="34" charset="0"/>
                <a:ea typeface="MS PGothic" panose="020B0600070205080204" pitchFamily="34" charset="-128"/>
              </a:defRPr>
            </a:lvl6pPr>
            <a:lvl7pPr marL="1966737" indent="-151288" eaLnBrk="0" fontAlgn="base" hangingPunct="0">
              <a:spcBef>
                <a:spcPct val="20000"/>
              </a:spcBef>
              <a:spcAft>
                <a:spcPct val="0"/>
              </a:spcAft>
              <a:buFont typeface="Arial" panose="020B0604020202020204" pitchFamily="34" charset="0"/>
              <a:buChar char="»"/>
              <a:defRPr sz="1324">
                <a:solidFill>
                  <a:schemeClr val="tx1"/>
                </a:solidFill>
                <a:latin typeface="Calibri" panose="020F0502020204030204" pitchFamily="34" charset="0"/>
                <a:ea typeface="MS PGothic" panose="020B0600070205080204" pitchFamily="34" charset="-128"/>
              </a:defRPr>
            </a:lvl7pPr>
            <a:lvl8pPr marL="2269313" indent="-151288" eaLnBrk="0" fontAlgn="base" hangingPunct="0">
              <a:spcBef>
                <a:spcPct val="20000"/>
              </a:spcBef>
              <a:spcAft>
                <a:spcPct val="0"/>
              </a:spcAft>
              <a:buFont typeface="Arial" panose="020B0604020202020204" pitchFamily="34" charset="0"/>
              <a:buChar char="»"/>
              <a:defRPr sz="1324">
                <a:solidFill>
                  <a:schemeClr val="tx1"/>
                </a:solidFill>
                <a:latin typeface="Calibri" panose="020F0502020204030204" pitchFamily="34" charset="0"/>
                <a:ea typeface="MS PGothic" panose="020B0600070205080204" pitchFamily="34" charset="-128"/>
              </a:defRPr>
            </a:lvl8pPr>
            <a:lvl9pPr marL="2571887" indent="-151288" eaLnBrk="0" fontAlgn="base" hangingPunct="0">
              <a:spcBef>
                <a:spcPct val="20000"/>
              </a:spcBef>
              <a:spcAft>
                <a:spcPct val="0"/>
              </a:spcAft>
              <a:buFont typeface="Arial" panose="020B0604020202020204" pitchFamily="34" charset="0"/>
              <a:buChar char="»"/>
              <a:defRPr sz="1324">
                <a:solidFill>
                  <a:schemeClr val="tx1"/>
                </a:solidFill>
                <a:latin typeface="Calibri" panose="020F0502020204030204" pitchFamily="34" charset="0"/>
                <a:ea typeface="MS PGothic" panose="020B0600070205080204" pitchFamily="34" charset="-128"/>
              </a:defRPr>
            </a:lvl9pPr>
          </a:lstStyle>
          <a:p>
            <a:pPr>
              <a:spcBef>
                <a:spcPct val="0"/>
              </a:spcBef>
              <a:buFontTx/>
              <a:buNone/>
            </a:pPr>
            <a:fld id="{A2FB2463-845F-4F30-85A9-BF1AFC06C469}" type="slidenum">
              <a:rPr lang="en-US" altLang="en-US" sz="794">
                <a:solidFill>
                  <a:srgbClr val="898989"/>
                </a:solidFill>
              </a:rPr>
              <a:pPr>
                <a:spcBef>
                  <a:spcPct val="0"/>
                </a:spcBef>
                <a:buFontTx/>
                <a:buNone/>
              </a:pPr>
              <a:t>27</a:t>
            </a:fld>
            <a:endParaRPr lang="en-US" altLang="en-US" sz="794">
              <a:solidFill>
                <a:srgbClr val="898989"/>
              </a:solidFill>
            </a:endParaRPr>
          </a:p>
        </p:txBody>
      </p:sp>
    </p:spTree>
    <p:extLst>
      <p:ext uri="{BB962C8B-B14F-4D97-AF65-F5344CB8AC3E}">
        <p14:creationId xmlns:p14="http://schemas.microsoft.com/office/powerpoint/2010/main" val="38990427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endParaRPr lang="en-US" altLang="en-US"/>
          </a:p>
        </p:txBody>
      </p:sp>
      <p:sp>
        <p:nvSpPr>
          <p:cNvPr id="70659" name="Content Placeholder 2"/>
          <p:cNvSpPr>
            <a:spLocks noGrp="1"/>
          </p:cNvSpPr>
          <p:nvPr>
            <p:ph idx="1"/>
          </p:nvPr>
        </p:nvSpPr>
        <p:spPr/>
        <p:txBody>
          <a:bodyPr/>
          <a:lstStyle/>
          <a:p>
            <a:endParaRPr lang="en-US" altLang="en-US"/>
          </a:p>
        </p:txBody>
      </p:sp>
      <p:sp>
        <p:nvSpPr>
          <p:cNvPr id="7066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118">
                <a:solidFill>
                  <a:schemeClr val="tx1"/>
                </a:solidFill>
                <a:latin typeface="Calibri" panose="020F0502020204030204" pitchFamily="34" charset="0"/>
                <a:ea typeface="MS PGothic" panose="020B0600070205080204" pitchFamily="34" charset="-128"/>
              </a:defRPr>
            </a:lvl1pPr>
            <a:lvl2pPr marL="491684" indent="-189110">
              <a:spcBef>
                <a:spcPct val="20000"/>
              </a:spcBef>
              <a:buFont typeface="Arial" panose="020B0604020202020204" pitchFamily="34" charset="0"/>
              <a:buChar char="–"/>
              <a:defRPr sz="1853">
                <a:solidFill>
                  <a:schemeClr val="tx1"/>
                </a:solidFill>
                <a:latin typeface="Calibri" panose="020F0502020204030204" pitchFamily="34" charset="0"/>
                <a:ea typeface="MS PGothic" panose="020B0600070205080204" pitchFamily="34" charset="-128"/>
              </a:defRPr>
            </a:lvl2pPr>
            <a:lvl3pPr marL="756437" indent="-151288">
              <a:spcBef>
                <a:spcPct val="20000"/>
              </a:spcBef>
              <a:buFont typeface="Arial" panose="020B0604020202020204" pitchFamily="34" charset="0"/>
              <a:buChar char="•"/>
              <a:defRPr sz="1589">
                <a:solidFill>
                  <a:schemeClr val="tx1"/>
                </a:solidFill>
                <a:latin typeface="Calibri" panose="020F0502020204030204" pitchFamily="34" charset="0"/>
                <a:ea typeface="MS PGothic" panose="020B0600070205080204" pitchFamily="34" charset="-128"/>
              </a:defRPr>
            </a:lvl3pPr>
            <a:lvl4pPr marL="1059012" indent="-151288">
              <a:spcBef>
                <a:spcPct val="20000"/>
              </a:spcBef>
              <a:buFont typeface="Arial" panose="020B0604020202020204" pitchFamily="34" charset="0"/>
              <a:buChar char="–"/>
              <a:defRPr sz="1324">
                <a:solidFill>
                  <a:schemeClr val="tx1"/>
                </a:solidFill>
                <a:latin typeface="Calibri" panose="020F0502020204030204" pitchFamily="34" charset="0"/>
                <a:ea typeface="MS PGothic" panose="020B0600070205080204" pitchFamily="34" charset="-128"/>
              </a:defRPr>
            </a:lvl4pPr>
            <a:lvl5pPr marL="1361588" indent="-151288">
              <a:spcBef>
                <a:spcPct val="20000"/>
              </a:spcBef>
              <a:buFont typeface="Arial" panose="020B0604020202020204" pitchFamily="34" charset="0"/>
              <a:buChar char="»"/>
              <a:defRPr sz="1324">
                <a:solidFill>
                  <a:schemeClr val="tx1"/>
                </a:solidFill>
                <a:latin typeface="Calibri" panose="020F0502020204030204" pitchFamily="34" charset="0"/>
                <a:ea typeface="MS PGothic" panose="020B0600070205080204" pitchFamily="34" charset="-128"/>
              </a:defRPr>
            </a:lvl5pPr>
            <a:lvl6pPr marL="1664162" indent="-151288" eaLnBrk="0" fontAlgn="base" hangingPunct="0">
              <a:spcBef>
                <a:spcPct val="20000"/>
              </a:spcBef>
              <a:spcAft>
                <a:spcPct val="0"/>
              </a:spcAft>
              <a:buFont typeface="Arial" panose="020B0604020202020204" pitchFamily="34" charset="0"/>
              <a:buChar char="»"/>
              <a:defRPr sz="1324">
                <a:solidFill>
                  <a:schemeClr val="tx1"/>
                </a:solidFill>
                <a:latin typeface="Calibri" panose="020F0502020204030204" pitchFamily="34" charset="0"/>
                <a:ea typeface="MS PGothic" panose="020B0600070205080204" pitchFamily="34" charset="-128"/>
              </a:defRPr>
            </a:lvl6pPr>
            <a:lvl7pPr marL="1966737" indent="-151288" eaLnBrk="0" fontAlgn="base" hangingPunct="0">
              <a:spcBef>
                <a:spcPct val="20000"/>
              </a:spcBef>
              <a:spcAft>
                <a:spcPct val="0"/>
              </a:spcAft>
              <a:buFont typeface="Arial" panose="020B0604020202020204" pitchFamily="34" charset="0"/>
              <a:buChar char="»"/>
              <a:defRPr sz="1324">
                <a:solidFill>
                  <a:schemeClr val="tx1"/>
                </a:solidFill>
                <a:latin typeface="Calibri" panose="020F0502020204030204" pitchFamily="34" charset="0"/>
                <a:ea typeface="MS PGothic" panose="020B0600070205080204" pitchFamily="34" charset="-128"/>
              </a:defRPr>
            </a:lvl7pPr>
            <a:lvl8pPr marL="2269313" indent="-151288" eaLnBrk="0" fontAlgn="base" hangingPunct="0">
              <a:spcBef>
                <a:spcPct val="20000"/>
              </a:spcBef>
              <a:spcAft>
                <a:spcPct val="0"/>
              </a:spcAft>
              <a:buFont typeface="Arial" panose="020B0604020202020204" pitchFamily="34" charset="0"/>
              <a:buChar char="»"/>
              <a:defRPr sz="1324">
                <a:solidFill>
                  <a:schemeClr val="tx1"/>
                </a:solidFill>
                <a:latin typeface="Calibri" panose="020F0502020204030204" pitchFamily="34" charset="0"/>
                <a:ea typeface="MS PGothic" panose="020B0600070205080204" pitchFamily="34" charset="-128"/>
              </a:defRPr>
            </a:lvl8pPr>
            <a:lvl9pPr marL="2571887" indent="-151288" eaLnBrk="0" fontAlgn="base" hangingPunct="0">
              <a:spcBef>
                <a:spcPct val="20000"/>
              </a:spcBef>
              <a:spcAft>
                <a:spcPct val="0"/>
              </a:spcAft>
              <a:buFont typeface="Arial" panose="020B0604020202020204" pitchFamily="34" charset="0"/>
              <a:buChar char="»"/>
              <a:defRPr sz="1324">
                <a:solidFill>
                  <a:schemeClr val="tx1"/>
                </a:solidFill>
                <a:latin typeface="Calibri" panose="020F0502020204030204" pitchFamily="34" charset="0"/>
                <a:ea typeface="MS PGothic" panose="020B0600070205080204" pitchFamily="34" charset="-128"/>
              </a:defRPr>
            </a:lvl9pPr>
          </a:lstStyle>
          <a:p>
            <a:pPr>
              <a:spcBef>
                <a:spcPct val="0"/>
              </a:spcBef>
              <a:buFontTx/>
              <a:buNone/>
            </a:pPr>
            <a:fld id="{4611DCB6-77F1-4363-AA00-8F12FC7760FA}" type="slidenum">
              <a:rPr lang="en-US" altLang="en-US" sz="794">
                <a:solidFill>
                  <a:srgbClr val="898989"/>
                </a:solidFill>
              </a:rPr>
              <a:pPr>
                <a:spcBef>
                  <a:spcPct val="0"/>
                </a:spcBef>
                <a:buFontTx/>
                <a:buNone/>
              </a:pPr>
              <a:t>28</a:t>
            </a:fld>
            <a:endParaRPr lang="en-US" altLang="en-US" sz="794">
              <a:solidFill>
                <a:srgbClr val="898989"/>
              </a:solidFill>
            </a:endParaRPr>
          </a:p>
        </p:txBody>
      </p:sp>
      <p:pic>
        <p:nvPicPr>
          <p:cNvPr id="70661"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399"/>
            <a:ext cx="8915401" cy="6503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83548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r>
              <a:rPr lang="en-US" altLang="en-US" b="1">
                <a:solidFill>
                  <a:schemeClr val="tx1"/>
                </a:solidFill>
                <a:latin typeface="Times New Roman" panose="02020603050405020304" pitchFamily="18" charset="0"/>
                <a:cs typeface="Times New Roman" panose="02020603050405020304" pitchFamily="18" charset="0"/>
              </a:rPr>
              <a:t>Building a Culture of Health</a:t>
            </a:r>
            <a:endParaRPr lang="en-US" altLang="en-US"/>
          </a:p>
        </p:txBody>
      </p:sp>
      <p:sp>
        <p:nvSpPr>
          <p:cNvPr id="3" name="Content Placeholder 2"/>
          <p:cNvSpPr>
            <a:spLocks noGrp="1"/>
          </p:cNvSpPr>
          <p:nvPr>
            <p:ph idx="1"/>
          </p:nvPr>
        </p:nvSpPr>
        <p:spPr>
          <a:xfrm>
            <a:off x="1546414" y="2723031"/>
            <a:ext cx="6051176" cy="2133110"/>
          </a:xfrm>
          <a:ln>
            <a:noFill/>
          </a:ln>
          <a:effectLst/>
          <a:scene3d>
            <a:camera prst="orthographicFront">
              <a:rot lat="0" lon="0" rev="0"/>
            </a:camera>
            <a:lightRig rig="chilly" dir="t">
              <a:rot lat="0" lon="0" rev="18480000"/>
            </a:lightRig>
          </a:scene3d>
          <a:sp3d prstMaterial="clear">
            <a:bevelT h="63500"/>
          </a:sp3d>
        </p:spPr>
        <p:style>
          <a:lnRef idx="0">
            <a:scrgbClr r="0" g="0" b="0"/>
          </a:lnRef>
          <a:fillRef idx="1002">
            <a:schemeClr val="lt1"/>
          </a:fillRef>
          <a:effectRef idx="0">
            <a:scrgbClr r="0" g="0" b="0"/>
          </a:effectRef>
          <a:fontRef idx="major"/>
        </p:style>
        <p:txBody>
          <a:bodyPr/>
          <a:lstStyle/>
          <a:p>
            <a:pPr marL="0" indent="0" algn="ctr">
              <a:buNone/>
              <a:defRPr/>
            </a:pPr>
            <a:r>
              <a:rPr lang="en-US" sz="3000" dirty="0">
                <a:solidFill>
                  <a:schemeClr val="tx1">
                    <a:lumMod val="85000"/>
                    <a:lumOff val="15000"/>
                  </a:schemeClr>
                </a:solidFill>
                <a:latin typeface="Times New Roman" panose="02020603050405020304" pitchFamily="18" charset="0"/>
                <a:cs typeface="Times New Roman" panose="02020603050405020304" pitchFamily="18" charset="0"/>
              </a:rPr>
              <a:t>A culture in which people live, work, learn, play and pray in environments that support healthy behaviors, timely quality care and overall well-being.</a:t>
            </a:r>
          </a:p>
        </p:txBody>
      </p:sp>
      <p:sp>
        <p:nvSpPr>
          <p:cNvPr id="7270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118">
                <a:solidFill>
                  <a:schemeClr val="tx1"/>
                </a:solidFill>
                <a:latin typeface="Calibri" panose="020F0502020204030204" pitchFamily="34" charset="0"/>
                <a:ea typeface="MS PGothic" panose="020B0600070205080204" pitchFamily="34" charset="-128"/>
              </a:defRPr>
            </a:lvl1pPr>
            <a:lvl2pPr marL="491684" indent="-189110">
              <a:spcBef>
                <a:spcPct val="20000"/>
              </a:spcBef>
              <a:buFont typeface="Arial" panose="020B0604020202020204" pitchFamily="34" charset="0"/>
              <a:buChar char="–"/>
              <a:defRPr sz="1853">
                <a:solidFill>
                  <a:schemeClr val="tx1"/>
                </a:solidFill>
                <a:latin typeface="Calibri" panose="020F0502020204030204" pitchFamily="34" charset="0"/>
                <a:ea typeface="MS PGothic" panose="020B0600070205080204" pitchFamily="34" charset="-128"/>
              </a:defRPr>
            </a:lvl2pPr>
            <a:lvl3pPr marL="756437" indent="-151288">
              <a:spcBef>
                <a:spcPct val="20000"/>
              </a:spcBef>
              <a:buFont typeface="Arial" panose="020B0604020202020204" pitchFamily="34" charset="0"/>
              <a:buChar char="•"/>
              <a:defRPr sz="1589">
                <a:solidFill>
                  <a:schemeClr val="tx1"/>
                </a:solidFill>
                <a:latin typeface="Calibri" panose="020F0502020204030204" pitchFamily="34" charset="0"/>
                <a:ea typeface="MS PGothic" panose="020B0600070205080204" pitchFamily="34" charset="-128"/>
              </a:defRPr>
            </a:lvl3pPr>
            <a:lvl4pPr marL="1059012" indent="-151288">
              <a:spcBef>
                <a:spcPct val="20000"/>
              </a:spcBef>
              <a:buFont typeface="Arial" panose="020B0604020202020204" pitchFamily="34" charset="0"/>
              <a:buChar char="–"/>
              <a:defRPr sz="1324">
                <a:solidFill>
                  <a:schemeClr val="tx1"/>
                </a:solidFill>
                <a:latin typeface="Calibri" panose="020F0502020204030204" pitchFamily="34" charset="0"/>
                <a:ea typeface="MS PGothic" panose="020B0600070205080204" pitchFamily="34" charset="-128"/>
              </a:defRPr>
            </a:lvl4pPr>
            <a:lvl5pPr marL="1361588" indent="-151288">
              <a:spcBef>
                <a:spcPct val="20000"/>
              </a:spcBef>
              <a:buFont typeface="Arial" panose="020B0604020202020204" pitchFamily="34" charset="0"/>
              <a:buChar char="»"/>
              <a:defRPr sz="1324">
                <a:solidFill>
                  <a:schemeClr val="tx1"/>
                </a:solidFill>
                <a:latin typeface="Calibri" panose="020F0502020204030204" pitchFamily="34" charset="0"/>
                <a:ea typeface="MS PGothic" panose="020B0600070205080204" pitchFamily="34" charset="-128"/>
              </a:defRPr>
            </a:lvl5pPr>
            <a:lvl6pPr marL="1664162" indent="-151288" eaLnBrk="0" fontAlgn="base" hangingPunct="0">
              <a:spcBef>
                <a:spcPct val="20000"/>
              </a:spcBef>
              <a:spcAft>
                <a:spcPct val="0"/>
              </a:spcAft>
              <a:buFont typeface="Arial" panose="020B0604020202020204" pitchFamily="34" charset="0"/>
              <a:buChar char="»"/>
              <a:defRPr sz="1324">
                <a:solidFill>
                  <a:schemeClr val="tx1"/>
                </a:solidFill>
                <a:latin typeface="Calibri" panose="020F0502020204030204" pitchFamily="34" charset="0"/>
                <a:ea typeface="MS PGothic" panose="020B0600070205080204" pitchFamily="34" charset="-128"/>
              </a:defRPr>
            </a:lvl6pPr>
            <a:lvl7pPr marL="1966737" indent="-151288" eaLnBrk="0" fontAlgn="base" hangingPunct="0">
              <a:spcBef>
                <a:spcPct val="20000"/>
              </a:spcBef>
              <a:spcAft>
                <a:spcPct val="0"/>
              </a:spcAft>
              <a:buFont typeface="Arial" panose="020B0604020202020204" pitchFamily="34" charset="0"/>
              <a:buChar char="»"/>
              <a:defRPr sz="1324">
                <a:solidFill>
                  <a:schemeClr val="tx1"/>
                </a:solidFill>
                <a:latin typeface="Calibri" panose="020F0502020204030204" pitchFamily="34" charset="0"/>
                <a:ea typeface="MS PGothic" panose="020B0600070205080204" pitchFamily="34" charset="-128"/>
              </a:defRPr>
            </a:lvl7pPr>
            <a:lvl8pPr marL="2269313" indent="-151288" eaLnBrk="0" fontAlgn="base" hangingPunct="0">
              <a:spcBef>
                <a:spcPct val="20000"/>
              </a:spcBef>
              <a:spcAft>
                <a:spcPct val="0"/>
              </a:spcAft>
              <a:buFont typeface="Arial" panose="020B0604020202020204" pitchFamily="34" charset="0"/>
              <a:buChar char="»"/>
              <a:defRPr sz="1324">
                <a:solidFill>
                  <a:schemeClr val="tx1"/>
                </a:solidFill>
                <a:latin typeface="Calibri" panose="020F0502020204030204" pitchFamily="34" charset="0"/>
                <a:ea typeface="MS PGothic" panose="020B0600070205080204" pitchFamily="34" charset="-128"/>
              </a:defRPr>
            </a:lvl8pPr>
            <a:lvl9pPr marL="2571887" indent="-151288" eaLnBrk="0" fontAlgn="base" hangingPunct="0">
              <a:spcBef>
                <a:spcPct val="20000"/>
              </a:spcBef>
              <a:spcAft>
                <a:spcPct val="0"/>
              </a:spcAft>
              <a:buFont typeface="Arial" panose="020B0604020202020204" pitchFamily="34" charset="0"/>
              <a:buChar char="»"/>
              <a:defRPr sz="1324">
                <a:solidFill>
                  <a:schemeClr val="tx1"/>
                </a:solidFill>
                <a:latin typeface="Calibri" panose="020F0502020204030204" pitchFamily="34" charset="0"/>
                <a:ea typeface="MS PGothic" panose="020B0600070205080204" pitchFamily="34" charset="-128"/>
              </a:defRPr>
            </a:lvl9pPr>
          </a:lstStyle>
          <a:p>
            <a:pPr>
              <a:spcBef>
                <a:spcPct val="0"/>
              </a:spcBef>
              <a:buFontTx/>
              <a:buNone/>
            </a:pPr>
            <a:fld id="{E6F712B9-81B1-4E0E-95FA-AE0AF59BC232}" type="slidenum">
              <a:rPr lang="en-US" altLang="en-US" sz="794">
                <a:solidFill>
                  <a:srgbClr val="898989"/>
                </a:solidFill>
              </a:rPr>
              <a:pPr>
                <a:spcBef>
                  <a:spcPct val="0"/>
                </a:spcBef>
                <a:buFontTx/>
                <a:buNone/>
              </a:pPr>
              <a:t>29</a:t>
            </a:fld>
            <a:endParaRPr lang="en-US" altLang="en-US" sz="794">
              <a:solidFill>
                <a:srgbClr val="898989"/>
              </a:solidFill>
            </a:endParaRPr>
          </a:p>
        </p:txBody>
      </p:sp>
    </p:spTree>
    <p:extLst>
      <p:ext uri="{BB962C8B-B14F-4D97-AF65-F5344CB8AC3E}">
        <p14:creationId xmlns:p14="http://schemas.microsoft.com/office/powerpoint/2010/main" val="5809784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3964" y="4037486"/>
            <a:ext cx="8920037" cy="1138617"/>
          </a:xfrm>
        </p:spPr>
        <p:txBody>
          <a:bodyPr>
            <a:normAutofit/>
          </a:bodyPr>
          <a:lstStyle/>
          <a:p>
            <a:pPr algn="ctr"/>
            <a:r>
              <a:rPr lang="en-US" i="1" dirty="0"/>
              <a:t>The Million Hearts</a:t>
            </a:r>
            <a:r>
              <a:rPr lang="en-US" baseline="30000" dirty="0">
                <a:latin typeface="Arial" charset="0"/>
                <a:cs typeface="Arial" charset="0"/>
              </a:rPr>
              <a:t>® </a:t>
            </a:r>
            <a:r>
              <a:rPr lang="en-US" dirty="0">
                <a:latin typeface="Arial" charset="0"/>
                <a:cs typeface="Arial" charset="0"/>
              </a:rPr>
              <a:t>Initiative</a:t>
            </a:r>
            <a:endParaRPr lang="en-US" dirty="0"/>
          </a:p>
        </p:txBody>
      </p:sp>
      <p:sp>
        <p:nvSpPr>
          <p:cNvPr id="3" name="Subtitle 2"/>
          <p:cNvSpPr>
            <a:spLocks noGrp="1"/>
          </p:cNvSpPr>
          <p:nvPr>
            <p:ph type="subTitle" idx="1"/>
          </p:nvPr>
        </p:nvSpPr>
        <p:spPr>
          <a:xfrm>
            <a:off x="91939" y="4953000"/>
            <a:ext cx="9466462" cy="2072041"/>
          </a:xfrm>
        </p:spPr>
        <p:txBody>
          <a:bodyPr>
            <a:normAutofit/>
          </a:bodyPr>
          <a:lstStyle/>
          <a:p>
            <a:endParaRPr lang="en-US" i="1" dirty="0"/>
          </a:p>
          <a:p>
            <a:pPr algn="ctr"/>
            <a:r>
              <a:rPr lang="en-US" dirty="0"/>
              <a:t>Advancing Million Hearts in Virginia</a:t>
            </a:r>
          </a:p>
          <a:p>
            <a:pPr algn="ctr"/>
            <a:r>
              <a:rPr lang="en-US" dirty="0"/>
              <a:t>July 13, 2016</a:t>
            </a:r>
          </a:p>
          <a:p>
            <a:pPr algn="ctr"/>
            <a:r>
              <a:rPr lang="en-US" dirty="0"/>
              <a:t>Glen Allen, Virginia</a:t>
            </a:r>
          </a:p>
          <a:p>
            <a:endParaRPr lang="en-US" i="1" dirty="0"/>
          </a:p>
          <a:p>
            <a:endParaRPr lang="en-US" i="1" dirty="0"/>
          </a:p>
        </p:txBody>
      </p:sp>
    </p:spTree>
    <p:extLst>
      <p:ext uri="{BB962C8B-B14F-4D97-AF65-F5344CB8AC3E}">
        <p14:creationId xmlns:p14="http://schemas.microsoft.com/office/powerpoint/2010/main" val="12055568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1546414" y="1563220"/>
            <a:ext cx="6051176" cy="1008530"/>
          </a:xfrm>
        </p:spPr>
        <p:txBody>
          <a:bodyPr/>
          <a:lstStyle/>
          <a:p>
            <a:r>
              <a:rPr lang="en-US" altLang="en-US" b="1" dirty="0">
                <a:solidFill>
                  <a:schemeClr val="tx1"/>
                </a:solidFill>
                <a:latin typeface="Times New Roman" panose="02020603050405020304" pitchFamily="18" charset="0"/>
                <a:cs typeface="Times New Roman" panose="02020603050405020304" pitchFamily="18" charset="0"/>
              </a:rPr>
              <a:t>AHA and Million Hearts® </a:t>
            </a:r>
            <a:br>
              <a:rPr lang="en-US" altLang="en-US" b="1" dirty="0">
                <a:solidFill>
                  <a:schemeClr val="tx1"/>
                </a:solidFill>
                <a:latin typeface="Times New Roman" panose="02020603050405020304" pitchFamily="18" charset="0"/>
                <a:cs typeface="Times New Roman" panose="02020603050405020304" pitchFamily="18" charset="0"/>
              </a:rPr>
            </a:br>
            <a:r>
              <a:rPr lang="en-US" altLang="en-US" b="1" dirty="0">
                <a:solidFill>
                  <a:schemeClr val="tx1"/>
                </a:solidFill>
                <a:latin typeface="Times New Roman" panose="02020603050405020304" pitchFamily="18" charset="0"/>
                <a:cs typeface="Times New Roman" panose="02020603050405020304" pitchFamily="18" charset="0"/>
              </a:rPr>
              <a:t>Spotlight on Virginia</a:t>
            </a:r>
          </a:p>
        </p:txBody>
      </p:sp>
      <p:sp>
        <p:nvSpPr>
          <p:cNvPr id="3" name="Content Placeholder 2"/>
          <p:cNvSpPr>
            <a:spLocks noGrp="1"/>
          </p:cNvSpPr>
          <p:nvPr>
            <p:ph idx="1"/>
          </p:nvPr>
        </p:nvSpPr>
        <p:spPr>
          <a:xfrm>
            <a:off x="609601" y="2672602"/>
            <a:ext cx="6987990" cy="3025589"/>
          </a:xfrm>
        </p:spPr>
        <p:txBody>
          <a:bodyPr anchor="ctr"/>
          <a:lstStyle/>
          <a:p>
            <a:pPr marL="0" indent="0">
              <a:lnSpc>
                <a:spcPct val="150000"/>
              </a:lnSpc>
              <a:buNone/>
              <a:defRPr/>
            </a:pPr>
            <a:r>
              <a:rPr lang="en-US" sz="2400" u="sng" dirty="0">
                <a:solidFill>
                  <a:schemeClr val="tx1">
                    <a:lumMod val="85000"/>
                    <a:lumOff val="15000"/>
                  </a:schemeClr>
                </a:solidFill>
                <a:latin typeface="Times New Roman" panose="02020603050405020304" pitchFamily="18" charset="0"/>
                <a:cs typeface="Times New Roman" panose="02020603050405020304" pitchFamily="18" charset="0"/>
              </a:rPr>
              <a:t>Multicultural Health Priorities</a:t>
            </a:r>
          </a:p>
          <a:p>
            <a:pPr>
              <a:lnSpc>
                <a:spcPct val="150000"/>
              </a:lnSpc>
              <a:defRPr/>
            </a:pPr>
            <a:r>
              <a:rPr lang="en-US" sz="2400" dirty="0">
                <a:solidFill>
                  <a:schemeClr val="tx1">
                    <a:lumMod val="85000"/>
                    <a:lumOff val="15000"/>
                  </a:schemeClr>
                </a:solidFill>
                <a:latin typeface="Times New Roman" panose="02020603050405020304" pitchFamily="18" charset="0"/>
                <a:cs typeface="Times New Roman" panose="02020603050405020304" pitchFamily="18" charset="0"/>
              </a:rPr>
              <a:t>EmPowered to Serve</a:t>
            </a:r>
          </a:p>
          <a:p>
            <a:pPr>
              <a:lnSpc>
                <a:spcPct val="150000"/>
              </a:lnSpc>
              <a:defRPr/>
            </a:pPr>
            <a:r>
              <a:rPr lang="en-US" sz="2400" dirty="0">
                <a:solidFill>
                  <a:schemeClr val="tx1">
                    <a:lumMod val="85000"/>
                    <a:lumOff val="15000"/>
                  </a:schemeClr>
                </a:solidFill>
                <a:latin typeface="Times New Roman" panose="02020603050405020304" pitchFamily="18" charset="0"/>
                <a:cs typeface="Times New Roman" panose="02020603050405020304" pitchFamily="18" charset="0"/>
              </a:rPr>
              <a:t>Local faith based Million Hearts initiatives</a:t>
            </a:r>
          </a:p>
          <a:p>
            <a:pPr>
              <a:lnSpc>
                <a:spcPct val="150000"/>
              </a:lnSpc>
              <a:defRPr/>
            </a:pPr>
            <a:r>
              <a:rPr lang="en-US" sz="2400" dirty="0">
                <a:solidFill>
                  <a:schemeClr val="tx1">
                    <a:lumMod val="85000"/>
                    <a:lumOff val="15000"/>
                  </a:schemeClr>
                </a:solidFill>
                <a:latin typeface="Times New Roman" panose="02020603050405020304" pitchFamily="18" charset="0"/>
                <a:cs typeface="Times New Roman" panose="02020603050405020304" pitchFamily="18" charset="0"/>
              </a:rPr>
              <a:t>Check.Change.Control</a:t>
            </a:r>
          </a:p>
        </p:txBody>
      </p:sp>
      <p:sp>
        <p:nvSpPr>
          <p:cNvPr id="7680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118">
                <a:solidFill>
                  <a:schemeClr val="tx1"/>
                </a:solidFill>
                <a:latin typeface="Calibri" panose="020F0502020204030204" pitchFamily="34" charset="0"/>
                <a:ea typeface="MS PGothic" panose="020B0600070205080204" pitchFamily="34" charset="-128"/>
              </a:defRPr>
            </a:lvl1pPr>
            <a:lvl2pPr marL="491684" indent="-189110">
              <a:spcBef>
                <a:spcPct val="20000"/>
              </a:spcBef>
              <a:buFont typeface="Arial" panose="020B0604020202020204" pitchFamily="34" charset="0"/>
              <a:buChar char="–"/>
              <a:defRPr sz="1853">
                <a:solidFill>
                  <a:schemeClr val="tx1"/>
                </a:solidFill>
                <a:latin typeface="Calibri" panose="020F0502020204030204" pitchFamily="34" charset="0"/>
                <a:ea typeface="MS PGothic" panose="020B0600070205080204" pitchFamily="34" charset="-128"/>
              </a:defRPr>
            </a:lvl2pPr>
            <a:lvl3pPr marL="756437" indent="-151288">
              <a:spcBef>
                <a:spcPct val="20000"/>
              </a:spcBef>
              <a:buFont typeface="Arial" panose="020B0604020202020204" pitchFamily="34" charset="0"/>
              <a:buChar char="•"/>
              <a:defRPr sz="1589">
                <a:solidFill>
                  <a:schemeClr val="tx1"/>
                </a:solidFill>
                <a:latin typeface="Calibri" panose="020F0502020204030204" pitchFamily="34" charset="0"/>
                <a:ea typeface="MS PGothic" panose="020B0600070205080204" pitchFamily="34" charset="-128"/>
              </a:defRPr>
            </a:lvl3pPr>
            <a:lvl4pPr marL="1059012" indent="-151288">
              <a:spcBef>
                <a:spcPct val="20000"/>
              </a:spcBef>
              <a:buFont typeface="Arial" panose="020B0604020202020204" pitchFamily="34" charset="0"/>
              <a:buChar char="–"/>
              <a:defRPr sz="1324">
                <a:solidFill>
                  <a:schemeClr val="tx1"/>
                </a:solidFill>
                <a:latin typeface="Calibri" panose="020F0502020204030204" pitchFamily="34" charset="0"/>
                <a:ea typeface="MS PGothic" panose="020B0600070205080204" pitchFamily="34" charset="-128"/>
              </a:defRPr>
            </a:lvl4pPr>
            <a:lvl5pPr marL="1361588" indent="-151288">
              <a:spcBef>
                <a:spcPct val="20000"/>
              </a:spcBef>
              <a:buFont typeface="Arial" panose="020B0604020202020204" pitchFamily="34" charset="0"/>
              <a:buChar char="»"/>
              <a:defRPr sz="1324">
                <a:solidFill>
                  <a:schemeClr val="tx1"/>
                </a:solidFill>
                <a:latin typeface="Calibri" panose="020F0502020204030204" pitchFamily="34" charset="0"/>
                <a:ea typeface="MS PGothic" panose="020B0600070205080204" pitchFamily="34" charset="-128"/>
              </a:defRPr>
            </a:lvl5pPr>
            <a:lvl6pPr marL="1664162" indent="-151288" eaLnBrk="0" fontAlgn="base" hangingPunct="0">
              <a:spcBef>
                <a:spcPct val="20000"/>
              </a:spcBef>
              <a:spcAft>
                <a:spcPct val="0"/>
              </a:spcAft>
              <a:buFont typeface="Arial" panose="020B0604020202020204" pitchFamily="34" charset="0"/>
              <a:buChar char="»"/>
              <a:defRPr sz="1324">
                <a:solidFill>
                  <a:schemeClr val="tx1"/>
                </a:solidFill>
                <a:latin typeface="Calibri" panose="020F0502020204030204" pitchFamily="34" charset="0"/>
                <a:ea typeface="MS PGothic" panose="020B0600070205080204" pitchFamily="34" charset="-128"/>
              </a:defRPr>
            </a:lvl6pPr>
            <a:lvl7pPr marL="1966737" indent="-151288" eaLnBrk="0" fontAlgn="base" hangingPunct="0">
              <a:spcBef>
                <a:spcPct val="20000"/>
              </a:spcBef>
              <a:spcAft>
                <a:spcPct val="0"/>
              </a:spcAft>
              <a:buFont typeface="Arial" panose="020B0604020202020204" pitchFamily="34" charset="0"/>
              <a:buChar char="»"/>
              <a:defRPr sz="1324">
                <a:solidFill>
                  <a:schemeClr val="tx1"/>
                </a:solidFill>
                <a:latin typeface="Calibri" panose="020F0502020204030204" pitchFamily="34" charset="0"/>
                <a:ea typeface="MS PGothic" panose="020B0600070205080204" pitchFamily="34" charset="-128"/>
              </a:defRPr>
            </a:lvl7pPr>
            <a:lvl8pPr marL="2269313" indent="-151288" eaLnBrk="0" fontAlgn="base" hangingPunct="0">
              <a:spcBef>
                <a:spcPct val="20000"/>
              </a:spcBef>
              <a:spcAft>
                <a:spcPct val="0"/>
              </a:spcAft>
              <a:buFont typeface="Arial" panose="020B0604020202020204" pitchFamily="34" charset="0"/>
              <a:buChar char="»"/>
              <a:defRPr sz="1324">
                <a:solidFill>
                  <a:schemeClr val="tx1"/>
                </a:solidFill>
                <a:latin typeface="Calibri" panose="020F0502020204030204" pitchFamily="34" charset="0"/>
                <a:ea typeface="MS PGothic" panose="020B0600070205080204" pitchFamily="34" charset="-128"/>
              </a:defRPr>
            </a:lvl8pPr>
            <a:lvl9pPr marL="2571887" indent="-151288" eaLnBrk="0" fontAlgn="base" hangingPunct="0">
              <a:spcBef>
                <a:spcPct val="20000"/>
              </a:spcBef>
              <a:spcAft>
                <a:spcPct val="0"/>
              </a:spcAft>
              <a:buFont typeface="Arial" panose="020B0604020202020204" pitchFamily="34" charset="0"/>
              <a:buChar char="»"/>
              <a:defRPr sz="1324">
                <a:solidFill>
                  <a:schemeClr val="tx1"/>
                </a:solidFill>
                <a:latin typeface="Calibri" panose="020F0502020204030204" pitchFamily="34" charset="0"/>
                <a:ea typeface="MS PGothic" panose="020B0600070205080204" pitchFamily="34" charset="-128"/>
              </a:defRPr>
            </a:lvl9pPr>
          </a:lstStyle>
          <a:p>
            <a:pPr>
              <a:spcBef>
                <a:spcPct val="0"/>
              </a:spcBef>
              <a:buFontTx/>
              <a:buNone/>
            </a:pPr>
            <a:fld id="{DFA13226-E074-4CBC-8DDA-2197293E0D23}" type="slidenum">
              <a:rPr lang="en-US" altLang="en-US" sz="794">
                <a:solidFill>
                  <a:srgbClr val="898989"/>
                </a:solidFill>
              </a:rPr>
              <a:pPr>
                <a:spcBef>
                  <a:spcPct val="0"/>
                </a:spcBef>
                <a:buFontTx/>
                <a:buNone/>
              </a:pPr>
              <a:t>30</a:t>
            </a:fld>
            <a:endParaRPr lang="en-US" altLang="en-US" sz="794">
              <a:solidFill>
                <a:srgbClr val="898989"/>
              </a:solidFill>
            </a:endParaRPr>
          </a:p>
        </p:txBody>
      </p:sp>
    </p:spTree>
    <p:extLst>
      <p:ext uri="{BB962C8B-B14F-4D97-AF65-F5344CB8AC3E}">
        <p14:creationId xmlns:p14="http://schemas.microsoft.com/office/powerpoint/2010/main" val="8672147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a:xfrm>
            <a:off x="1546414" y="1563220"/>
            <a:ext cx="6051176" cy="1008530"/>
          </a:xfrm>
        </p:spPr>
        <p:txBody>
          <a:bodyPr/>
          <a:lstStyle/>
          <a:p>
            <a:r>
              <a:rPr lang="en-US" altLang="en-US" b="1">
                <a:solidFill>
                  <a:schemeClr val="tx1"/>
                </a:solidFill>
                <a:latin typeface="Times New Roman" panose="02020603050405020304" pitchFamily="18" charset="0"/>
                <a:cs typeface="Times New Roman" panose="02020603050405020304" pitchFamily="18" charset="0"/>
              </a:rPr>
              <a:t>AHA and Million Hearts® </a:t>
            </a:r>
            <a:br>
              <a:rPr lang="en-US" altLang="en-US" b="1">
                <a:solidFill>
                  <a:schemeClr val="tx1"/>
                </a:solidFill>
                <a:latin typeface="Times New Roman" panose="02020603050405020304" pitchFamily="18" charset="0"/>
                <a:cs typeface="Times New Roman" panose="02020603050405020304" pitchFamily="18" charset="0"/>
              </a:rPr>
            </a:br>
            <a:r>
              <a:rPr lang="en-US" altLang="en-US" b="1">
                <a:solidFill>
                  <a:schemeClr val="tx1"/>
                </a:solidFill>
                <a:latin typeface="Times New Roman" panose="02020603050405020304" pitchFamily="18" charset="0"/>
                <a:cs typeface="Times New Roman" panose="02020603050405020304" pitchFamily="18" charset="0"/>
              </a:rPr>
              <a:t>Spotlight on Virginia</a:t>
            </a:r>
          </a:p>
        </p:txBody>
      </p:sp>
      <p:sp>
        <p:nvSpPr>
          <p:cNvPr id="3" name="Content Placeholder 2"/>
          <p:cNvSpPr>
            <a:spLocks noGrp="1"/>
          </p:cNvSpPr>
          <p:nvPr>
            <p:ph idx="1"/>
          </p:nvPr>
        </p:nvSpPr>
        <p:spPr>
          <a:xfrm>
            <a:off x="569891" y="2672602"/>
            <a:ext cx="7027699" cy="3025589"/>
          </a:xfrm>
        </p:spPr>
        <p:txBody>
          <a:bodyPr anchor="ctr"/>
          <a:lstStyle/>
          <a:p>
            <a:pPr marL="0" indent="0">
              <a:lnSpc>
                <a:spcPct val="150000"/>
              </a:lnSpc>
              <a:buNone/>
              <a:defRPr/>
            </a:pPr>
            <a:r>
              <a:rPr lang="en-US" sz="2400" u="sng" dirty="0">
                <a:solidFill>
                  <a:schemeClr val="tx1">
                    <a:lumMod val="85000"/>
                    <a:lumOff val="15000"/>
                  </a:schemeClr>
                </a:solidFill>
                <a:latin typeface="Times New Roman" panose="02020603050405020304" pitchFamily="18" charset="0"/>
                <a:cs typeface="Times New Roman" panose="02020603050405020304" pitchFamily="18" charset="0"/>
              </a:rPr>
              <a:t>Quality Systems Priorities</a:t>
            </a:r>
          </a:p>
          <a:p>
            <a:pPr>
              <a:lnSpc>
                <a:spcPct val="150000"/>
              </a:lnSpc>
              <a:defRPr/>
            </a:pPr>
            <a:r>
              <a:rPr lang="en-US" sz="2400" dirty="0">
                <a:latin typeface="Times New Roman" panose="02020603050405020304" pitchFamily="18" charset="0"/>
                <a:cs typeface="Times New Roman" panose="02020603050405020304" pitchFamily="18" charset="0"/>
              </a:rPr>
              <a:t>Get With The Guidelines</a:t>
            </a:r>
          </a:p>
          <a:p>
            <a:pPr>
              <a:lnSpc>
                <a:spcPct val="150000"/>
              </a:lnSpc>
              <a:defRPr/>
            </a:pPr>
            <a:r>
              <a:rPr lang="en-US" sz="2400" dirty="0">
                <a:latin typeface="Times New Roman" panose="02020603050405020304" pitchFamily="18" charset="0"/>
                <a:cs typeface="Times New Roman" panose="02020603050405020304" pitchFamily="18" charset="0"/>
              </a:rPr>
              <a:t>The Guideline Advantage</a:t>
            </a:r>
          </a:p>
          <a:p>
            <a:pPr>
              <a:lnSpc>
                <a:spcPct val="150000"/>
              </a:lnSpc>
              <a:defRPr/>
            </a:pPr>
            <a:r>
              <a:rPr lang="en-US" sz="2400" dirty="0">
                <a:latin typeface="Times New Roman" panose="02020603050405020304" pitchFamily="18" charset="0"/>
                <a:cs typeface="Times New Roman" panose="02020603050405020304" pitchFamily="18" charset="0"/>
              </a:rPr>
              <a:t>Target BP </a:t>
            </a:r>
          </a:p>
        </p:txBody>
      </p:sp>
      <p:sp>
        <p:nvSpPr>
          <p:cNvPr id="7885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118">
                <a:solidFill>
                  <a:schemeClr val="tx1"/>
                </a:solidFill>
                <a:latin typeface="Calibri" panose="020F0502020204030204" pitchFamily="34" charset="0"/>
                <a:ea typeface="MS PGothic" panose="020B0600070205080204" pitchFamily="34" charset="-128"/>
              </a:defRPr>
            </a:lvl1pPr>
            <a:lvl2pPr marL="491684" indent="-189110">
              <a:spcBef>
                <a:spcPct val="20000"/>
              </a:spcBef>
              <a:buFont typeface="Arial" panose="020B0604020202020204" pitchFamily="34" charset="0"/>
              <a:buChar char="–"/>
              <a:defRPr sz="1853">
                <a:solidFill>
                  <a:schemeClr val="tx1"/>
                </a:solidFill>
                <a:latin typeface="Calibri" panose="020F0502020204030204" pitchFamily="34" charset="0"/>
                <a:ea typeface="MS PGothic" panose="020B0600070205080204" pitchFamily="34" charset="-128"/>
              </a:defRPr>
            </a:lvl2pPr>
            <a:lvl3pPr marL="756437" indent="-151288">
              <a:spcBef>
                <a:spcPct val="20000"/>
              </a:spcBef>
              <a:buFont typeface="Arial" panose="020B0604020202020204" pitchFamily="34" charset="0"/>
              <a:buChar char="•"/>
              <a:defRPr sz="1589">
                <a:solidFill>
                  <a:schemeClr val="tx1"/>
                </a:solidFill>
                <a:latin typeface="Calibri" panose="020F0502020204030204" pitchFamily="34" charset="0"/>
                <a:ea typeface="MS PGothic" panose="020B0600070205080204" pitchFamily="34" charset="-128"/>
              </a:defRPr>
            </a:lvl3pPr>
            <a:lvl4pPr marL="1059012" indent="-151288">
              <a:spcBef>
                <a:spcPct val="20000"/>
              </a:spcBef>
              <a:buFont typeface="Arial" panose="020B0604020202020204" pitchFamily="34" charset="0"/>
              <a:buChar char="–"/>
              <a:defRPr sz="1324">
                <a:solidFill>
                  <a:schemeClr val="tx1"/>
                </a:solidFill>
                <a:latin typeface="Calibri" panose="020F0502020204030204" pitchFamily="34" charset="0"/>
                <a:ea typeface="MS PGothic" panose="020B0600070205080204" pitchFamily="34" charset="-128"/>
              </a:defRPr>
            </a:lvl4pPr>
            <a:lvl5pPr marL="1361588" indent="-151288">
              <a:spcBef>
                <a:spcPct val="20000"/>
              </a:spcBef>
              <a:buFont typeface="Arial" panose="020B0604020202020204" pitchFamily="34" charset="0"/>
              <a:buChar char="»"/>
              <a:defRPr sz="1324">
                <a:solidFill>
                  <a:schemeClr val="tx1"/>
                </a:solidFill>
                <a:latin typeface="Calibri" panose="020F0502020204030204" pitchFamily="34" charset="0"/>
                <a:ea typeface="MS PGothic" panose="020B0600070205080204" pitchFamily="34" charset="-128"/>
              </a:defRPr>
            </a:lvl5pPr>
            <a:lvl6pPr marL="1664162" indent="-151288" eaLnBrk="0" fontAlgn="base" hangingPunct="0">
              <a:spcBef>
                <a:spcPct val="20000"/>
              </a:spcBef>
              <a:spcAft>
                <a:spcPct val="0"/>
              </a:spcAft>
              <a:buFont typeface="Arial" panose="020B0604020202020204" pitchFamily="34" charset="0"/>
              <a:buChar char="»"/>
              <a:defRPr sz="1324">
                <a:solidFill>
                  <a:schemeClr val="tx1"/>
                </a:solidFill>
                <a:latin typeface="Calibri" panose="020F0502020204030204" pitchFamily="34" charset="0"/>
                <a:ea typeface="MS PGothic" panose="020B0600070205080204" pitchFamily="34" charset="-128"/>
              </a:defRPr>
            </a:lvl6pPr>
            <a:lvl7pPr marL="1966737" indent="-151288" eaLnBrk="0" fontAlgn="base" hangingPunct="0">
              <a:spcBef>
                <a:spcPct val="20000"/>
              </a:spcBef>
              <a:spcAft>
                <a:spcPct val="0"/>
              </a:spcAft>
              <a:buFont typeface="Arial" panose="020B0604020202020204" pitchFamily="34" charset="0"/>
              <a:buChar char="»"/>
              <a:defRPr sz="1324">
                <a:solidFill>
                  <a:schemeClr val="tx1"/>
                </a:solidFill>
                <a:latin typeface="Calibri" panose="020F0502020204030204" pitchFamily="34" charset="0"/>
                <a:ea typeface="MS PGothic" panose="020B0600070205080204" pitchFamily="34" charset="-128"/>
              </a:defRPr>
            </a:lvl7pPr>
            <a:lvl8pPr marL="2269313" indent="-151288" eaLnBrk="0" fontAlgn="base" hangingPunct="0">
              <a:spcBef>
                <a:spcPct val="20000"/>
              </a:spcBef>
              <a:spcAft>
                <a:spcPct val="0"/>
              </a:spcAft>
              <a:buFont typeface="Arial" panose="020B0604020202020204" pitchFamily="34" charset="0"/>
              <a:buChar char="»"/>
              <a:defRPr sz="1324">
                <a:solidFill>
                  <a:schemeClr val="tx1"/>
                </a:solidFill>
                <a:latin typeface="Calibri" panose="020F0502020204030204" pitchFamily="34" charset="0"/>
                <a:ea typeface="MS PGothic" panose="020B0600070205080204" pitchFamily="34" charset="-128"/>
              </a:defRPr>
            </a:lvl8pPr>
            <a:lvl9pPr marL="2571887" indent="-151288" eaLnBrk="0" fontAlgn="base" hangingPunct="0">
              <a:spcBef>
                <a:spcPct val="20000"/>
              </a:spcBef>
              <a:spcAft>
                <a:spcPct val="0"/>
              </a:spcAft>
              <a:buFont typeface="Arial" panose="020B0604020202020204" pitchFamily="34" charset="0"/>
              <a:buChar char="»"/>
              <a:defRPr sz="1324">
                <a:solidFill>
                  <a:schemeClr val="tx1"/>
                </a:solidFill>
                <a:latin typeface="Calibri" panose="020F0502020204030204" pitchFamily="34" charset="0"/>
                <a:ea typeface="MS PGothic" panose="020B0600070205080204" pitchFamily="34" charset="-128"/>
              </a:defRPr>
            </a:lvl9pPr>
          </a:lstStyle>
          <a:p>
            <a:pPr>
              <a:spcBef>
                <a:spcPct val="0"/>
              </a:spcBef>
              <a:buFontTx/>
              <a:buNone/>
            </a:pPr>
            <a:fld id="{9C4C2A53-4A5C-4DA9-A63E-997DC304777D}" type="slidenum">
              <a:rPr lang="en-US" altLang="en-US" sz="794">
                <a:solidFill>
                  <a:srgbClr val="898989"/>
                </a:solidFill>
              </a:rPr>
              <a:pPr>
                <a:spcBef>
                  <a:spcPct val="0"/>
                </a:spcBef>
                <a:buFontTx/>
                <a:buNone/>
              </a:pPr>
              <a:t>31</a:t>
            </a:fld>
            <a:endParaRPr lang="en-US" altLang="en-US" sz="794">
              <a:solidFill>
                <a:srgbClr val="898989"/>
              </a:solidFill>
            </a:endParaRPr>
          </a:p>
        </p:txBody>
      </p:sp>
    </p:spTree>
    <p:extLst>
      <p:ext uri="{BB962C8B-B14F-4D97-AF65-F5344CB8AC3E}">
        <p14:creationId xmlns:p14="http://schemas.microsoft.com/office/powerpoint/2010/main" val="38830299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a:xfrm>
            <a:off x="1546414" y="1563220"/>
            <a:ext cx="6051176" cy="1008530"/>
          </a:xfrm>
        </p:spPr>
        <p:txBody>
          <a:bodyPr/>
          <a:lstStyle/>
          <a:p>
            <a:r>
              <a:rPr lang="en-US" altLang="en-US" b="1">
                <a:solidFill>
                  <a:schemeClr val="tx1"/>
                </a:solidFill>
                <a:latin typeface="Times New Roman" panose="02020603050405020304" pitchFamily="18" charset="0"/>
                <a:cs typeface="Times New Roman" panose="02020603050405020304" pitchFamily="18" charset="0"/>
              </a:rPr>
              <a:t>AHA and Million Hearts® </a:t>
            </a:r>
            <a:br>
              <a:rPr lang="en-US" altLang="en-US" b="1">
                <a:solidFill>
                  <a:schemeClr val="tx1"/>
                </a:solidFill>
                <a:latin typeface="Times New Roman" panose="02020603050405020304" pitchFamily="18" charset="0"/>
                <a:cs typeface="Times New Roman" panose="02020603050405020304" pitchFamily="18" charset="0"/>
              </a:rPr>
            </a:br>
            <a:r>
              <a:rPr lang="en-US" altLang="en-US" b="1">
                <a:solidFill>
                  <a:schemeClr val="tx1"/>
                </a:solidFill>
                <a:latin typeface="Times New Roman" panose="02020603050405020304" pitchFamily="18" charset="0"/>
                <a:cs typeface="Times New Roman" panose="02020603050405020304" pitchFamily="18" charset="0"/>
              </a:rPr>
              <a:t>Spotlight on Virginia</a:t>
            </a:r>
          </a:p>
        </p:txBody>
      </p:sp>
      <p:sp>
        <p:nvSpPr>
          <p:cNvPr id="3" name="Content Placeholder 2"/>
          <p:cNvSpPr>
            <a:spLocks noGrp="1"/>
          </p:cNvSpPr>
          <p:nvPr>
            <p:ph idx="1"/>
          </p:nvPr>
        </p:nvSpPr>
        <p:spPr>
          <a:xfrm>
            <a:off x="608527" y="2672602"/>
            <a:ext cx="6989063" cy="3025589"/>
          </a:xfrm>
        </p:spPr>
        <p:txBody>
          <a:bodyPr/>
          <a:lstStyle/>
          <a:p>
            <a:pPr marL="0" indent="0">
              <a:lnSpc>
                <a:spcPct val="150000"/>
              </a:lnSpc>
              <a:buNone/>
              <a:defRPr/>
            </a:pPr>
            <a:r>
              <a:rPr lang="en-US" sz="2400" u="sng" dirty="0">
                <a:solidFill>
                  <a:schemeClr val="tx1">
                    <a:lumMod val="85000"/>
                    <a:lumOff val="15000"/>
                  </a:schemeClr>
                </a:solidFill>
                <a:latin typeface="Times New Roman" panose="02020603050405020304" pitchFamily="18" charset="0"/>
                <a:cs typeface="Times New Roman" panose="02020603050405020304" pitchFamily="18" charset="0"/>
              </a:rPr>
              <a:t>Advocacy Priorities</a:t>
            </a:r>
          </a:p>
          <a:p>
            <a:pPr>
              <a:lnSpc>
                <a:spcPct val="150000"/>
              </a:lnSpc>
              <a:defRPr/>
            </a:pPr>
            <a:r>
              <a:rPr lang="en-US" sz="2400" dirty="0">
                <a:solidFill>
                  <a:schemeClr val="tx1">
                    <a:lumMod val="85000"/>
                    <a:lumOff val="15000"/>
                  </a:schemeClr>
                </a:solidFill>
                <a:latin typeface="Times New Roman" panose="02020603050405020304" pitchFamily="18" charset="0"/>
                <a:cs typeface="Times New Roman" panose="02020603050405020304" pitchFamily="18" charset="0"/>
              </a:rPr>
              <a:t>Healthy Food Financing</a:t>
            </a:r>
          </a:p>
          <a:p>
            <a:pPr>
              <a:lnSpc>
                <a:spcPct val="150000"/>
              </a:lnSpc>
              <a:defRPr/>
            </a:pPr>
            <a:r>
              <a:rPr lang="en-US" sz="2400" dirty="0">
                <a:solidFill>
                  <a:schemeClr val="tx1">
                    <a:lumMod val="85000"/>
                    <a:lumOff val="15000"/>
                  </a:schemeClr>
                </a:solidFill>
                <a:latin typeface="Times New Roman" panose="02020603050405020304" pitchFamily="18" charset="0"/>
                <a:cs typeface="Times New Roman" panose="02020603050405020304" pitchFamily="18" charset="0"/>
              </a:rPr>
              <a:t>Medicaid Expansion</a:t>
            </a:r>
          </a:p>
          <a:p>
            <a:pPr>
              <a:lnSpc>
                <a:spcPct val="150000"/>
              </a:lnSpc>
              <a:defRPr/>
            </a:pPr>
            <a:r>
              <a:rPr lang="en-US" sz="2400" dirty="0">
                <a:solidFill>
                  <a:schemeClr val="tx1">
                    <a:lumMod val="85000"/>
                    <a:lumOff val="15000"/>
                  </a:schemeClr>
                </a:solidFill>
                <a:latin typeface="Times New Roman" panose="02020603050405020304" pitchFamily="18" charset="0"/>
                <a:cs typeface="Times New Roman" panose="02020603050405020304" pitchFamily="18" charset="0"/>
              </a:rPr>
              <a:t>Healthier Food Choices in Public Places</a:t>
            </a:r>
          </a:p>
          <a:p>
            <a:pPr>
              <a:lnSpc>
                <a:spcPct val="150000"/>
              </a:lnSpc>
              <a:defRPr/>
            </a:pPr>
            <a:r>
              <a:rPr lang="en-US" sz="2400" dirty="0">
                <a:solidFill>
                  <a:schemeClr val="tx1">
                    <a:lumMod val="85000"/>
                    <a:lumOff val="15000"/>
                  </a:schemeClr>
                </a:solidFill>
                <a:latin typeface="Times New Roman" panose="02020603050405020304" pitchFamily="18" charset="0"/>
                <a:cs typeface="Times New Roman" panose="02020603050405020304" pitchFamily="18" charset="0"/>
              </a:rPr>
              <a:t>Tobacco Prevention and Control</a:t>
            </a:r>
          </a:p>
        </p:txBody>
      </p:sp>
      <p:sp>
        <p:nvSpPr>
          <p:cNvPr id="8090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118">
                <a:solidFill>
                  <a:schemeClr val="tx1"/>
                </a:solidFill>
                <a:latin typeface="Calibri" panose="020F0502020204030204" pitchFamily="34" charset="0"/>
                <a:ea typeface="MS PGothic" panose="020B0600070205080204" pitchFamily="34" charset="-128"/>
              </a:defRPr>
            </a:lvl1pPr>
            <a:lvl2pPr marL="491684" indent="-189110">
              <a:spcBef>
                <a:spcPct val="20000"/>
              </a:spcBef>
              <a:buFont typeface="Arial" panose="020B0604020202020204" pitchFamily="34" charset="0"/>
              <a:buChar char="–"/>
              <a:defRPr sz="1853">
                <a:solidFill>
                  <a:schemeClr val="tx1"/>
                </a:solidFill>
                <a:latin typeface="Calibri" panose="020F0502020204030204" pitchFamily="34" charset="0"/>
                <a:ea typeface="MS PGothic" panose="020B0600070205080204" pitchFamily="34" charset="-128"/>
              </a:defRPr>
            </a:lvl2pPr>
            <a:lvl3pPr marL="756437" indent="-151288">
              <a:spcBef>
                <a:spcPct val="20000"/>
              </a:spcBef>
              <a:buFont typeface="Arial" panose="020B0604020202020204" pitchFamily="34" charset="0"/>
              <a:buChar char="•"/>
              <a:defRPr sz="1589">
                <a:solidFill>
                  <a:schemeClr val="tx1"/>
                </a:solidFill>
                <a:latin typeface="Calibri" panose="020F0502020204030204" pitchFamily="34" charset="0"/>
                <a:ea typeface="MS PGothic" panose="020B0600070205080204" pitchFamily="34" charset="-128"/>
              </a:defRPr>
            </a:lvl3pPr>
            <a:lvl4pPr marL="1059012" indent="-151288">
              <a:spcBef>
                <a:spcPct val="20000"/>
              </a:spcBef>
              <a:buFont typeface="Arial" panose="020B0604020202020204" pitchFamily="34" charset="0"/>
              <a:buChar char="–"/>
              <a:defRPr sz="1324">
                <a:solidFill>
                  <a:schemeClr val="tx1"/>
                </a:solidFill>
                <a:latin typeface="Calibri" panose="020F0502020204030204" pitchFamily="34" charset="0"/>
                <a:ea typeface="MS PGothic" panose="020B0600070205080204" pitchFamily="34" charset="-128"/>
              </a:defRPr>
            </a:lvl4pPr>
            <a:lvl5pPr marL="1361588" indent="-151288">
              <a:spcBef>
                <a:spcPct val="20000"/>
              </a:spcBef>
              <a:buFont typeface="Arial" panose="020B0604020202020204" pitchFamily="34" charset="0"/>
              <a:buChar char="»"/>
              <a:defRPr sz="1324">
                <a:solidFill>
                  <a:schemeClr val="tx1"/>
                </a:solidFill>
                <a:latin typeface="Calibri" panose="020F0502020204030204" pitchFamily="34" charset="0"/>
                <a:ea typeface="MS PGothic" panose="020B0600070205080204" pitchFamily="34" charset="-128"/>
              </a:defRPr>
            </a:lvl5pPr>
            <a:lvl6pPr marL="1664162" indent="-151288" eaLnBrk="0" fontAlgn="base" hangingPunct="0">
              <a:spcBef>
                <a:spcPct val="20000"/>
              </a:spcBef>
              <a:spcAft>
                <a:spcPct val="0"/>
              </a:spcAft>
              <a:buFont typeface="Arial" panose="020B0604020202020204" pitchFamily="34" charset="0"/>
              <a:buChar char="»"/>
              <a:defRPr sz="1324">
                <a:solidFill>
                  <a:schemeClr val="tx1"/>
                </a:solidFill>
                <a:latin typeface="Calibri" panose="020F0502020204030204" pitchFamily="34" charset="0"/>
                <a:ea typeface="MS PGothic" panose="020B0600070205080204" pitchFamily="34" charset="-128"/>
              </a:defRPr>
            </a:lvl6pPr>
            <a:lvl7pPr marL="1966737" indent="-151288" eaLnBrk="0" fontAlgn="base" hangingPunct="0">
              <a:spcBef>
                <a:spcPct val="20000"/>
              </a:spcBef>
              <a:spcAft>
                <a:spcPct val="0"/>
              </a:spcAft>
              <a:buFont typeface="Arial" panose="020B0604020202020204" pitchFamily="34" charset="0"/>
              <a:buChar char="»"/>
              <a:defRPr sz="1324">
                <a:solidFill>
                  <a:schemeClr val="tx1"/>
                </a:solidFill>
                <a:latin typeface="Calibri" panose="020F0502020204030204" pitchFamily="34" charset="0"/>
                <a:ea typeface="MS PGothic" panose="020B0600070205080204" pitchFamily="34" charset="-128"/>
              </a:defRPr>
            </a:lvl7pPr>
            <a:lvl8pPr marL="2269313" indent="-151288" eaLnBrk="0" fontAlgn="base" hangingPunct="0">
              <a:spcBef>
                <a:spcPct val="20000"/>
              </a:spcBef>
              <a:spcAft>
                <a:spcPct val="0"/>
              </a:spcAft>
              <a:buFont typeface="Arial" panose="020B0604020202020204" pitchFamily="34" charset="0"/>
              <a:buChar char="»"/>
              <a:defRPr sz="1324">
                <a:solidFill>
                  <a:schemeClr val="tx1"/>
                </a:solidFill>
                <a:latin typeface="Calibri" panose="020F0502020204030204" pitchFamily="34" charset="0"/>
                <a:ea typeface="MS PGothic" panose="020B0600070205080204" pitchFamily="34" charset="-128"/>
              </a:defRPr>
            </a:lvl8pPr>
            <a:lvl9pPr marL="2571887" indent="-151288" eaLnBrk="0" fontAlgn="base" hangingPunct="0">
              <a:spcBef>
                <a:spcPct val="20000"/>
              </a:spcBef>
              <a:spcAft>
                <a:spcPct val="0"/>
              </a:spcAft>
              <a:buFont typeface="Arial" panose="020B0604020202020204" pitchFamily="34" charset="0"/>
              <a:buChar char="»"/>
              <a:defRPr sz="1324">
                <a:solidFill>
                  <a:schemeClr val="tx1"/>
                </a:solidFill>
                <a:latin typeface="Calibri" panose="020F0502020204030204" pitchFamily="34" charset="0"/>
                <a:ea typeface="MS PGothic" panose="020B0600070205080204" pitchFamily="34" charset="-128"/>
              </a:defRPr>
            </a:lvl9pPr>
          </a:lstStyle>
          <a:p>
            <a:pPr>
              <a:spcBef>
                <a:spcPct val="0"/>
              </a:spcBef>
              <a:buFontTx/>
              <a:buNone/>
            </a:pPr>
            <a:fld id="{8BCBB38A-7292-4FCE-884C-9B1097B65A85}" type="slidenum">
              <a:rPr lang="en-US" altLang="en-US" sz="794">
                <a:solidFill>
                  <a:srgbClr val="898989"/>
                </a:solidFill>
              </a:rPr>
              <a:pPr>
                <a:spcBef>
                  <a:spcPct val="0"/>
                </a:spcBef>
                <a:buFontTx/>
                <a:buNone/>
              </a:pPr>
              <a:t>32</a:t>
            </a:fld>
            <a:endParaRPr lang="en-US" altLang="en-US" sz="794">
              <a:solidFill>
                <a:srgbClr val="898989"/>
              </a:solidFill>
            </a:endParaRPr>
          </a:p>
        </p:txBody>
      </p:sp>
    </p:spTree>
    <p:extLst>
      <p:ext uri="{BB962C8B-B14F-4D97-AF65-F5344CB8AC3E}">
        <p14:creationId xmlns:p14="http://schemas.microsoft.com/office/powerpoint/2010/main" val="28531708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824">
                <a:solidFill>
                  <a:schemeClr val="tx1"/>
                </a:solidFill>
                <a:latin typeface="Calibri" panose="020F0502020204030204" pitchFamily="34" charset="0"/>
                <a:ea typeface="MS PGothic" panose="020B0600070205080204" pitchFamily="34" charset="-128"/>
              </a:defRPr>
            </a:lvl1pPr>
            <a:lvl2pPr marL="655579" indent="-252146">
              <a:spcBef>
                <a:spcPct val="20000"/>
              </a:spcBef>
              <a:buFont typeface="Arial" panose="020B0604020202020204" pitchFamily="34" charset="0"/>
              <a:buChar char="–"/>
              <a:defRPr sz="2471">
                <a:solidFill>
                  <a:schemeClr val="tx1"/>
                </a:solidFill>
                <a:latin typeface="Calibri" panose="020F0502020204030204" pitchFamily="34" charset="0"/>
                <a:ea typeface="MS PGothic" panose="020B0600070205080204" pitchFamily="34" charset="-128"/>
              </a:defRPr>
            </a:lvl2pPr>
            <a:lvl3pPr marL="1008583" indent="-201717">
              <a:spcBef>
                <a:spcPct val="20000"/>
              </a:spcBef>
              <a:buFont typeface="Arial" panose="020B0604020202020204" pitchFamily="34" charset="0"/>
              <a:buChar char="•"/>
              <a:defRPr sz="2118">
                <a:solidFill>
                  <a:schemeClr val="tx1"/>
                </a:solidFill>
                <a:latin typeface="Calibri" panose="020F0502020204030204" pitchFamily="34" charset="0"/>
                <a:ea typeface="MS PGothic" panose="020B0600070205080204" pitchFamily="34" charset="-128"/>
              </a:defRPr>
            </a:lvl3pPr>
            <a:lvl4pPr marL="1412016" indent="-201717">
              <a:spcBef>
                <a:spcPct val="20000"/>
              </a:spcBef>
              <a:buFont typeface="Arial" panose="020B0604020202020204" pitchFamily="34" charset="0"/>
              <a:buChar char="–"/>
              <a:defRPr sz="1765">
                <a:solidFill>
                  <a:schemeClr val="tx1"/>
                </a:solidFill>
                <a:latin typeface="Calibri" panose="020F0502020204030204" pitchFamily="34" charset="0"/>
                <a:ea typeface="MS PGothic" panose="020B0600070205080204" pitchFamily="34" charset="-128"/>
              </a:defRPr>
            </a:lvl4pPr>
            <a:lvl5pPr marL="1815450" indent="-201717">
              <a:spcBef>
                <a:spcPct val="20000"/>
              </a:spcBef>
              <a:buFont typeface="Arial" panose="020B0604020202020204" pitchFamily="34" charset="0"/>
              <a:buChar char="»"/>
              <a:defRPr sz="1765">
                <a:solidFill>
                  <a:schemeClr val="tx1"/>
                </a:solidFill>
                <a:latin typeface="Calibri" panose="020F0502020204030204" pitchFamily="34" charset="0"/>
                <a:ea typeface="MS PGothic" panose="020B0600070205080204" pitchFamily="34" charset="-128"/>
              </a:defRPr>
            </a:lvl5pPr>
            <a:lvl6pPr marL="2218883" indent="-201717" eaLnBrk="0" fontAlgn="base" hangingPunct="0">
              <a:spcBef>
                <a:spcPct val="20000"/>
              </a:spcBef>
              <a:spcAft>
                <a:spcPct val="0"/>
              </a:spcAft>
              <a:buFont typeface="Arial" panose="020B0604020202020204" pitchFamily="34" charset="0"/>
              <a:buChar char="»"/>
              <a:defRPr sz="1765">
                <a:solidFill>
                  <a:schemeClr val="tx1"/>
                </a:solidFill>
                <a:latin typeface="Calibri" panose="020F0502020204030204" pitchFamily="34" charset="0"/>
                <a:ea typeface="MS PGothic" panose="020B0600070205080204" pitchFamily="34" charset="-128"/>
              </a:defRPr>
            </a:lvl6pPr>
            <a:lvl7pPr marL="2622316" indent="-201717" eaLnBrk="0" fontAlgn="base" hangingPunct="0">
              <a:spcBef>
                <a:spcPct val="20000"/>
              </a:spcBef>
              <a:spcAft>
                <a:spcPct val="0"/>
              </a:spcAft>
              <a:buFont typeface="Arial" panose="020B0604020202020204" pitchFamily="34" charset="0"/>
              <a:buChar char="»"/>
              <a:defRPr sz="1765">
                <a:solidFill>
                  <a:schemeClr val="tx1"/>
                </a:solidFill>
                <a:latin typeface="Calibri" panose="020F0502020204030204" pitchFamily="34" charset="0"/>
                <a:ea typeface="MS PGothic" panose="020B0600070205080204" pitchFamily="34" charset="-128"/>
              </a:defRPr>
            </a:lvl7pPr>
            <a:lvl8pPr marL="3025750" indent="-201717" eaLnBrk="0" fontAlgn="base" hangingPunct="0">
              <a:spcBef>
                <a:spcPct val="20000"/>
              </a:spcBef>
              <a:spcAft>
                <a:spcPct val="0"/>
              </a:spcAft>
              <a:buFont typeface="Arial" panose="020B0604020202020204" pitchFamily="34" charset="0"/>
              <a:buChar char="»"/>
              <a:defRPr sz="1765">
                <a:solidFill>
                  <a:schemeClr val="tx1"/>
                </a:solidFill>
                <a:latin typeface="Calibri" panose="020F0502020204030204" pitchFamily="34" charset="0"/>
                <a:ea typeface="MS PGothic" panose="020B0600070205080204" pitchFamily="34" charset="-128"/>
              </a:defRPr>
            </a:lvl8pPr>
            <a:lvl9pPr marL="3429183" indent="-201717" eaLnBrk="0" fontAlgn="base" hangingPunct="0">
              <a:spcBef>
                <a:spcPct val="20000"/>
              </a:spcBef>
              <a:spcAft>
                <a:spcPct val="0"/>
              </a:spcAft>
              <a:buFont typeface="Arial" panose="020B0604020202020204" pitchFamily="34" charset="0"/>
              <a:buChar char="»"/>
              <a:defRPr sz="1765">
                <a:solidFill>
                  <a:schemeClr val="tx1"/>
                </a:solidFill>
                <a:latin typeface="Calibri" panose="020F0502020204030204" pitchFamily="34" charset="0"/>
                <a:ea typeface="MS PGothic" panose="020B0600070205080204" pitchFamily="34" charset="-128"/>
              </a:defRPr>
            </a:lvl9pPr>
          </a:lstStyle>
          <a:p>
            <a:pPr>
              <a:spcBef>
                <a:spcPct val="0"/>
              </a:spcBef>
              <a:buFontTx/>
              <a:buNone/>
            </a:pPr>
            <a:fld id="{C23D20E2-8B2C-4F3D-BA2D-C71D7E092A8F}" type="slidenum">
              <a:rPr lang="en-US" altLang="en-US" sz="1059">
                <a:solidFill>
                  <a:srgbClr val="898989"/>
                </a:solidFill>
              </a:rPr>
              <a:pPr>
                <a:spcBef>
                  <a:spcPct val="0"/>
                </a:spcBef>
                <a:buFontTx/>
                <a:buNone/>
              </a:pPr>
              <a:t>33</a:t>
            </a:fld>
            <a:endParaRPr lang="en-US" altLang="en-US" sz="1059">
              <a:solidFill>
                <a:srgbClr val="898989"/>
              </a:solidFill>
            </a:endParaRPr>
          </a:p>
        </p:txBody>
      </p:sp>
      <p:sp>
        <p:nvSpPr>
          <p:cNvPr id="82947" name="Title 1"/>
          <p:cNvSpPr>
            <a:spLocks noGrp="1"/>
          </p:cNvSpPr>
          <p:nvPr>
            <p:ph type="title"/>
          </p:nvPr>
        </p:nvSpPr>
        <p:spPr>
          <a:xfrm>
            <a:off x="537883" y="822232"/>
            <a:ext cx="8068235" cy="739588"/>
          </a:xfrm>
        </p:spPr>
        <p:txBody>
          <a:bodyPr/>
          <a:lstStyle/>
          <a:p>
            <a:r>
              <a:rPr lang="en-US" altLang="en-US" sz="3530" b="1" dirty="0">
                <a:solidFill>
                  <a:schemeClr val="tx1"/>
                </a:solidFill>
                <a:latin typeface="Times New Roman" panose="02020603050405020304" pitchFamily="18" charset="0"/>
                <a:cs typeface="Times New Roman" panose="02020603050405020304" pitchFamily="18" charset="0"/>
              </a:rPr>
              <a:t>Tools and Resources</a:t>
            </a:r>
          </a:p>
        </p:txBody>
      </p:sp>
      <p:sp>
        <p:nvSpPr>
          <p:cNvPr id="82948" name="Content Placeholder 2"/>
          <p:cNvSpPr>
            <a:spLocks noGrp="1"/>
          </p:cNvSpPr>
          <p:nvPr>
            <p:ph idx="1"/>
          </p:nvPr>
        </p:nvSpPr>
        <p:spPr>
          <a:xfrm>
            <a:off x="675154" y="1561821"/>
            <a:ext cx="7783045" cy="5094474"/>
          </a:xfrm>
        </p:spPr>
        <p:txBody>
          <a:bodyPr/>
          <a:lstStyle/>
          <a:p>
            <a:pPr marL="0" marR="0" indent="0">
              <a:spcBef>
                <a:spcPts val="0"/>
              </a:spcBef>
              <a:spcAft>
                <a:spcPts val="0"/>
              </a:spcAft>
              <a:buNone/>
            </a:pPr>
            <a:r>
              <a:rPr lang="en-US" sz="2400" b="1" dirty="0">
                <a:latin typeface="Times New Roman" panose="02020603050405020304" pitchFamily="18" charset="0"/>
                <a:ea typeface="Calibri" panose="020F0502020204030204" pitchFamily="34" charset="0"/>
                <a:cs typeface="Times New Roman" panose="02020603050405020304" pitchFamily="18" charset="0"/>
              </a:rPr>
              <a:t>Online Tools</a:t>
            </a:r>
          </a:p>
          <a:p>
            <a:pPr>
              <a:spcBef>
                <a:spcPts val="0"/>
              </a:spcBef>
              <a:spcAft>
                <a:spcPts val="0"/>
              </a:spcAft>
            </a:pPr>
            <a:r>
              <a:rPr lang="en-US" sz="2200" dirty="0">
                <a:latin typeface="Times New Roman" panose="02020603050405020304" pitchFamily="18" charset="0"/>
                <a:ea typeface="Calibri" panose="020F0502020204030204" pitchFamily="34" charset="0"/>
                <a:cs typeface="Times New Roman" panose="02020603050405020304" pitchFamily="18" charset="0"/>
              </a:rPr>
              <a:t>Heart 360</a:t>
            </a:r>
          </a:p>
          <a:p>
            <a:pPr>
              <a:spcBef>
                <a:spcPts val="0"/>
              </a:spcBef>
              <a:spcAft>
                <a:spcPts val="0"/>
              </a:spcAft>
            </a:pPr>
            <a:r>
              <a:rPr lang="en-US" sz="2200" dirty="0">
                <a:latin typeface="Times New Roman" panose="02020603050405020304" pitchFamily="18" charset="0"/>
                <a:ea typeface="Calibri" panose="020F0502020204030204" pitchFamily="34" charset="0"/>
                <a:cs typeface="Times New Roman" panose="02020603050405020304" pitchFamily="18" charset="0"/>
              </a:rPr>
              <a:t>My Life Check</a:t>
            </a:r>
          </a:p>
          <a:p>
            <a:pPr>
              <a:spcBef>
                <a:spcPts val="0"/>
              </a:spcBef>
              <a:spcAft>
                <a:spcPts val="0"/>
              </a:spcAft>
            </a:pPr>
            <a:r>
              <a:rPr lang="en-US" sz="2200" dirty="0">
                <a:latin typeface="Times New Roman" panose="02020603050405020304" pitchFamily="18" charset="0"/>
                <a:ea typeface="Calibri" panose="020F0502020204030204" pitchFamily="34" charset="0"/>
                <a:cs typeface="Times New Roman" panose="02020603050405020304" pitchFamily="18" charset="0"/>
              </a:rPr>
              <a:t>Heart Attack Risk Calculator</a:t>
            </a:r>
          </a:p>
          <a:p>
            <a:pPr>
              <a:spcBef>
                <a:spcPts val="0"/>
              </a:spcBef>
              <a:spcAft>
                <a:spcPts val="0"/>
              </a:spcAft>
            </a:pPr>
            <a:r>
              <a:rPr lang="en-US" sz="2200" dirty="0">
                <a:latin typeface="Times New Roman" panose="02020603050405020304" pitchFamily="18" charset="0"/>
                <a:ea typeface="Calibri" panose="020F0502020204030204" pitchFamily="34" charset="0"/>
                <a:cs typeface="Times New Roman" panose="02020603050405020304" pitchFamily="18" charset="0"/>
              </a:rPr>
              <a:t>High Blood Pressure Risk Calculator</a:t>
            </a:r>
          </a:p>
          <a:p>
            <a:pPr>
              <a:spcBef>
                <a:spcPts val="0"/>
              </a:spcBef>
              <a:spcAft>
                <a:spcPts val="0"/>
              </a:spcAft>
            </a:pPr>
            <a:r>
              <a:rPr lang="en-US" sz="2200" dirty="0">
                <a:latin typeface="Times New Roman" panose="02020603050405020304" pitchFamily="18" charset="0"/>
                <a:cs typeface="Times New Roman" panose="02020603050405020304" pitchFamily="18" charset="0"/>
              </a:rPr>
              <a:t>AHA’s Smoking Cessation Tools and Resources</a:t>
            </a:r>
          </a:p>
          <a:p>
            <a:pPr>
              <a:spcBef>
                <a:spcPts val="0"/>
              </a:spcBef>
              <a:spcAft>
                <a:spcPts val="0"/>
              </a:spcAft>
            </a:pPr>
            <a:r>
              <a:rPr lang="en-US" sz="2200" dirty="0">
                <a:latin typeface="Times New Roman" panose="02020603050405020304" pitchFamily="18" charset="0"/>
                <a:cs typeface="Times New Roman" panose="02020603050405020304" pitchFamily="18" charset="0"/>
              </a:rPr>
              <a:t>AHA Healthy Workplace Food and Beverage Toolkit July 2016</a:t>
            </a:r>
          </a:p>
          <a:p>
            <a:pPr marL="0" indent="0">
              <a:spcBef>
                <a:spcPct val="0"/>
              </a:spcBef>
              <a:buNone/>
            </a:pPr>
            <a:endParaRPr lang="en-US" altLang="en-US" sz="2294" dirty="0">
              <a:latin typeface="Times New Roman" panose="02020603050405020304" pitchFamily="18" charset="0"/>
              <a:cs typeface="Times New Roman" panose="02020603050405020304" pitchFamily="18" charset="0"/>
            </a:endParaRPr>
          </a:p>
          <a:p>
            <a:pPr marL="0" indent="0">
              <a:spcBef>
                <a:spcPct val="0"/>
              </a:spcBef>
              <a:buNone/>
            </a:pPr>
            <a:r>
              <a:rPr lang="en-US" altLang="en-US" sz="2400" b="1" dirty="0">
                <a:latin typeface="Times New Roman" panose="02020603050405020304" pitchFamily="18" charset="0"/>
                <a:cs typeface="Times New Roman" panose="02020603050405020304" pitchFamily="18" charset="0"/>
              </a:rPr>
              <a:t>Resources</a:t>
            </a:r>
          </a:p>
          <a:p>
            <a:pPr>
              <a:spcBef>
                <a:spcPct val="0"/>
              </a:spcBef>
            </a:pPr>
            <a:r>
              <a:rPr lang="en-US" altLang="en-US" sz="2294" dirty="0">
                <a:latin typeface="Times New Roman" panose="02020603050405020304" pitchFamily="18" charset="0"/>
                <a:cs typeface="Times New Roman" panose="02020603050405020304" pitchFamily="18" charset="0"/>
              </a:rPr>
              <a:t>EmPowered to Serve</a:t>
            </a:r>
          </a:p>
          <a:p>
            <a:pPr>
              <a:spcBef>
                <a:spcPct val="0"/>
              </a:spcBef>
            </a:pPr>
            <a:r>
              <a:rPr lang="en-US" altLang="en-US" sz="2294" dirty="0">
                <a:latin typeface="Times New Roman" panose="02020603050405020304" pitchFamily="18" charset="0"/>
                <a:cs typeface="Times New Roman" panose="02020603050405020304" pitchFamily="18" charset="0"/>
              </a:rPr>
              <a:t>Get With The </a:t>
            </a:r>
            <a:r>
              <a:rPr lang="en-US" altLang="en-US" sz="2294">
                <a:latin typeface="Times New Roman" panose="02020603050405020304" pitchFamily="18" charset="0"/>
                <a:cs typeface="Times New Roman" panose="02020603050405020304" pitchFamily="18" charset="0"/>
              </a:rPr>
              <a:t>Guidelines </a:t>
            </a:r>
            <a:endParaRPr lang="en-US" altLang="en-US" sz="2294" dirty="0">
              <a:latin typeface="Times New Roman" panose="02020603050405020304" pitchFamily="18" charset="0"/>
              <a:cs typeface="Times New Roman" panose="02020603050405020304" pitchFamily="18" charset="0"/>
            </a:endParaRPr>
          </a:p>
          <a:p>
            <a:pPr>
              <a:spcBef>
                <a:spcPct val="0"/>
              </a:spcBef>
            </a:pPr>
            <a:r>
              <a:rPr lang="en-US" altLang="en-US" sz="2294" dirty="0">
                <a:latin typeface="Times New Roman" panose="02020603050405020304" pitchFamily="18" charset="0"/>
                <a:cs typeface="Times New Roman" panose="02020603050405020304" pitchFamily="18" charset="0"/>
              </a:rPr>
              <a:t>Check.Change.Control</a:t>
            </a:r>
          </a:p>
          <a:p>
            <a:pPr>
              <a:spcBef>
                <a:spcPct val="0"/>
              </a:spcBef>
            </a:pPr>
            <a:endParaRPr lang="en-US" altLang="en-US" sz="2294" dirty="0"/>
          </a:p>
          <a:p>
            <a:pPr marL="1159871" lvl="2" indent="-403433">
              <a:spcBef>
                <a:spcPct val="0"/>
              </a:spcBef>
              <a:buFont typeface="Courier New" panose="02070309020205020404" pitchFamily="49" charset="0"/>
              <a:buChar char="o"/>
            </a:pPr>
            <a:endParaRPr lang="en-US" altLang="en-US" sz="2294"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461649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a:xfrm>
            <a:off x="1535907" y="1143000"/>
            <a:ext cx="6051176" cy="554691"/>
          </a:xfrm>
        </p:spPr>
        <p:txBody>
          <a:bodyPr/>
          <a:lstStyle/>
          <a:p>
            <a:r>
              <a:rPr lang="en-US" altLang="en-US" sz="3200" b="1" dirty="0">
                <a:solidFill>
                  <a:schemeClr val="tx1"/>
                </a:solidFill>
                <a:latin typeface="Times New Roman" panose="02020603050405020304" pitchFamily="18" charset="0"/>
                <a:cs typeface="Times New Roman" panose="02020603050405020304" pitchFamily="18" charset="0"/>
              </a:rPr>
              <a:t>Discussion Questions</a:t>
            </a:r>
          </a:p>
        </p:txBody>
      </p:sp>
      <p:sp>
        <p:nvSpPr>
          <p:cNvPr id="8499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118">
                <a:solidFill>
                  <a:schemeClr val="tx1"/>
                </a:solidFill>
                <a:latin typeface="Calibri" panose="020F0502020204030204" pitchFamily="34" charset="0"/>
                <a:ea typeface="MS PGothic" panose="020B0600070205080204" pitchFamily="34" charset="-128"/>
              </a:defRPr>
            </a:lvl1pPr>
            <a:lvl2pPr marL="491684" indent="-189110">
              <a:spcBef>
                <a:spcPct val="20000"/>
              </a:spcBef>
              <a:buFont typeface="Arial" panose="020B0604020202020204" pitchFamily="34" charset="0"/>
              <a:buChar char="–"/>
              <a:defRPr sz="1853">
                <a:solidFill>
                  <a:schemeClr val="tx1"/>
                </a:solidFill>
                <a:latin typeface="Calibri" panose="020F0502020204030204" pitchFamily="34" charset="0"/>
                <a:ea typeface="MS PGothic" panose="020B0600070205080204" pitchFamily="34" charset="-128"/>
              </a:defRPr>
            </a:lvl2pPr>
            <a:lvl3pPr marL="756437" indent="-151288">
              <a:spcBef>
                <a:spcPct val="20000"/>
              </a:spcBef>
              <a:buFont typeface="Arial" panose="020B0604020202020204" pitchFamily="34" charset="0"/>
              <a:buChar char="•"/>
              <a:defRPr sz="1589">
                <a:solidFill>
                  <a:schemeClr val="tx1"/>
                </a:solidFill>
                <a:latin typeface="Calibri" panose="020F0502020204030204" pitchFamily="34" charset="0"/>
                <a:ea typeface="MS PGothic" panose="020B0600070205080204" pitchFamily="34" charset="-128"/>
              </a:defRPr>
            </a:lvl3pPr>
            <a:lvl4pPr marL="1059012" indent="-151288">
              <a:spcBef>
                <a:spcPct val="20000"/>
              </a:spcBef>
              <a:buFont typeface="Arial" panose="020B0604020202020204" pitchFamily="34" charset="0"/>
              <a:buChar char="–"/>
              <a:defRPr sz="1324">
                <a:solidFill>
                  <a:schemeClr val="tx1"/>
                </a:solidFill>
                <a:latin typeface="Calibri" panose="020F0502020204030204" pitchFamily="34" charset="0"/>
                <a:ea typeface="MS PGothic" panose="020B0600070205080204" pitchFamily="34" charset="-128"/>
              </a:defRPr>
            </a:lvl4pPr>
            <a:lvl5pPr marL="1361588" indent="-151288">
              <a:spcBef>
                <a:spcPct val="20000"/>
              </a:spcBef>
              <a:buFont typeface="Arial" panose="020B0604020202020204" pitchFamily="34" charset="0"/>
              <a:buChar char="»"/>
              <a:defRPr sz="1324">
                <a:solidFill>
                  <a:schemeClr val="tx1"/>
                </a:solidFill>
                <a:latin typeface="Calibri" panose="020F0502020204030204" pitchFamily="34" charset="0"/>
                <a:ea typeface="MS PGothic" panose="020B0600070205080204" pitchFamily="34" charset="-128"/>
              </a:defRPr>
            </a:lvl5pPr>
            <a:lvl6pPr marL="1664162" indent="-151288" eaLnBrk="0" fontAlgn="base" hangingPunct="0">
              <a:spcBef>
                <a:spcPct val="20000"/>
              </a:spcBef>
              <a:spcAft>
                <a:spcPct val="0"/>
              </a:spcAft>
              <a:buFont typeface="Arial" panose="020B0604020202020204" pitchFamily="34" charset="0"/>
              <a:buChar char="»"/>
              <a:defRPr sz="1324">
                <a:solidFill>
                  <a:schemeClr val="tx1"/>
                </a:solidFill>
                <a:latin typeface="Calibri" panose="020F0502020204030204" pitchFamily="34" charset="0"/>
                <a:ea typeface="MS PGothic" panose="020B0600070205080204" pitchFamily="34" charset="-128"/>
              </a:defRPr>
            </a:lvl6pPr>
            <a:lvl7pPr marL="1966737" indent="-151288" eaLnBrk="0" fontAlgn="base" hangingPunct="0">
              <a:spcBef>
                <a:spcPct val="20000"/>
              </a:spcBef>
              <a:spcAft>
                <a:spcPct val="0"/>
              </a:spcAft>
              <a:buFont typeface="Arial" panose="020B0604020202020204" pitchFamily="34" charset="0"/>
              <a:buChar char="»"/>
              <a:defRPr sz="1324">
                <a:solidFill>
                  <a:schemeClr val="tx1"/>
                </a:solidFill>
                <a:latin typeface="Calibri" panose="020F0502020204030204" pitchFamily="34" charset="0"/>
                <a:ea typeface="MS PGothic" panose="020B0600070205080204" pitchFamily="34" charset="-128"/>
              </a:defRPr>
            </a:lvl7pPr>
            <a:lvl8pPr marL="2269313" indent="-151288" eaLnBrk="0" fontAlgn="base" hangingPunct="0">
              <a:spcBef>
                <a:spcPct val="20000"/>
              </a:spcBef>
              <a:spcAft>
                <a:spcPct val="0"/>
              </a:spcAft>
              <a:buFont typeface="Arial" panose="020B0604020202020204" pitchFamily="34" charset="0"/>
              <a:buChar char="»"/>
              <a:defRPr sz="1324">
                <a:solidFill>
                  <a:schemeClr val="tx1"/>
                </a:solidFill>
                <a:latin typeface="Calibri" panose="020F0502020204030204" pitchFamily="34" charset="0"/>
                <a:ea typeface="MS PGothic" panose="020B0600070205080204" pitchFamily="34" charset="-128"/>
              </a:defRPr>
            </a:lvl8pPr>
            <a:lvl9pPr marL="2571887" indent="-151288" eaLnBrk="0" fontAlgn="base" hangingPunct="0">
              <a:spcBef>
                <a:spcPct val="20000"/>
              </a:spcBef>
              <a:spcAft>
                <a:spcPct val="0"/>
              </a:spcAft>
              <a:buFont typeface="Arial" panose="020B0604020202020204" pitchFamily="34" charset="0"/>
              <a:buChar char="»"/>
              <a:defRPr sz="1324">
                <a:solidFill>
                  <a:schemeClr val="tx1"/>
                </a:solidFill>
                <a:latin typeface="Calibri" panose="020F0502020204030204" pitchFamily="34" charset="0"/>
                <a:ea typeface="MS PGothic" panose="020B0600070205080204" pitchFamily="34" charset="-128"/>
              </a:defRPr>
            </a:lvl9pPr>
          </a:lstStyle>
          <a:p>
            <a:pPr>
              <a:spcBef>
                <a:spcPct val="0"/>
              </a:spcBef>
              <a:buFontTx/>
              <a:buNone/>
            </a:pPr>
            <a:fld id="{3229C58C-D7FA-495B-8D9B-C89A31F4ED14}" type="slidenum">
              <a:rPr lang="en-US" altLang="en-US" sz="794">
                <a:solidFill>
                  <a:srgbClr val="898989"/>
                </a:solidFill>
                <a:latin typeface="Times New Roman" panose="02020603050405020304" pitchFamily="18" charset="0"/>
                <a:cs typeface="Times New Roman" panose="02020603050405020304" pitchFamily="18" charset="0"/>
              </a:rPr>
              <a:pPr>
                <a:spcBef>
                  <a:spcPct val="0"/>
                </a:spcBef>
                <a:buFontTx/>
                <a:buNone/>
              </a:pPr>
              <a:t>34</a:t>
            </a:fld>
            <a:endParaRPr lang="en-US" altLang="en-US" sz="794">
              <a:solidFill>
                <a:srgbClr val="898989"/>
              </a:solidFill>
              <a:latin typeface="Times New Roman" panose="02020603050405020304" pitchFamily="18" charset="0"/>
              <a:cs typeface="Times New Roman" panose="02020603050405020304" pitchFamily="18" charset="0"/>
            </a:endParaRPr>
          </a:p>
        </p:txBody>
      </p:sp>
      <p:sp>
        <p:nvSpPr>
          <p:cNvPr id="80900" name="Content Placeholder 4"/>
          <p:cNvSpPr>
            <a:spLocks noGrp="1"/>
          </p:cNvSpPr>
          <p:nvPr>
            <p:ph idx="1"/>
          </p:nvPr>
        </p:nvSpPr>
        <p:spPr>
          <a:xfrm>
            <a:off x="369422" y="2133600"/>
            <a:ext cx="8384147" cy="3836894"/>
          </a:xfrm>
        </p:spPr>
        <p:txBody>
          <a:bodyPr anchor="ctr"/>
          <a:lstStyle/>
          <a:p>
            <a:pPr marL="457200" indent="-457200">
              <a:lnSpc>
                <a:spcPct val="150000"/>
              </a:lnSpc>
              <a:spcBef>
                <a:spcPts val="0"/>
              </a:spcBef>
              <a:buFont typeface="+mj-lt"/>
              <a:buAutoNum type="arabicParenR"/>
              <a:defRPr/>
            </a:pPr>
            <a:r>
              <a:rPr lang="en-US" altLang="en-US" sz="2400" dirty="0">
                <a:latin typeface="Times New Roman" panose="02020603050405020304" pitchFamily="18" charset="0"/>
                <a:cs typeface="Times New Roman" panose="02020603050405020304" pitchFamily="18" charset="0"/>
              </a:rPr>
              <a:t>Is there a program you were unaware of that you would like to explore further for implementation or application in the state?</a:t>
            </a:r>
          </a:p>
          <a:p>
            <a:pPr marL="457200" indent="-457200">
              <a:lnSpc>
                <a:spcPct val="150000"/>
              </a:lnSpc>
              <a:spcBef>
                <a:spcPts val="0"/>
              </a:spcBef>
              <a:buFont typeface="+mj-lt"/>
              <a:buAutoNum type="arabicParenR"/>
              <a:defRPr/>
            </a:pPr>
            <a:r>
              <a:rPr lang="en-US" altLang="en-US" sz="2400" dirty="0">
                <a:latin typeface="Times New Roman" panose="02020603050405020304" pitchFamily="18" charset="0"/>
                <a:cs typeface="Times New Roman" panose="02020603050405020304" pitchFamily="18" charset="0"/>
              </a:rPr>
              <a:t>On which topics would you like additional information?</a:t>
            </a:r>
          </a:p>
          <a:p>
            <a:pPr marL="457200" indent="-457200">
              <a:lnSpc>
                <a:spcPct val="150000"/>
              </a:lnSpc>
              <a:spcBef>
                <a:spcPts val="0"/>
              </a:spcBef>
              <a:buFont typeface="+mj-lt"/>
              <a:buAutoNum type="arabicParenR"/>
              <a:defRPr/>
            </a:pPr>
            <a:r>
              <a:rPr lang="en-US" altLang="en-US" sz="2400" dirty="0">
                <a:latin typeface="Times New Roman" panose="02020603050405020304" pitchFamily="18" charset="0"/>
                <a:cs typeface="Times New Roman" panose="02020603050405020304" pitchFamily="18" charset="0"/>
              </a:rPr>
              <a:t>Other questions?</a:t>
            </a:r>
          </a:p>
          <a:p>
            <a:pPr marL="0" indent="0">
              <a:lnSpc>
                <a:spcPct val="150000"/>
              </a:lnSpc>
              <a:spcBef>
                <a:spcPts val="794"/>
              </a:spcBef>
              <a:buNone/>
              <a:defRPr/>
            </a:pPr>
            <a:endParaRPr lang="en-US" alt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70835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999698" y="3451911"/>
            <a:ext cx="7144604" cy="523220"/>
          </a:xfrm>
          <a:prstGeom prst="rect">
            <a:avLst/>
          </a:prstGeom>
          <a:noFill/>
        </p:spPr>
        <p:txBody>
          <a:bodyPr wrap="square" rtlCol="0">
            <a:spAutoFit/>
          </a:bodyPr>
          <a:lstStyle/>
          <a:p>
            <a:pPr algn="ctr" defTabSz="685800"/>
            <a:r>
              <a:rPr lang="en-US" sz="2800" dirty="0">
                <a:solidFill>
                  <a:prstClr val="white"/>
                </a:solidFill>
                <a:latin typeface="Arial Black" panose="020B0A04020102020204" pitchFamily="34" charset="0"/>
              </a:rPr>
              <a:t>LUNCH BREAK </a:t>
            </a:r>
            <a:endParaRPr lang="en-US" sz="2800" dirty="0">
              <a:solidFill>
                <a:prstClr val="white"/>
              </a:solidFill>
            </a:endParaRPr>
          </a:p>
        </p:txBody>
      </p:sp>
    </p:spTree>
    <p:extLst>
      <p:ext uri="{BB962C8B-B14F-4D97-AF65-F5344CB8AC3E}">
        <p14:creationId xmlns:p14="http://schemas.microsoft.com/office/powerpoint/2010/main" val="25254429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857250"/>
            <a:ext cx="9144000" cy="2581275"/>
          </a:xfrm>
          <a:prstGeom prst="rect">
            <a:avLst/>
          </a:prstGeom>
          <a:solidFill>
            <a:srgbClr val="C239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pic>
        <p:nvPicPr>
          <p:cNvPr id="5" name="Screen Shot 2015-04-22 at 10.59.12 AM.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421582" y="885825"/>
            <a:ext cx="2722418"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7" name="Screen Shot 2015-04-22 at 10.59.12 AM.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820475" y="3644920"/>
            <a:ext cx="3605051" cy="187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8" name="Screen Shot 2015-04-22 at 11.00.46 AM.png"/>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673311" y="3618275"/>
            <a:ext cx="3496541" cy="1925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0" name="AHSA_LIW_Color.png" descr="AHSA_LIW_Color.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82791" y="5120035"/>
            <a:ext cx="1219200" cy="794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2" name="TextBox 1"/>
          <p:cNvSpPr txBox="1"/>
          <p:nvPr/>
        </p:nvSpPr>
        <p:spPr>
          <a:xfrm>
            <a:off x="217750" y="932594"/>
            <a:ext cx="5335115" cy="2192908"/>
          </a:xfrm>
          <a:prstGeom prst="rect">
            <a:avLst/>
          </a:prstGeom>
          <a:noFill/>
        </p:spPr>
        <p:txBody>
          <a:bodyPr wrap="none" rtlCol="0">
            <a:spAutoFit/>
          </a:bodyPr>
          <a:lstStyle/>
          <a:p>
            <a:pPr defTabSz="685800"/>
            <a:endParaRPr lang="en-US" sz="1350" dirty="0">
              <a:solidFill>
                <a:prstClr val="black"/>
              </a:solidFill>
            </a:endParaRPr>
          </a:p>
          <a:p>
            <a:pPr defTabSz="685800"/>
            <a:endParaRPr lang="en-US" sz="1350" dirty="0">
              <a:solidFill>
                <a:prstClr val="black"/>
              </a:solidFill>
            </a:endParaRPr>
          </a:p>
          <a:p>
            <a:pPr algn="ctr" defTabSz="685800"/>
            <a:r>
              <a:rPr lang="en-US" sz="1350" dirty="0">
                <a:solidFill>
                  <a:prstClr val="black"/>
                </a:solidFill>
              </a:rPr>
              <a:t> </a:t>
            </a:r>
            <a:r>
              <a:rPr lang="en-US" sz="2400" b="1" dirty="0">
                <a:solidFill>
                  <a:prstClr val="white"/>
                </a:solidFill>
                <a:latin typeface="Batang" panose="02030600000101010101" pitchFamily="18" charset="-127"/>
                <a:ea typeface="Batang" panose="02030600000101010101" pitchFamily="18" charset="-127"/>
              </a:rPr>
              <a:t>Advancing Million Hearts</a:t>
            </a:r>
            <a:r>
              <a:rPr lang="en-US" b="1" baseline="30000" dirty="0">
                <a:solidFill>
                  <a:prstClr val="white"/>
                </a:solidFill>
                <a:latin typeface="Batang" panose="02030600000101010101" pitchFamily="18" charset="-127"/>
                <a:ea typeface="Batang" panose="02030600000101010101" pitchFamily="18" charset="-127"/>
              </a:rPr>
              <a:t>®</a:t>
            </a:r>
            <a:r>
              <a:rPr lang="en-US" sz="2400" b="1" dirty="0">
                <a:solidFill>
                  <a:prstClr val="white"/>
                </a:solidFill>
                <a:latin typeface="Batang" panose="02030600000101010101" pitchFamily="18" charset="-127"/>
                <a:ea typeface="Batang" panose="02030600000101010101" pitchFamily="18" charset="-127"/>
              </a:rPr>
              <a:t>:</a:t>
            </a:r>
          </a:p>
          <a:p>
            <a:pPr algn="ctr" defTabSz="685800"/>
            <a:endParaRPr lang="en-US" sz="1350" b="1" dirty="0">
              <a:solidFill>
                <a:prstClr val="white"/>
              </a:solidFill>
              <a:latin typeface="Batang" panose="02030600000101010101" pitchFamily="18" charset="-127"/>
              <a:ea typeface="Batang" panose="02030600000101010101" pitchFamily="18" charset="-127"/>
            </a:endParaRPr>
          </a:p>
          <a:p>
            <a:pPr algn="ctr" defTabSz="685800"/>
            <a:r>
              <a:rPr lang="en-US" b="1" dirty="0">
                <a:solidFill>
                  <a:prstClr val="white"/>
                </a:solidFill>
                <a:latin typeface="Batang" panose="02030600000101010101" pitchFamily="18" charset="-127"/>
                <a:ea typeface="Batang" panose="02030600000101010101" pitchFamily="18" charset="-127"/>
              </a:rPr>
              <a:t>AHA and Heart Disease and Stroke Prevention </a:t>
            </a:r>
          </a:p>
          <a:p>
            <a:pPr algn="ctr" defTabSz="685800"/>
            <a:r>
              <a:rPr lang="en-US" b="1" dirty="0">
                <a:solidFill>
                  <a:prstClr val="white"/>
                </a:solidFill>
                <a:latin typeface="Batang" panose="02030600000101010101" pitchFamily="18" charset="-127"/>
                <a:ea typeface="Batang" panose="02030600000101010101" pitchFamily="18" charset="-127"/>
              </a:rPr>
              <a:t>Partners Working Together in Virginia</a:t>
            </a:r>
          </a:p>
          <a:p>
            <a:pPr algn="ctr" defTabSz="685800"/>
            <a:endParaRPr lang="en-US" b="1" dirty="0">
              <a:solidFill>
                <a:prstClr val="white"/>
              </a:solidFill>
              <a:latin typeface="Batang" panose="02030600000101010101" pitchFamily="18" charset="-127"/>
              <a:ea typeface="Batang" panose="02030600000101010101" pitchFamily="18" charset="-127"/>
            </a:endParaRPr>
          </a:p>
          <a:p>
            <a:pPr algn="ctr" defTabSz="685800"/>
            <a:r>
              <a:rPr lang="en-US" b="1" dirty="0">
                <a:solidFill>
                  <a:prstClr val="white"/>
                </a:solidFill>
                <a:latin typeface="Batang" panose="02030600000101010101" pitchFamily="18" charset="-127"/>
                <a:ea typeface="Batang" panose="02030600000101010101" pitchFamily="18" charset="-127"/>
              </a:rPr>
              <a:t>July 13, 2016</a:t>
            </a:r>
          </a:p>
        </p:txBody>
      </p:sp>
    </p:spTree>
    <p:extLst>
      <p:ext uri="{BB962C8B-B14F-4D97-AF65-F5344CB8AC3E}">
        <p14:creationId xmlns:p14="http://schemas.microsoft.com/office/powerpoint/2010/main" val="2607664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25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flipV="1">
            <a:off x="0" y="4685576"/>
            <a:ext cx="9144000" cy="1313982"/>
          </a:xfrm>
          <a:prstGeom prst="rect">
            <a:avLst/>
          </a:prstGeom>
          <a:gradFill flip="none" rotWithShape="1">
            <a:gsLst>
              <a:gs pos="0">
                <a:schemeClr val="bg1">
                  <a:lumMod val="85000"/>
                </a:schemeClr>
              </a:gs>
              <a:gs pos="100000">
                <a:schemeClr val="bg1">
                  <a:lumMod val="95000"/>
                </a:schemeClr>
              </a:gs>
            </a:gsLst>
            <a:lin ang="5400000" scaled="1"/>
            <a:tileRect/>
          </a:gradFill>
          <a:ln>
            <a:noFill/>
          </a:ln>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wrap="square" lIns="34290" rIns="34290" rtlCol="0" anchor="ctr">
            <a:noAutofit/>
          </a:bodyPr>
          <a:lstStyle/>
          <a:p>
            <a:pPr algn="ctr" defTabSz="685800"/>
            <a:endParaRPr lang="en-US" sz="1500" b="1" dirty="0">
              <a:solidFill>
                <a:prstClr val="white"/>
              </a:solidFill>
              <a:latin typeface="Helvetica Neue"/>
            </a:endParaRPr>
          </a:p>
        </p:txBody>
      </p:sp>
      <p:pic>
        <p:nvPicPr>
          <p:cNvPr id="9" name="Picture 27"/>
          <p:cNvPicPr>
            <a:picLocks noChangeAspect="1" noChangeArrowheads="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 y="3724439"/>
            <a:ext cx="9144001" cy="125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0" name="Group 29"/>
          <p:cNvGrpSpPr/>
          <p:nvPr/>
        </p:nvGrpSpPr>
        <p:grpSpPr>
          <a:xfrm>
            <a:off x="95967" y="4319253"/>
            <a:ext cx="8952067" cy="624664"/>
            <a:chOff x="1572078" y="4982083"/>
            <a:chExt cx="8971245" cy="626002"/>
          </a:xfrm>
        </p:grpSpPr>
        <p:sp>
          <p:nvSpPr>
            <p:cNvPr id="14" name="Oval 13"/>
            <p:cNvSpPr/>
            <p:nvPr/>
          </p:nvSpPr>
          <p:spPr>
            <a:xfrm>
              <a:off x="2053587" y="4982083"/>
              <a:ext cx="620554" cy="626002"/>
            </a:xfrm>
            <a:prstGeom prst="ellipse">
              <a:avLst/>
            </a:prstGeom>
            <a:solidFill>
              <a:srgbClr val="769ACD"/>
            </a:solidFill>
            <a:ln>
              <a:noFill/>
            </a:ln>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wrap="none" lIns="34290" rIns="34290" rtlCol="0" anchor="ctr">
              <a:noAutofit/>
            </a:bodyPr>
            <a:lstStyle/>
            <a:p>
              <a:pPr algn="ctr" defTabSz="685800"/>
              <a:r>
                <a:rPr lang="en-US" b="1" dirty="0">
                  <a:solidFill>
                    <a:prstClr val="white"/>
                  </a:solidFill>
                </a:rPr>
                <a:t>2010</a:t>
              </a:r>
            </a:p>
          </p:txBody>
        </p:sp>
        <p:sp>
          <p:nvSpPr>
            <p:cNvPr id="15" name="Oval 14"/>
            <p:cNvSpPr/>
            <p:nvPr/>
          </p:nvSpPr>
          <p:spPr>
            <a:xfrm>
              <a:off x="9197408" y="5200079"/>
              <a:ext cx="245908" cy="248064"/>
            </a:xfrm>
            <a:prstGeom prst="ellipse">
              <a:avLst/>
            </a:prstGeom>
            <a:solidFill>
              <a:schemeClr val="bg1">
                <a:lumMod val="65000"/>
              </a:schemeClr>
            </a:solidFill>
            <a:ln>
              <a:noFill/>
            </a:ln>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wrap="square" lIns="34290" rIns="34290" rtlCol="0" anchor="ctr">
              <a:noAutofit/>
            </a:bodyPr>
            <a:lstStyle/>
            <a:p>
              <a:pPr algn="ctr" defTabSz="685800"/>
              <a:endParaRPr lang="en-US" sz="1500" b="1" dirty="0">
                <a:solidFill>
                  <a:prstClr val="white"/>
                </a:solidFill>
                <a:latin typeface="Helvetica Neue"/>
              </a:endParaRPr>
            </a:p>
          </p:txBody>
        </p:sp>
        <p:sp>
          <p:nvSpPr>
            <p:cNvPr id="16" name="Oval 15"/>
            <p:cNvSpPr/>
            <p:nvPr/>
          </p:nvSpPr>
          <p:spPr>
            <a:xfrm>
              <a:off x="4559743" y="5200079"/>
              <a:ext cx="245908" cy="248064"/>
            </a:xfrm>
            <a:prstGeom prst="ellipse">
              <a:avLst/>
            </a:prstGeom>
            <a:solidFill>
              <a:schemeClr val="bg1">
                <a:lumMod val="65000"/>
              </a:schemeClr>
            </a:solidFill>
            <a:ln>
              <a:noFill/>
            </a:ln>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wrap="square" lIns="34290" rIns="34290" rtlCol="0" anchor="ctr">
              <a:noAutofit/>
            </a:bodyPr>
            <a:lstStyle/>
            <a:p>
              <a:pPr algn="ctr" defTabSz="685800"/>
              <a:endParaRPr lang="en-US" sz="1500" b="1" dirty="0">
                <a:solidFill>
                  <a:prstClr val="white"/>
                </a:solidFill>
                <a:latin typeface="Helvetica Neue"/>
              </a:endParaRPr>
            </a:p>
          </p:txBody>
        </p:sp>
        <p:sp>
          <p:nvSpPr>
            <p:cNvPr id="17" name="Oval 16"/>
            <p:cNvSpPr/>
            <p:nvPr/>
          </p:nvSpPr>
          <p:spPr>
            <a:xfrm>
              <a:off x="6759743" y="5200079"/>
              <a:ext cx="245908" cy="248064"/>
            </a:xfrm>
            <a:prstGeom prst="ellipse">
              <a:avLst/>
            </a:prstGeom>
            <a:solidFill>
              <a:schemeClr val="bg1">
                <a:lumMod val="65000"/>
              </a:schemeClr>
            </a:solidFill>
            <a:ln>
              <a:noFill/>
            </a:ln>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wrap="square" lIns="34290" rIns="34290" rtlCol="0" anchor="ctr">
              <a:noAutofit/>
            </a:bodyPr>
            <a:lstStyle/>
            <a:p>
              <a:pPr algn="ctr" defTabSz="685800"/>
              <a:endParaRPr lang="en-US" sz="1500" b="1" dirty="0">
                <a:solidFill>
                  <a:prstClr val="white"/>
                </a:solidFill>
                <a:latin typeface="Helvetica Neue"/>
              </a:endParaRPr>
            </a:p>
          </p:txBody>
        </p:sp>
        <p:sp>
          <p:nvSpPr>
            <p:cNvPr id="18" name="Oval 17"/>
            <p:cNvSpPr/>
            <p:nvPr/>
          </p:nvSpPr>
          <p:spPr>
            <a:xfrm>
              <a:off x="4009743" y="5200079"/>
              <a:ext cx="245908" cy="248064"/>
            </a:xfrm>
            <a:prstGeom prst="ellipse">
              <a:avLst/>
            </a:prstGeom>
            <a:solidFill>
              <a:schemeClr val="bg1">
                <a:lumMod val="65000"/>
              </a:schemeClr>
            </a:solidFill>
            <a:ln>
              <a:noFill/>
            </a:ln>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wrap="square" lIns="34290" rIns="34290" rtlCol="0" anchor="ctr">
              <a:noAutofit/>
            </a:bodyPr>
            <a:lstStyle/>
            <a:p>
              <a:pPr algn="ctr" defTabSz="685800"/>
              <a:endParaRPr lang="en-US" sz="1500" b="1" dirty="0">
                <a:solidFill>
                  <a:prstClr val="white"/>
                </a:solidFill>
                <a:latin typeface="Helvetica Neue"/>
              </a:endParaRPr>
            </a:p>
          </p:txBody>
        </p:sp>
        <p:sp>
          <p:nvSpPr>
            <p:cNvPr id="19" name="Oval 18"/>
            <p:cNvSpPr/>
            <p:nvPr/>
          </p:nvSpPr>
          <p:spPr>
            <a:xfrm>
              <a:off x="5659743" y="5200079"/>
              <a:ext cx="245908" cy="248064"/>
            </a:xfrm>
            <a:prstGeom prst="ellipse">
              <a:avLst/>
            </a:prstGeom>
            <a:solidFill>
              <a:schemeClr val="bg1">
                <a:lumMod val="65000"/>
              </a:schemeClr>
            </a:solidFill>
            <a:ln>
              <a:noFill/>
            </a:ln>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wrap="square" lIns="34290" rIns="34290" rtlCol="0" anchor="ctr">
              <a:noAutofit/>
            </a:bodyPr>
            <a:lstStyle/>
            <a:p>
              <a:pPr algn="ctr" defTabSz="685800"/>
              <a:endParaRPr lang="en-US" sz="1500" b="1" dirty="0">
                <a:solidFill>
                  <a:prstClr val="white"/>
                </a:solidFill>
                <a:latin typeface="Helvetica Neue"/>
              </a:endParaRPr>
            </a:p>
          </p:txBody>
        </p:sp>
        <p:sp>
          <p:nvSpPr>
            <p:cNvPr id="20" name="Oval 19"/>
            <p:cNvSpPr/>
            <p:nvPr/>
          </p:nvSpPr>
          <p:spPr>
            <a:xfrm>
              <a:off x="3459743" y="5200079"/>
              <a:ext cx="245908" cy="248064"/>
            </a:xfrm>
            <a:prstGeom prst="ellipse">
              <a:avLst/>
            </a:prstGeom>
            <a:solidFill>
              <a:schemeClr val="bg1">
                <a:lumMod val="65000"/>
              </a:schemeClr>
            </a:solidFill>
            <a:ln>
              <a:noFill/>
            </a:ln>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wrap="square" lIns="34290" rIns="34290" rtlCol="0" anchor="ctr">
              <a:noAutofit/>
            </a:bodyPr>
            <a:lstStyle/>
            <a:p>
              <a:pPr algn="ctr" defTabSz="685800"/>
              <a:endParaRPr lang="en-US" sz="1500" b="1" dirty="0">
                <a:solidFill>
                  <a:prstClr val="white"/>
                </a:solidFill>
                <a:latin typeface="Helvetica Neue"/>
              </a:endParaRPr>
            </a:p>
          </p:txBody>
        </p:sp>
        <p:sp>
          <p:nvSpPr>
            <p:cNvPr id="21" name="Oval 20"/>
            <p:cNvSpPr/>
            <p:nvPr/>
          </p:nvSpPr>
          <p:spPr>
            <a:xfrm>
              <a:off x="1572078" y="5200079"/>
              <a:ext cx="245908" cy="248064"/>
            </a:xfrm>
            <a:prstGeom prst="ellipse">
              <a:avLst/>
            </a:prstGeom>
            <a:solidFill>
              <a:schemeClr val="bg1">
                <a:lumMod val="65000"/>
              </a:schemeClr>
            </a:solidFill>
            <a:ln>
              <a:noFill/>
            </a:ln>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wrap="square" lIns="34290" rIns="34290" rtlCol="0" anchor="ctr">
              <a:noAutofit/>
            </a:bodyPr>
            <a:lstStyle/>
            <a:p>
              <a:pPr algn="ctr" defTabSz="685800"/>
              <a:endParaRPr lang="en-US" sz="1500" b="1" dirty="0">
                <a:solidFill>
                  <a:prstClr val="white"/>
                </a:solidFill>
                <a:latin typeface="Helvetica Neue"/>
              </a:endParaRPr>
            </a:p>
          </p:txBody>
        </p:sp>
        <p:sp>
          <p:nvSpPr>
            <p:cNvPr id="22" name="Oval 21"/>
            <p:cNvSpPr/>
            <p:nvPr/>
          </p:nvSpPr>
          <p:spPr>
            <a:xfrm>
              <a:off x="7776600" y="4982083"/>
              <a:ext cx="620554" cy="626002"/>
            </a:xfrm>
            <a:prstGeom prst="ellipse">
              <a:avLst/>
            </a:prstGeom>
            <a:solidFill>
              <a:srgbClr val="C00000"/>
            </a:solidFill>
            <a:ln>
              <a:noFill/>
            </a:ln>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wrap="none" lIns="34290" rIns="34290" rtlCol="0" anchor="ctr">
              <a:noAutofit/>
            </a:bodyPr>
            <a:lstStyle/>
            <a:p>
              <a:pPr algn="ctr" defTabSz="685800"/>
              <a:r>
                <a:rPr lang="en-US" b="1" dirty="0">
                  <a:solidFill>
                    <a:prstClr val="white"/>
                  </a:solidFill>
                </a:rPr>
                <a:t>2020</a:t>
              </a:r>
            </a:p>
          </p:txBody>
        </p:sp>
        <p:sp>
          <p:nvSpPr>
            <p:cNvPr id="23" name="Oval 22"/>
            <p:cNvSpPr/>
            <p:nvPr/>
          </p:nvSpPr>
          <p:spPr>
            <a:xfrm>
              <a:off x="9747408" y="5200079"/>
              <a:ext cx="245908" cy="248064"/>
            </a:xfrm>
            <a:prstGeom prst="ellipse">
              <a:avLst/>
            </a:prstGeom>
            <a:solidFill>
              <a:schemeClr val="bg1">
                <a:lumMod val="65000"/>
              </a:schemeClr>
            </a:solidFill>
            <a:ln>
              <a:noFill/>
            </a:ln>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wrap="square" lIns="34290" rIns="34290" rtlCol="0" anchor="ctr">
              <a:noAutofit/>
            </a:bodyPr>
            <a:lstStyle/>
            <a:p>
              <a:pPr algn="ctr" defTabSz="685800"/>
              <a:endParaRPr lang="en-US" sz="1500" b="1" dirty="0">
                <a:solidFill>
                  <a:prstClr val="white"/>
                </a:solidFill>
                <a:latin typeface="Helvetica Neue"/>
              </a:endParaRPr>
            </a:p>
          </p:txBody>
        </p:sp>
        <p:sp>
          <p:nvSpPr>
            <p:cNvPr id="24" name="Oval 23"/>
            <p:cNvSpPr/>
            <p:nvPr/>
          </p:nvSpPr>
          <p:spPr>
            <a:xfrm>
              <a:off x="7309743" y="5200079"/>
              <a:ext cx="245908" cy="248064"/>
            </a:xfrm>
            <a:prstGeom prst="ellipse">
              <a:avLst/>
            </a:prstGeom>
            <a:solidFill>
              <a:schemeClr val="bg1">
                <a:lumMod val="65000"/>
              </a:schemeClr>
            </a:solidFill>
            <a:ln>
              <a:noFill/>
            </a:ln>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wrap="square" lIns="34290" rIns="34290" rtlCol="0" anchor="ctr">
              <a:noAutofit/>
            </a:bodyPr>
            <a:lstStyle/>
            <a:p>
              <a:pPr algn="ctr" defTabSz="685800"/>
              <a:endParaRPr lang="en-US" sz="1500" b="1" dirty="0">
                <a:solidFill>
                  <a:prstClr val="white"/>
                </a:solidFill>
                <a:latin typeface="Helvetica Neue"/>
              </a:endParaRPr>
            </a:p>
          </p:txBody>
        </p:sp>
        <p:sp>
          <p:nvSpPr>
            <p:cNvPr id="25" name="Oval 24"/>
            <p:cNvSpPr/>
            <p:nvPr/>
          </p:nvSpPr>
          <p:spPr>
            <a:xfrm>
              <a:off x="6209743" y="5200079"/>
              <a:ext cx="245908" cy="248064"/>
            </a:xfrm>
            <a:prstGeom prst="ellipse">
              <a:avLst/>
            </a:prstGeom>
            <a:solidFill>
              <a:schemeClr val="bg1">
                <a:lumMod val="65000"/>
              </a:schemeClr>
            </a:solidFill>
            <a:ln>
              <a:noFill/>
            </a:ln>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wrap="square" lIns="34290" rIns="34290" rtlCol="0" anchor="ctr">
              <a:noAutofit/>
            </a:bodyPr>
            <a:lstStyle/>
            <a:p>
              <a:pPr algn="ctr" defTabSz="685800"/>
              <a:endParaRPr lang="en-US" sz="1500" b="1" dirty="0">
                <a:solidFill>
                  <a:prstClr val="white"/>
                </a:solidFill>
                <a:latin typeface="Helvetica Neue"/>
              </a:endParaRPr>
            </a:p>
          </p:txBody>
        </p:sp>
        <p:sp>
          <p:nvSpPr>
            <p:cNvPr id="26" name="Oval 25"/>
            <p:cNvSpPr/>
            <p:nvPr/>
          </p:nvSpPr>
          <p:spPr>
            <a:xfrm>
              <a:off x="5109743" y="5200079"/>
              <a:ext cx="245908" cy="248064"/>
            </a:xfrm>
            <a:prstGeom prst="ellipse">
              <a:avLst/>
            </a:prstGeom>
            <a:solidFill>
              <a:schemeClr val="bg1">
                <a:lumMod val="65000"/>
              </a:schemeClr>
            </a:solidFill>
            <a:ln>
              <a:noFill/>
            </a:ln>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wrap="square" lIns="34290" rIns="34290" rtlCol="0" anchor="ctr">
              <a:noAutofit/>
            </a:bodyPr>
            <a:lstStyle/>
            <a:p>
              <a:pPr algn="ctr" defTabSz="685800"/>
              <a:endParaRPr lang="en-US" sz="1500" b="1" dirty="0">
                <a:solidFill>
                  <a:prstClr val="white"/>
                </a:solidFill>
                <a:latin typeface="Helvetica Neue"/>
              </a:endParaRPr>
            </a:p>
          </p:txBody>
        </p:sp>
        <p:sp>
          <p:nvSpPr>
            <p:cNvPr id="27" name="Oval 26"/>
            <p:cNvSpPr/>
            <p:nvPr/>
          </p:nvSpPr>
          <p:spPr>
            <a:xfrm>
              <a:off x="8647408" y="5200079"/>
              <a:ext cx="245908" cy="248064"/>
            </a:xfrm>
            <a:prstGeom prst="ellipse">
              <a:avLst/>
            </a:prstGeom>
            <a:solidFill>
              <a:schemeClr val="bg1">
                <a:lumMod val="65000"/>
              </a:schemeClr>
            </a:solidFill>
            <a:ln>
              <a:noFill/>
            </a:ln>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wrap="square" lIns="34290" rIns="34290" rtlCol="0" anchor="ctr">
              <a:noAutofit/>
            </a:bodyPr>
            <a:lstStyle/>
            <a:p>
              <a:pPr algn="ctr" defTabSz="685800"/>
              <a:endParaRPr lang="en-US" sz="1500" b="1" dirty="0">
                <a:solidFill>
                  <a:prstClr val="white"/>
                </a:solidFill>
                <a:latin typeface="Helvetica Neue"/>
              </a:endParaRPr>
            </a:p>
          </p:txBody>
        </p:sp>
        <p:sp>
          <p:nvSpPr>
            <p:cNvPr id="28" name="Oval 27"/>
            <p:cNvSpPr/>
            <p:nvPr/>
          </p:nvSpPr>
          <p:spPr>
            <a:xfrm>
              <a:off x="2909743" y="5200079"/>
              <a:ext cx="245908" cy="248064"/>
            </a:xfrm>
            <a:prstGeom prst="ellipse">
              <a:avLst/>
            </a:prstGeom>
            <a:solidFill>
              <a:schemeClr val="bg1">
                <a:lumMod val="65000"/>
              </a:schemeClr>
            </a:solidFill>
            <a:ln>
              <a:noFill/>
            </a:ln>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wrap="square" lIns="34290" rIns="34290" rtlCol="0" anchor="ctr">
              <a:noAutofit/>
            </a:bodyPr>
            <a:lstStyle/>
            <a:p>
              <a:pPr algn="ctr" defTabSz="685800"/>
              <a:endParaRPr lang="en-US" sz="1500" b="1" dirty="0">
                <a:solidFill>
                  <a:prstClr val="white"/>
                </a:solidFill>
                <a:latin typeface="Helvetica Neue"/>
              </a:endParaRPr>
            </a:p>
          </p:txBody>
        </p:sp>
        <p:sp>
          <p:nvSpPr>
            <p:cNvPr id="29" name="Oval 28"/>
            <p:cNvSpPr/>
            <p:nvPr/>
          </p:nvSpPr>
          <p:spPr>
            <a:xfrm>
              <a:off x="10297415" y="5200079"/>
              <a:ext cx="245908" cy="248064"/>
            </a:xfrm>
            <a:prstGeom prst="ellipse">
              <a:avLst/>
            </a:prstGeom>
            <a:solidFill>
              <a:schemeClr val="bg1">
                <a:lumMod val="65000"/>
              </a:schemeClr>
            </a:solidFill>
            <a:ln>
              <a:noFill/>
            </a:ln>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wrap="square" lIns="34290" rIns="34290" rtlCol="0" anchor="ctr">
              <a:noAutofit/>
            </a:bodyPr>
            <a:lstStyle/>
            <a:p>
              <a:pPr algn="ctr" defTabSz="685800"/>
              <a:endParaRPr lang="en-US" sz="1500" b="1" dirty="0">
                <a:solidFill>
                  <a:prstClr val="white"/>
                </a:solidFill>
                <a:latin typeface="Helvetica Neue"/>
              </a:endParaRPr>
            </a:p>
          </p:txBody>
        </p:sp>
      </p:grpSp>
      <p:sp>
        <p:nvSpPr>
          <p:cNvPr id="2" name="Title 1"/>
          <p:cNvSpPr>
            <a:spLocks noGrp="1"/>
          </p:cNvSpPr>
          <p:nvPr>
            <p:ph type="title"/>
          </p:nvPr>
        </p:nvSpPr>
        <p:spPr>
          <a:xfrm>
            <a:off x="252132" y="1050412"/>
            <a:ext cx="8310843" cy="398510"/>
          </a:xfrm>
        </p:spPr>
        <p:txBody>
          <a:bodyPr>
            <a:noAutofit/>
          </a:bodyPr>
          <a:lstStyle/>
          <a:p>
            <a:r>
              <a:rPr lang="en-US" sz="2700" dirty="0"/>
              <a:t>AHA | ASA 2020 Goal </a:t>
            </a:r>
          </a:p>
        </p:txBody>
      </p:sp>
      <p:sp>
        <p:nvSpPr>
          <p:cNvPr id="4" name="Slide Number Placeholder 3"/>
          <p:cNvSpPr>
            <a:spLocks noGrp="1"/>
          </p:cNvSpPr>
          <p:nvPr>
            <p:ph type="sldNum" sz="quarter" idx="12"/>
          </p:nvPr>
        </p:nvSpPr>
        <p:spPr/>
        <p:txBody>
          <a:bodyPr/>
          <a:lstStyle/>
          <a:p>
            <a:fld id="{CE7F6B2A-AA1D-4BB0-B72E-C9EB621A0451}" type="slidenum">
              <a:rPr lang="en-US" smtClean="0">
                <a:solidFill>
                  <a:prstClr val="black">
                    <a:tint val="75000"/>
                  </a:prstClr>
                </a:solidFill>
              </a:rPr>
              <a:pPr/>
              <a:t>37</a:t>
            </a:fld>
            <a:endParaRPr lang="en-US" dirty="0">
              <a:solidFill>
                <a:prstClr val="black">
                  <a:tint val="75000"/>
                </a:prstClr>
              </a:solidFill>
            </a:endParaRPr>
          </a:p>
        </p:txBody>
      </p:sp>
      <p:sp>
        <p:nvSpPr>
          <p:cNvPr id="5" name="Rectangle 4"/>
          <p:cNvSpPr/>
          <p:nvPr/>
        </p:nvSpPr>
        <p:spPr>
          <a:xfrm>
            <a:off x="3363833" y="1626719"/>
            <a:ext cx="5279442" cy="1013207"/>
          </a:xfrm>
          <a:prstGeom prst="rect">
            <a:avLst/>
          </a:prstGeom>
          <a:noFill/>
          <a:ln>
            <a:noFill/>
          </a:ln>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wrap="square" lIns="34290" rIns="34290" rtlCol="0" anchor="ctr">
            <a:noAutofit/>
          </a:bodyPr>
          <a:lstStyle/>
          <a:p>
            <a:pPr defTabSz="685800"/>
            <a:r>
              <a:rPr lang="en-US" b="1" dirty="0">
                <a:solidFill>
                  <a:srgbClr val="C00000"/>
                </a:solidFill>
              </a:rPr>
              <a:t>Improve the CV health of all Americans by 20% while reducing deaths from CV diseases and stroke by 20%.</a:t>
            </a:r>
          </a:p>
        </p:txBody>
      </p:sp>
      <p:sp>
        <p:nvSpPr>
          <p:cNvPr id="6" name="Title 1"/>
          <p:cNvSpPr txBox="1">
            <a:spLocks/>
          </p:cNvSpPr>
          <p:nvPr/>
        </p:nvSpPr>
        <p:spPr bwMode="auto">
          <a:xfrm>
            <a:off x="540940" y="1833133"/>
            <a:ext cx="2649930" cy="600377"/>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p>
            <a:pPr algn="ctr" defTabSz="685800">
              <a:defRPr/>
            </a:pPr>
            <a:r>
              <a:rPr lang="en-US" sz="2700" b="1" dirty="0">
                <a:solidFill>
                  <a:prstClr val="white">
                    <a:lumMod val="50000"/>
                  </a:prstClr>
                </a:solidFill>
                <a:ea typeface="Helvetica Neue"/>
                <a:cs typeface="Helvetica Neue"/>
              </a:rPr>
              <a:t>AHA 2020 GOAL</a:t>
            </a:r>
          </a:p>
        </p:txBody>
      </p:sp>
      <p:cxnSp>
        <p:nvCxnSpPr>
          <p:cNvPr id="7" name="Straight Connector 6"/>
          <p:cNvCxnSpPr/>
          <p:nvPr/>
        </p:nvCxnSpPr>
        <p:spPr>
          <a:xfrm>
            <a:off x="3204069" y="1731673"/>
            <a:ext cx="0" cy="803298"/>
          </a:xfrm>
          <a:prstGeom prst="line">
            <a:avLst/>
          </a:prstGeom>
          <a:ln w="38100">
            <a:solidFill>
              <a:srgbClr val="9F9F9F"/>
            </a:solidFill>
          </a:ln>
          <a:effectLst/>
        </p:spPr>
        <p:style>
          <a:lnRef idx="2">
            <a:schemeClr val="accent1"/>
          </a:lnRef>
          <a:fillRef idx="0">
            <a:schemeClr val="accent1"/>
          </a:fillRef>
          <a:effectRef idx="1">
            <a:schemeClr val="accent1"/>
          </a:effectRef>
          <a:fontRef idx="minor">
            <a:schemeClr val="tx1"/>
          </a:fontRef>
        </p:style>
      </p:cxnSp>
      <p:sp>
        <p:nvSpPr>
          <p:cNvPr id="33" name="Teardrop 32"/>
          <p:cNvSpPr/>
          <p:nvPr/>
        </p:nvSpPr>
        <p:spPr>
          <a:xfrm rot="8100000">
            <a:off x="704217" y="3349587"/>
            <a:ext cx="850455" cy="454432"/>
          </a:xfrm>
          <a:prstGeom prst="teardrop">
            <a:avLst>
              <a:gd name="adj" fmla="val 200000"/>
            </a:avLst>
          </a:prstGeom>
          <a:solidFill>
            <a:srgbClr val="769ACD"/>
          </a:solidFill>
          <a:ln>
            <a:noFill/>
          </a:ln>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wrap="square" lIns="34290" rIns="34290" rtlCol="0" anchor="ctr">
            <a:spAutoFit/>
          </a:bodyPr>
          <a:lstStyle/>
          <a:p>
            <a:pPr algn="ctr" defTabSz="685800"/>
            <a:endParaRPr lang="en-US" sz="1500" b="1" dirty="0">
              <a:solidFill>
                <a:prstClr val="white"/>
              </a:solidFill>
              <a:latin typeface="Helvetica Neue"/>
            </a:endParaRPr>
          </a:p>
        </p:txBody>
      </p:sp>
      <p:sp>
        <p:nvSpPr>
          <p:cNvPr id="34" name="Rectangle 33"/>
          <p:cNvSpPr/>
          <p:nvPr/>
        </p:nvSpPr>
        <p:spPr>
          <a:xfrm>
            <a:off x="1498246" y="3220927"/>
            <a:ext cx="1664054" cy="738664"/>
          </a:xfrm>
          <a:prstGeom prst="rect">
            <a:avLst/>
          </a:prstGeom>
        </p:spPr>
        <p:txBody>
          <a:bodyPr wrap="square">
            <a:spAutoFit/>
          </a:bodyPr>
          <a:lstStyle/>
          <a:p>
            <a:pPr defTabSz="685800"/>
            <a:r>
              <a:rPr lang="en-US" sz="1500" b="1" dirty="0">
                <a:solidFill>
                  <a:srgbClr val="769ACD"/>
                </a:solidFill>
              </a:rPr>
              <a:t>2010</a:t>
            </a:r>
            <a:r>
              <a:rPr lang="en-US" sz="1500" b="1" dirty="0">
                <a:solidFill>
                  <a:srgbClr val="33889F"/>
                </a:solidFill>
              </a:rPr>
              <a:t> </a:t>
            </a:r>
            <a:br>
              <a:rPr lang="en-US" sz="1500" b="1" dirty="0">
                <a:solidFill>
                  <a:srgbClr val="33889F"/>
                </a:solidFill>
              </a:rPr>
            </a:br>
            <a:r>
              <a:rPr lang="en-US" sz="1350" b="1" dirty="0">
                <a:solidFill>
                  <a:prstClr val="black">
                    <a:lumMod val="75000"/>
                    <a:lumOff val="25000"/>
                  </a:prstClr>
                </a:solidFill>
              </a:rPr>
              <a:t>Reduce </a:t>
            </a:r>
            <a:r>
              <a:rPr lang="en-US" sz="1350" b="1" dirty="0" err="1">
                <a:solidFill>
                  <a:prstClr val="black">
                    <a:lumMod val="75000"/>
                    <a:lumOff val="25000"/>
                  </a:prstClr>
                </a:solidFill>
              </a:rPr>
              <a:t>CHD</a:t>
            </a:r>
            <a:r>
              <a:rPr lang="en-US" sz="1350" b="1" dirty="0">
                <a:solidFill>
                  <a:prstClr val="black">
                    <a:lumMod val="75000"/>
                    <a:lumOff val="25000"/>
                  </a:prstClr>
                </a:solidFill>
              </a:rPr>
              <a:t>, stroke, and risk by 25%.</a:t>
            </a:r>
          </a:p>
        </p:txBody>
      </p:sp>
      <p:sp>
        <p:nvSpPr>
          <p:cNvPr id="35" name="Teardrop 34"/>
          <p:cNvSpPr/>
          <p:nvPr/>
        </p:nvSpPr>
        <p:spPr>
          <a:xfrm rot="8100000">
            <a:off x="6418259" y="3349587"/>
            <a:ext cx="850455" cy="454432"/>
          </a:xfrm>
          <a:prstGeom prst="teardrop">
            <a:avLst>
              <a:gd name="adj" fmla="val 200000"/>
            </a:avLst>
          </a:prstGeom>
          <a:solidFill>
            <a:srgbClr val="C00000"/>
          </a:solidFill>
          <a:ln>
            <a:noFill/>
          </a:ln>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wrap="square" lIns="34290" rIns="34290" rtlCol="0" anchor="ctr">
            <a:spAutoFit/>
          </a:bodyPr>
          <a:lstStyle/>
          <a:p>
            <a:pPr algn="ctr" defTabSz="685800"/>
            <a:endParaRPr lang="en-US" sz="1500" b="1" dirty="0">
              <a:solidFill>
                <a:prstClr val="white"/>
              </a:solidFill>
              <a:latin typeface="Helvetica Neue"/>
            </a:endParaRPr>
          </a:p>
        </p:txBody>
      </p:sp>
      <p:sp>
        <p:nvSpPr>
          <p:cNvPr id="36" name="Rectangle 35"/>
          <p:cNvSpPr/>
          <p:nvPr/>
        </p:nvSpPr>
        <p:spPr>
          <a:xfrm>
            <a:off x="7209114" y="3220926"/>
            <a:ext cx="1487212" cy="946413"/>
          </a:xfrm>
          <a:prstGeom prst="rect">
            <a:avLst/>
          </a:prstGeom>
        </p:spPr>
        <p:txBody>
          <a:bodyPr wrap="square">
            <a:spAutoFit/>
          </a:bodyPr>
          <a:lstStyle/>
          <a:p>
            <a:pPr defTabSz="685800"/>
            <a:r>
              <a:rPr lang="en-US" sz="1500" b="1" dirty="0">
                <a:solidFill>
                  <a:srgbClr val="C00000"/>
                </a:solidFill>
              </a:rPr>
              <a:t>2020 </a:t>
            </a:r>
            <a:br>
              <a:rPr lang="en-US" sz="1500" b="1" dirty="0">
                <a:solidFill>
                  <a:srgbClr val="C00000"/>
                </a:solidFill>
              </a:rPr>
            </a:br>
            <a:r>
              <a:rPr lang="en-US" sz="1350" b="1" dirty="0">
                <a:solidFill>
                  <a:prstClr val="black">
                    <a:lumMod val="75000"/>
                    <a:lumOff val="25000"/>
                  </a:prstClr>
                </a:solidFill>
              </a:rPr>
              <a:t>Move 13.6 million Americans to control their HBP</a:t>
            </a:r>
          </a:p>
        </p:txBody>
      </p:sp>
      <p:sp>
        <p:nvSpPr>
          <p:cNvPr id="37" name="Oval 36"/>
          <p:cNvSpPr/>
          <p:nvPr/>
        </p:nvSpPr>
        <p:spPr>
          <a:xfrm>
            <a:off x="825677" y="3270371"/>
            <a:ext cx="607537" cy="612864"/>
          </a:xfrm>
          <a:prstGeom prst="ellipse">
            <a:avLst/>
          </a:prstGeom>
          <a:solidFill>
            <a:schemeClr val="bg1"/>
          </a:solidFill>
          <a:ln>
            <a:noFill/>
          </a:ln>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wrap="square" lIns="34290" rIns="34290" rtlCol="0" anchor="ctr">
            <a:noAutofit/>
          </a:bodyPr>
          <a:lstStyle/>
          <a:p>
            <a:pPr algn="ctr" defTabSz="685800"/>
            <a:endParaRPr lang="en-US" sz="1500" b="1" dirty="0">
              <a:solidFill>
                <a:prstClr val="white"/>
              </a:solidFill>
              <a:latin typeface="Helvetica Neue"/>
            </a:endParaRPr>
          </a:p>
        </p:txBody>
      </p:sp>
      <p:sp>
        <p:nvSpPr>
          <p:cNvPr id="38" name="Oval 37"/>
          <p:cNvSpPr/>
          <p:nvPr/>
        </p:nvSpPr>
        <p:spPr>
          <a:xfrm>
            <a:off x="6539718" y="3270371"/>
            <a:ext cx="607537" cy="612864"/>
          </a:xfrm>
          <a:prstGeom prst="ellipse">
            <a:avLst/>
          </a:prstGeom>
          <a:solidFill>
            <a:schemeClr val="bg1"/>
          </a:solidFill>
          <a:ln>
            <a:noFill/>
          </a:ln>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wrap="square" lIns="34290" rIns="34290" rtlCol="0" anchor="ctr">
            <a:noAutofit/>
          </a:bodyPr>
          <a:lstStyle/>
          <a:p>
            <a:pPr algn="ctr" defTabSz="685800"/>
            <a:endParaRPr lang="en-US" sz="1500" b="1" dirty="0">
              <a:solidFill>
                <a:prstClr val="white"/>
              </a:solidFill>
              <a:latin typeface="Helvetica Neue"/>
            </a:endParaRPr>
          </a:p>
        </p:txBody>
      </p:sp>
      <p:sp>
        <p:nvSpPr>
          <p:cNvPr id="39" name="Freeform 7"/>
          <p:cNvSpPr>
            <a:spLocks/>
          </p:cNvSpPr>
          <p:nvPr/>
        </p:nvSpPr>
        <p:spPr bwMode="auto">
          <a:xfrm>
            <a:off x="903344" y="3360626"/>
            <a:ext cx="452201" cy="418180"/>
          </a:xfrm>
          <a:custGeom>
            <a:avLst/>
            <a:gdLst>
              <a:gd name="T0" fmla="*/ 0 w 1733"/>
              <a:gd name="T1" fmla="*/ 962 h 1603"/>
              <a:gd name="T2" fmla="*/ 553 w 1733"/>
              <a:gd name="T3" fmla="*/ 1603 h 1603"/>
              <a:gd name="T4" fmla="*/ 1733 w 1733"/>
              <a:gd name="T5" fmla="*/ 0 h 1603"/>
              <a:gd name="T6" fmla="*/ 471 w 1733"/>
              <a:gd name="T7" fmla="*/ 1228 h 1603"/>
              <a:gd name="T8" fmla="*/ 0 w 1733"/>
              <a:gd name="T9" fmla="*/ 962 h 1603"/>
            </a:gdLst>
            <a:ahLst/>
            <a:cxnLst>
              <a:cxn ang="0">
                <a:pos x="T0" y="T1"/>
              </a:cxn>
              <a:cxn ang="0">
                <a:pos x="T2" y="T3"/>
              </a:cxn>
              <a:cxn ang="0">
                <a:pos x="T4" y="T5"/>
              </a:cxn>
              <a:cxn ang="0">
                <a:pos x="T6" y="T7"/>
              </a:cxn>
              <a:cxn ang="0">
                <a:pos x="T8" y="T9"/>
              </a:cxn>
            </a:cxnLst>
            <a:rect l="0" t="0" r="r" b="b"/>
            <a:pathLst>
              <a:path w="1733" h="1603">
                <a:moveTo>
                  <a:pt x="0" y="962"/>
                </a:moveTo>
                <a:cubicBezTo>
                  <a:pt x="553" y="1603"/>
                  <a:pt x="553" y="1603"/>
                  <a:pt x="553" y="1603"/>
                </a:cubicBezTo>
                <a:cubicBezTo>
                  <a:pt x="834" y="1029"/>
                  <a:pt x="1179" y="501"/>
                  <a:pt x="1733" y="0"/>
                </a:cubicBezTo>
                <a:cubicBezTo>
                  <a:pt x="1318" y="234"/>
                  <a:pt x="861" y="678"/>
                  <a:pt x="471" y="1228"/>
                </a:cubicBezTo>
                <a:cubicBezTo>
                  <a:pt x="0" y="962"/>
                  <a:pt x="0" y="962"/>
                  <a:pt x="0" y="962"/>
                </a:cubicBezTo>
                <a:close/>
              </a:path>
            </a:pathLst>
          </a:custGeom>
          <a:solidFill>
            <a:srgbClr val="769ACD"/>
          </a:solidFill>
          <a:ln w="19050">
            <a:noFill/>
          </a:ln>
        </p:spPr>
        <p:txBody>
          <a:bodyPr vert="horz" wrap="square" lIns="68580" tIns="34290" rIns="68580" bIns="34290" numCol="1" anchor="t" anchorCtr="0" compatLnSpc="1">
            <a:prstTxWarp prst="textNoShape">
              <a:avLst/>
            </a:prstTxWarp>
          </a:bodyPr>
          <a:lstStyle/>
          <a:p>
            <a:pPr defTabSz="685800"/>
            <a:endParaRPr lang="en-US" sz="1350">
              <a:solidFill>
                <a:prstClr val="black"/>
              </a:solidFill>
            </a:endParaRPr>
          </a:p>
        </p:txBody>
      </p:sp>
      <p:pic>
        <p:nvPicPr>
          <p:cNvPr id="41" name="Picture 40" descr="Vibrant_Page_01-02.png"/>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288770" y="5039664"/>
            <a:ext cx="6855230" cy="961086"/>
          </a:xfrm>
          <a:prstGeom prst="rect">
            <a:avLst/>
          </a:prstGeom>
        </p:spPr>
      </p:pic>
    </p:spTree>
    <p:extLst>
      <p:ext uri="{BB962C8B-B14F-4D97-AF65-F5344CB8AC3E}">
        <p14:creationId xmlns:p14="http://schemas.microsoft.com/office/powerpoint/2010/main" val="1969181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22" presetClass="entr" presetSubtype="8"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left)">
                                      <p:cBhvr>
                                        <p:cTn id="16" dur="750"/>
                                        <p:tgtEl>
                                          <p:spTgt spid="30"/>
                                        </p:tgtEl>
                                      </p:cBhvr>
                                    </p:animEffect>
                                  </p:childTnLst>
                                </p:cTn>
                              </p:par>
                              <p:par>
                                <p:cTn id="17" presetID="22" presetClass="entr" presetSubtype="8"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750"/>
                                        <p:tgtEl>
                                          <p:spTgt spid="9"/>
                                        </p:tgtEl>
                                      </p:cBhvr>
                                    </p:animEffect>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500"/>
                                        <p:tgtEl>
                                          <p:spTgt spid="3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fade">
                                      <p:cBhvr>
                                        <p:cTn id="26" dur="500"/>
                                        <p:tgtEl>
                                          <p:spTgt spid="3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500"/>
                                        <p:tgtEl>
                                          <p:spTgt spid="34"/>
                                        </p:tgtEl>
                                      </p:cBhvr>
                                    </p:animEffect>
                                  </p:childTnLst>
                                </p:cTn>
                              </p:par>
                            </p:childTnLst>
                          </p:cTn>
                        </p:par>
                        <p:par>
                          <p:cTn id="33" fill="hold">
                            <p:stCondLst>
                              <p:cond delay="1250"/>
                            </p:stCondLst>
                            <p:childTnLst>
                              <p:par>
                                <p:cTn id="34" presetID="10" presetClass="entr" presetSubtype="0" fill="hold" grpId="0" nodeType="after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fade">
                                      <p:cBhvr>
                                        <p:cTn id="36" dur="500"/>
                                        <p:tgtEl>
                                          <p:spTgt spid="3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fade">
                                      <p:cBhvr>
                                        <p:cTn id="39" dur="500"/>
                                        <p:tgtEl>
                                          <p:spTgt spid="3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33" grpId="0" animBg="1"/>
      <p:bldP spid="34" grpId="0"/>
      <p:bldP spid="35" grpId="0" animBg="1"/>
      <p:bldP spid="36" grpId="0"/>
      <p:bldP spid="37" grpId="0" animBg="1"/>
      <p:bldP spid="38" grpId="0" animBg="1"/>
      <p:bldP spid="3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E7F6B2A-AA1D-4BB0-B72E-C9EB621A0451}" type="slidenum">
              <a:rPr lang="en-US" smtClean="0">
                <a:solidFill>
                  <a:prstClr val="black">
                    <a:tint val="75000"/>
                  </a:prstClr>
                </a:solidFill>
              </a:rPr>
              <a:pPr/>
              <a:t>38</a:t>
            </a:fld>
            <a:endParaRPr lang="en-US" dirty="0">
              <a:solidFill>
                <a:prstClr val="black">
                  <a:tint val="75000"/>
                </a:prstClr>
              </a:solidFill>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767988"/>
            <a:ext cx="9144000" cy="4551932"/>
          </a:xfrm>
          <a:prstGeom prst="rect">
            <a:avLst/>
          </a:prstGeom>
        </p:spPr>
      </p:pic>
      <p:pic>
        <p:nvPicPr>
          <p:cNvPr id="5" name="Picture 4" descr="HBP Footer.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 y="5460187"/>
            <a:ext cx="9144000" cy="548183"/>
          </a:xfrm>
          <a:prstGeom prst="rect">
            <a:avLst/>
          </a:prstGeom>
        </p:spPr>
      </p:pic>
      <p:pic>
        <p:nvPicPr>
          <p:cNvPr id="6" name="Picture 5" descr="Vibrant_Page_01-02.png"/>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288770" y="857250"/>
            <a:ext cx="6855230" cy="961086"/>
          </a:xfrm>
          <a:prstGeom prst="rect">
            <a:avLst/>
          </a:prstGeom>
        </p:spPr>
      </p:pic>
    </p:spTree>
    <p:extLst>
      <p:ext uri="{BB962C8B-B14F-4D97-AF65-F5344CB8AC3E}">
        <p14:creationId xmlns:p14="http://schemas.microsoft.com/office/powerpoint/2010/main" val="3499289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E7F6B2A-AA1D-4BB0-B72E-C9EB621A0451}" type="slidenum">
              <a:rPr lang="en-US" smtClean="0">
                <a:solidFill>
                  <a:prstClr val="black">
                    <a:tint val="75000"/>
                  </a:prstClr>
                </a:solidFill>
              </a:rPr>
              <a:pPr/>
              <a:t>39</a:t>
            </a:fld>
            <a:endParaRPr lang="en-US" dirty="0">
              <a:solidFill>
                <a:prstClr val="black">
                  <a:tint val="75000"/>
                </a:prstClr>
              </a:solidFill>
            </a:endParaRPr>
          </a:p>
        </p:txBody>
      </p:sp>
      <p:sp>
        <p:nvSpPr>
          <p:cNvPr id="5" name="Title 4"/>
          <p:cNvSpPr>
            <a:spLocks noGrp="1"/>
          </p:cNvSpPr>
          <p:nvPr>
            <p:ph type="title"/>
          </p:nvPr>
        </p:nvSpPr>
        <p:spPr/>
        <p:txBody>
          <a:bodyPr>
            <a:normAutofit/>
          </a:bodyPr>
          <a:lstStyle/>
          <a:p>
            <a:r>
              <a:rPr lang="en-US" dirty="0"/>
              <a:t>The Urgency</a:t>
            </a:r>
            <a:br>
              <a:rPr lang="en-US" dirty="0"/>
            </a:br>
            <a:r>
              <a:rPr lang="en-US" dirty="0"/>
              <a:t>Around </a:t>
            </a:r>
            <a:br>
              <a:rPr lang="en-US" dirty="0"/>
            </a:br>
            <a:r>
              <a:rPr lang="en-US" dirty="0"/>
              <a:t>High Blood Pressure Control</a:t>
            </a:r>
          </a:p>
        </p:txBody>
      </p:sp>
      <p:grpSp>
        <p:nvGrpSpPr>
          <p:cNvPr id="8" name="Group 7"/>
          <p:cNvGrpSpPr/>
          <p:nvPr/>
        </p:nvGrpSpPr>
        <p:grpSpPr>
          <a:xfrm>
            <a:off x="2694799" y="1135598"/>
            <a:ext cx="4871525" cy="332399"/>
            <a:chOff x="3977378" y="471438"/>
            <a:chExt cx="4636535" cy="316365"/>
          </a:xfrm>
        </p:grpSpPr>
        <p:sp>
          <p:nvSpPr>
            <p:cNvPr id="6" name="Rectangle 2"/>
            <p:cNvSpPr>
              <a:spLocks/>
            </p:cNvSpPr>
            <p:nvPr/>
          </p:nvSpPr>
          <p:spPr bwMode="auto">
            <a:xfrm>
              <a:off x="4320278" y="471438"/>
              <a:ext cx="4293635" cy="316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wrap="square" lIns="0" tIns="0" rIns="0" bIns="0">
              <a:spAutoFit/>
            </a:bodyPr>
            <a:lstStyle>
              <a:lvl1pPr>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37931725" indent="-37474525">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defTabSz="457200" eaLnBrk="0" fontAlgn="base" hangingPunct="0">
                <a:spcBef>
                  <a:spcPct val="0"/>
                </a:spcBef>
                <a:spcAft>
                  <a:spcPct val="0"/>
                </a:spcAft>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defTabSz="457200" eaLnBrk="0" fontAlgn="base" hangingPunct="0">
                <a:spcBef>
                  <a:spcPct val="0"/>
                </a:spcBef>
                <a:spcAft>
                  <a:spcPct val="0"/>
                </a:spcAft>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defTabSz="457200" eaLnBrk="0" fontAlgn="base" hangingPunct="0">
                <a:spcBef>
                  <a:spcPct val="0"/>
                </a:spcBef>
                <a:spcAft>
                  <a:spcPct val="0"/>
                </a:spcAft>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defTabSz="457200" eaLnBrk="0" fontAlgn="base" hangingPunct="0">
                <a:spcBef>
                  <a:spcPct val="0"/>
                </a:spcBef>
                <a:spcAft>
                  <a:spcPct val="0"/>
                </a:spcAft>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defTabSz="685800">
                <a:lnSpc>
                  <a:spcPct val="90000"/>
                </a:lnSpc>
              </a:pPr>
              <a:r>
                <a:rPr lang="en-US" altLang="en-US" dirty="0">
                  <a:solidFill>
                    <a:srgbClr val="D42914"/>
                  </a:solidFill>
                  <a:latin typeface="Calibri" panose="020F0502020204030204"/>
                  <a:ea typeface="HelveticaNeueLT Com 45 Lt" pitchFamily="-107" charset="0"/>
                  <a:cs typeface="HelveticaNeueLT Com 45 Lt" pitchFamily="-107" charset="0"/>
                  <a:sym typeface="HelveticaNeueLT Com 45 Lt" pitchFamily="-107" charset="0"/>
                </a:rPr>
                <a:t>80 million adults have HBP</a:t>
              </a:r>
              <a:endParaRPr lang="en-US" altLang="en-US" dirty="0">
                <a:latin typeface="Calibri" panose="020F0502020204030204"/>
                <a:ea typeface="HelveticaNeueLT Com 45 Lt" pitchFamily="-107" charset="0"/>
                <a:cs typeface="HelveticaNeueLT Com 45 Lt" pitchFamily="-107" charset="0"/>
                <a:sym typeface="HelveticaNeueLT Com 45 Lt" pitchFamily="-107" charset="0"/>
              </a:endParaRPr>
            </a:p>
          </p:txBody>
        </p:sp>
        <p:sp>
          <p:nvSpPr>
            <p:cNvPr id="7" name="AutoShape 4"/>
            <p:cNvSpPr>
              <a:spLocks/>
            </p:cNvSpPr>
            <p:nvPr/>
          </p:nvSpPr>
          <p:spPr bwMode="auto">
            <a:xfrm rot="5400000">
              <a:off x="3959122" y="501133"/>
              <a:ext cx="268288" cy="231775"/>
            </a:xfrm>
            <a:prstGeom prst="triangle">
              <a:avLst>
                <a:gd name="adj" fmla="val 50000"/>
              </a:avLst>
            </a:prstGeom>
            <a:solidFill>
              <a:srgbClr val="D42914"/>
            </a:solidFill>
            <a:ln>
              <a:noFill/>
            </a:ln>
            <a:extLst>
              <a:ext uri="{91240B29-F687-4F45-9708-019B960494DF}">
                <a14:hiddenLine xmlns:a14="http://schemas.microsoft.com/office/drawing/2010/main" w="12700">
                  <a:solidFill>
                    <a:srgbClr val="000000"/>
                  </a:solidFill>
                  <a:miter lim="0"/>
                  <a:headEnd/>
                  <a:tailEnd/>
                </a14:hiddenLine>
              </a:ext>
            </a:extLst>
          </p:spPr>
          <p:txBody>
            <a:bodyPr lIns="0" tIns="0" rIns="0" bIns="0" anchor="ctr"/>
            <a:lstStyle>
              <a:lvl1pPr>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37931725" indent="-37474525">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defTabSz="457200" eaLnBrk="0" fontAlgn="base" hangingPunct="0">
                <a:spcBef>
                  <a:spcPct val="0"/>
                </a:spcBef>
                <a:spcAft>
                  <a:spcPct val="0"/>
                </a:spcAft>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defTabSz="457200" eaLnBrk="0" fontAlgn="base" hangingPunct="0">
                <a:spcBef>
                  <a:spcPct val="0"/>
                </a:spcBef>
                <a:spcAft>
                  <a:spcPct val="0"/>
                </a:spcAft>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defTabSz="457200" eaLnBrk="0" fontAlgn="base" hangingPunct="0">
                <a:spcBef>
                  <a:spcPct val="0"/>
                </a:spcBef>
                <a:spcAft>
                  <a:spcPct val="0"/>
                </a:spcAft>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defTabSz="457200" eaLnBrk="0" fontAlgn="base" hangingPunct="0">
                <a:spcBef>
                  <a:spcPct val="0"/>
                </a:spcBef>
                <a:spcAft>
                  <a:spcPct val="0"/>
                </a:spcAft>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algn="ctr" defTabSz="685800"/>
              <a:endParaRPr lang="en-US" altLang="en-US" sz="1350">
                <a:solidFill>
                  <a:srgbClr val="FFFFFF"/>
                </a:solidFill>
              </a:endParaRPr>
            </a:p>
          </p:txBody>
        </p:sp>
      </p:grpSp>
      <p:pic>
        <p:nvPicPr>
          <p:cNvPr id="9" name="Picture 8" descr="1-in-3_Americans_Slide copy.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7898" y="1511628"/>
            <a:ext cx="4918472" cy="4216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10" name="Picture 10" descr="AV_BP_chart.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56810" y="1669981"/>
            <a:ext cx="3836194" cy="1850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11" name="Rectangle 7"/>
          <p:cNvSpPr>
            <a:spLocks/>
          </p:cNvSpPr>
          <p:nvPr/>
        </p:nvSpPr>
        <p:spPr bwMode="auto">
          <a:xfrm>
            <a:off x="939249" y="5685237"/>
            <a:ext cx="5003006"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34290" rIns="34290">
            <a:spAutoFit/>
          </a:bodyPr>
          <a:lstStyle>
            <a:lvl1pPr>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37931725" indent="-37474525">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defTabSz="457200" eaLnBrk="0" fontAlgn="base" hangingPunct="0">
              <a:spcBef>
                <a:spcPct val="0"/>
              </a:spcBef>
              <a:spcAft>
                <a:spcPct val="0"/>
              </a:spcAft>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defTabSz="457200" eaLnBrk="0" fontAlgn="base" hangingPunct="0">
              <a:spcBef>
                <a:spcPct val="0"/>
              </a:spcBef>
              <a:spcAft>
                <a:spcPct val="0"/>
              </a:spcAft>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defTabSz="457200" eaLnBrk="0" fontAlgn="base" hangingPunct="0">
              <a:spcBef>
                <a:spcPct val="0"/>
              </a:spcBef>
              <a:spcAft>
                <a:spcPct val="0"/>
              </a:spcAft>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defTabSz="457200" eaLnBrk="0" fontAlgn="base" hangingPunct="0">
              <a:spcBef>
                <a:spcPct val="0"/>
              </a:spcBef>
              <a:spcAft>
                <a:spcPct val="0"/>
              </a:spcAft>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defTabSz="685800"/>
            <a:r>
              <a:rPr lang="en-US" altLang="en-US" sz="750" dirty="0">
                <a:solidFill>
                  <a:srgbClr val="404040"/>
                </a:solidFill>
                <a:latin typeface="Calibri Light" panose="020F0302020204030204"/>
                <a:ea typeface="Helvetica Neue LT Com 55 Roman" charset="0"/>
                <a:cs typeface="Helvetica Neue LT Com 55 Roman" charset="0"/>
                <a:sym typeface="Helvetica Neue LT Com 55 Roman" charset="0"/>
              </a:rPr>
              <a:t>AHA 2015 Statistical Update</a:t>
            </a:r>
            <a:endParaRPr lang="en-US" altLang="en-US" sz="1350" dirty="0">
              <a:latin typeface="Calibri Light" panose="020F0302020204030204"/>
              <a:ea typeface="Helvetica Neue LT Com 55 Roman" charset="0"/>
              <a:cs typeface="Helvetica Neue LT Com 55 Roman" charset="0"/>
              <a:sym typeface="Helvetica Neue LT Com 55 Roman" charset="0"/>
            </a:endParaRPr>
          </a:p>
        </p:txBody>
      </p:sp>
    </p:spTree>
    <p:extLst>
      <p:ext uri="{BB962C8B-B14F-4D97-AF65-F5344CB8AC3E}">
        <p14:creationId xmlns:p14="http://schemas.microsoft.com/office/powerpoint/2010/main" val="1569477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sz="3300" dirty="0">
                <a:latin typeface="Arial" charset="0"/>
                <a:cs typeface="Arial" charset="0"/>
              </a:rPr>
              <a:t>Million Hearts</a:t>
            </a:r>
            <a:r>
              <a:rPr lang="en-US" sz="3300" baseline="30000" dirty="0">
                <a:latin typeface="Arial" charset="0"/>
                <a:cs typeface="Arial" charset="0"/>
              </a:rPr>
              <a:t>®</a:t>
            </a:r>
            <a:r>
              <a:rPr lang="en-US" sz="3300" dirty="0">
                <a:latin typeface="Arial" charset="0"/>
                <a:cs typeface="Arial" charset="0"/>
              </a:rPr>
              <a:t> </a:t>
            </a:r>
          </a:p>
        </p:txBody>
      </p:sp>
      <p:sp>
        <p:nvSpPr>
          <p:cNvPr id="13315" name="Rectangle 3"/>
          <p:cNvSpPr>
            <a:spLocks noGrp="1" noChangeArrowheads="1"/>
          </p:cNvSpPr>
          <p:nvPr>
            <p:ph idx="1"/>
          </p:nvPr>
        </p:nvSpPr>
        <p:spPr>
          <a:xfrm>
            <a:off x="457768" y="3403971"/>
            <a:ext cx="8228647" cy="2325332"/>
          </a:xfrm>
        </p:spPr>
        <p:txBody>
          <a:bodyPr>
            <a:normAutofit fontScale="92500"/>
          </a:bodyPr>
          <a:lstStyle/>
          <a:p>
            <a:pPr eaLnBrk="1" hangingPunct="1"/>
            <a:r>
              <a:rPr lang="en-US" dirty="0">
                <a:latin typeface="Arial" charset="0"/>
                <a:cs typeface="Arial" charset="0"/>
              </a:rPr>
              <a:t>National initiative co-led by CDC and CMS in partnership with federal, state, and private sectors </a:t>
            </a:r>
          </a:p>
          <a:p>
            <a:pPr eaLnBrk="1" hangingPunct="1"/>
            <a:r>
              <a:rPr lang="en-US" dirty="0">
                <a:latin typeface="Arial" charset="0"/>
                <a:cs typeface="Arial" charset="0"/>
              </a:rPr>
              <a:t>To address the causes of </a:t>
            </a:r>
            <a:r>
              <a:rPr lang="en-US" u="sng" dirty="0">
                <a:solidFill>
                  <a:srgbClr val="FF0000"/>
                </a:solidFill>
                <a:latin typeface="Arial" charset="0"/>
                <a:cs typeface="Arial" charset="0"/>
              </a:rPr>
              <a:t>1.5M events </a:t>
            </a:r>
            <a:r>
              <a:rPr lang="en-US" dirty="0">
                <a:latin typeface="Arial" charset="0"/>
                <a:cs typeface="Arial" charset="0"/>
              </a:rPr>
              <a:t>and </a:t>
            </a:r>
            <a:r>
              <a:rPr lang="en-US" u="sng" dirty="0">
                <a:solidFill>
                  <a:srgbClr val="FF0000"/>
                </a:solidFill>
                <a:latin typeface="Arial" charset="0"/>
                <a:cs typeface="Arial" charset="0"/>
              </a:rPr>
              <a:t>800K deaths </a:t>
            </a:r>
            <a:r>
              <a:rPr lang="en-US" dirty="0">
                <a:latin typeface="Arial" charset="0"/>
                <a:cs typeface="Arial" charset="0"/>
              </a:rPr>
              <a:t>a year, </a:t>
            </a:r>
            <a:r>
              <a:rPr lang="en-US" u="sng" dirty="0">
                <a:solidFill>
                  <a:srgbClr val="FF0000"/>
                </a:solidFill>
                <a:latin typeface="Arial" charset="0"/>
                <a:cs typeface="Arial" charset="0"/>
              </a:rPr>
              <a:t>$316.6 B </a:t>
            </a:r>
            <a:r>
              <a:rPr lang="en-US" dirty="0">
                <a:latin typeface="Arial" charset="0"/>
                <a:cs typeface="Arial" charset="0"/>
              </a:rPr>
              <a:t>in annual health care costs and lost productivity and major disparities in outcomes</a:t>
            </a:r>
          </a:p>
        </p:txBody>
      </p:sp>
      <p:sp>
        <p:nvSpPr>
          <p:cNvPr id="13316" name="Rectangle 5"/>
          <p:cNvSpPr txBox="1">
            <a:spLocks noGrp="1" noChangeArrowheads="1"/>
          </p:cNvSpPr>
          <p:nvPr/>
        </p:nvSpPr>
        <p:spPr bwMode="auto">
          <a:xfrm>
            <a:off x="1" y="6552882"/>
            <a:ext cx="8229839" cy="381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231" tIns="45158" rIns="90231" bIns="45158"/>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defTabSz="608013" eaLnBrk="0" fontAlgn="base" hangingPunct="0">
              <a:spcBef>
                <a:spcPct val="0"/>
              </a:spcBef>
              <a:spcAft>
                <a:spcPct val="0"/>
              </a:spcAft>
              <a:defRPr sz="2400">
                <a:solidFill>
                  <a:schemeClr val="tx1"/>
                </a:solidFill>
                <a:latin typeface="Arial" charset="0"/>
              </a:defRPr>
            </a:lvl6pPr>
            <a:lvl7pPr marL="2971800" indent="-228600" defTabSz="608013" eaLnBrk="0" fontAlgn="base" hangingPunct="0">
              <a:spcBef>
                <a:spcPct val="0"/>
              </a:spcBef>
              <a:spcAft>
                <a:spcPct val="0"/>
              </a:spcAft>
              <a:defRPr sz="2400">
                <a:solidFill>
                  <a:schemeClr val="tx1"/>
                </a:solidFill>
                <a:latin typeface="Arial" charset="0"/>
              </a:defRPr>
            </a:lvl7pPr>
            <a:lvl8pPr marL="3429000" indent="-228600" defTabSz="608013" eaLnBrk="0" fontAlgn="base" hangingPunct="0">
              <a:spcBef>
                <a:spcPct val="0"/>
              </a:spcBef>
              <a:spcAft>
                <a:spcPct val="0"/>
              </a:spcAft>
              <a:defRPr sz="2400">
                <a:solidFill>
                  <a:schemeClr val="tx1"/>
                </a:solidFill>
                <a:latin typeface="Arial" charset="0"/>
              </a:defRPr>
            </a:lvl8pPr>
            <a:lvl9pPr marL="3886200" indent="-228600" defTabSz="608013" eaLnBrk="0" fontAlgn="base" hangingPunct="0">
              <a:spcBef>
                <a:spcPct val="0"/>
              </a:spcBef>
              <a:spcAft>
                <a:spcPct val="0"/>
              </a:spcAft>
              <a:defRPr sz="2400">
                <a:solidFill>
                  <a:schemeClr val="tx1"/>
                </a:solidFill>
                <a:latin typeface="Arial" charset="0"/>
              </a:defRPr>
            </a:lvl9pPr>
          </a:lstStyle>
          <a:p>
            <a:pPr defTabSz="450547" eaLnBrk="1" hangingPunct="1"/>
            <a:fld id="{B1CB7B70-5679-4078-A8F7-F10A4304DC81}" type="slidenum">
              <a:rPr lang="en-US" sz="1000">
                <a:solidFill>
                  <a:srgbClr val="FFFFFF"/>
                </a:solidFill>
                <a:latin typeface="Myriad Pro" pitchFamily="34" charset="0"/>
                <a:ea typeface="MS PGothic" pitchFamily="34" charset="-128"/>
                <a:cs typeface="Arial" charset="0"/>
              </a:rPr>
              <a:pPr defTabSz="450547" eaLnBrk="1" hangingPunct="1"/>
              <a:t>4</a:t>
            </a:fld>
            <a:endParaRPr lang="ru-RU" sz="1000">
              <a:solidFill>
                <a:srgbClr val="FFFFFF"/>
              </a:solidFill>
              <a:latin typeface="Myriad Pro" pitchFamily="34" charset="0"/>
              <a:ea typeface="MS PGothic" pitchFamily="34" charset="-128"/>
              <a:cs typeface="Arial" charset="0"/>
            </a:endParaRPr>
          </a:p>
        </p:txBody>
      </p:sp>
      <p:sp>
        <p:nvSpPr>
          <p:cNvPr id="8" name="Rounded Rectangle 7"/>
          <p:cNvSpPr/>
          <p:nvPr/>
        </p:nvSpPr>
        <p:spPr>
          <a:xfrm>
            <a:off x="995185" y="2022710"/>
            <a:ext cx="7062786" cy="962843"/>
          </a:xfrm>
          <a:prstGeom prst="roundRect">
            <a:avLst/>
          </a:prstGeom>
          <a:solidFill>
            <a:srgbClr val="79337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0231" tIns="45158" rIns="90231" bIns="45158">
            <a:spAutoFit/>
          </a:bodyPr>
          <a:lstStyle/>
          <a:p>
            <a:pPr algn="ctr" defTabSz="451176" eaLnBrk="0" hangingPunct="0">
              <a:spcAft>
                <a:spcPts val="300"/>
              </a:spcAft>
              <a:defRPr/>
            </a:pPr>
            <a:r>
              <a:rPr lang="en-US" sz="2400" b="1" dirty="0">
                <a:solidFill>
                  <a:prstClr val="white"/>
                </a:solidFill>
                <a:latin typeface="Arial" panose="020B0604020202020204" pitchFamily="34" charset="0"/>
                <a:cs typeface="Arial" panose="020B0604020202020204" pitchFamily="34" charset="0"/>
              </a:rPr>
              <a:t>Goal: Prevent 1 million heart attacks </a:t>
            </a:r>
          </a:p>
          <a:p>
            <a:pPr algn="ctr" defTabSz="451176" eaLnBrk="0" hangingPunct="0">
              <a:spcAft>
                <a:spcPts val="300"/>
              </a:spcAft>
              <a:defRPr/>
            </a:pPr>
            <a:r>
              <a:rPr lang="en-US" sz="2400" b="1" dirty="0">
                <a:solidFill>
                  <a:prstClr val="white"/>
                </a:solidFill>
                <a:latin typeface="Arial" panose="020B0604020202020204" pitchFamily="34" charset="0"/>
                <a:cs typeface="Arial" panose="020B0604020202020204" pitchFamily="34" charset="0"/>
              </a:rPr>
              <a:t>and strokes by 2017</a:t>
            </a:r>
          </a:p>
        </p:txBody>
      </p:sp>
      <p:sp>
        <p:nvSpPr>
          <p:cNvPr id="2" name="Slide Number Placeholder 1"/>
          <p:cNvSpPr>
            <a:spLocks noGrp="1"/>
          </p:cNvSpPr>
          <p:nvPr>
            <p:ph type="sldNum" sz="quarter" idx="4294967295"/>
          </p:nvPr>
        </p:nvSpPr>
        <p:spPr>
          <a:xfrm>
            <a:off x="6628960" y="6492875"/>
            <a:ext cx="2057400" cy="365125"/>
          </a:xfrm>
          <a:prstGeom prst="rect">
            <a:avLst/>
          </a:prstGeom>
        </p:spPr>
        <p:txBody>
          <a:bodyPr/>
          <a:lstStyle/>
          <a:p>
            <a:fld id="{560D0EE8-A428-41C3-AD00-6DCB86027DB7}" type="slidenum">
              <a:rPr lang="en-US" smtClean="0"/>
              <a:t>4</a:t>
            </a:fld>
            <a:endParaRPr lang="en-US" dirty="0"/>
          </a:p>
        </p:txBody>
      </p:sp>
    </p:spTree>
    <p:extLst>
      <p:ext uri="{BB962C8B-B14F-4D97-AF65-F5344CB8AC3E}">
        <p14:creationId xmlns:p14="http://schemas.microsoft.com/office/powerpoint/2010/main" val="350688890"/>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E7F6B2A-AA1D-4BB0-B72E-C9EB621A0451}" type="slidenum">
              <a:rPr lang="en-US" smtClean="0">
                <a:solidFill>
                  <a:prstClr val="black">
                    <a:tint val="75000"/>
                  </a:prstClr>
                </a:solidFill>
              </a:rPr>
              <a:pPr/>
              <a:t>40</a:t>
            </a:fld>
            <a:endParaRPr lang="en-US" dirty="0">
              <a:solidFill>
                <a:prstClr val="black">
                  <a:tint val="75000"/>
                </a:prstClr>
              </a:solidFill>
            </a:endParaRPr>
          </a:p>
        </p:txBody>
      </p:sp>
      <p:sp>
        <p:nvSpPr>
          <p:cNvPr id="3" name="Title 2"/>
          <p:cNvSpPr>
            <a:spLocks noGrp="1"/>
          </p:cNvSpPr>
          <p:nvPr>
            <p:ph type="title"/>
          </p:nvPr>
        </p:nvSpPr>
        <p:spPr/>
        <p:txBody>
          <a:bodyPr/>
          <a:lstStyle/>
          <a:p>
            <a:r>
              <a:rPr lang="en-US" dirty="0"/>
              <a:t>Our </a:t>
            </a:r>
            <a:br>
              <a:rPr lang="en-US" dirty="0"/>
            </a:br>
            <a:r>
              <a:rPr lang="en-US" dirty="0"/>
              <a:t>Goal for</a:t>
            </a:r>
            <a:br>
              <a:rPr lang="en-US" dirty="0"/>
            </a:br>
            <a:r>
              <a:rPr lang="en-US" dirty="0"/>
              <a:t>Better Control</a:t>
            </a:r>
          </a:p>
        </p:txBody>
      </p:sp>
      <p:pic>
        <p:nvPicPr>
          <p:cNvPr id="4" name="Picture 6" descr="Move_to_Control.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51547" y="1427561"/>
            <a:ext cx="5355861" cy="2749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5" name="Picture 7" descr="Pie_charts.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42035" y="3506132"/>
            <a:ext cx="5219496" cy="1724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Tree>
    <p:extLst>
      <p:ext uri="{BB962C8B-B14F-4D97-AF65-F5344CB8AC3E}">
        <p14:creationId xmlns:p14="http://schemas.microsoft.com/office/powerpoint/2010/main" val="134957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E7F6B2A-AA1D-4BB0-B72E-C9EB621A0451}" type="slidenum">
              <a:rPr lang="en-US" smtClean="0">
                <a:solidFill>
                  <a:prstClr val="black">
                    <a:tint val="75000"/>
                  </a:prstClr>
                </a:solidFill>
              </a:rPr>
              <a:pPr/>
              <a:t>41</a:t>
            </a:fld>
            <a:endParaRPr lang="en-US" dirty="0">
              <a:solidFill>
                <a:prstClr val="black">
                  <a:tint val="75000"/>
                </a:prstClr>
              </a:solidFill>
            </a:endParaRPr>
          </a:p>
        </p:txBody>
      </p:sp>
      <p:sp>
        <p:nvSpPr>
          <p:cNvPr id="6" name="Title 5"/>
          <p:cNvSpPr>
            <a:spLocks noGrp="1"/>
          </p:cNvSpPr>
          <p:nvPr>
            <p:ph type="title"/>
          </p:nvPr>
        </p:nvSpPr>
        <p:spPr/>
        <p:txBody>
          <a:bodyPr>
            <a:normAutofit/>
          </a:bodyPr>
          <a:lstStyle/>
          <a:p>
            <a:r>
              <a:rPr lang="en-US" dirty="0"/>
              <a:t>The Urgency</a:t>
            </a:r>
            <a:br>
              <a:rPr lang="en-US" dirty="0"/>
            </a:br>
            <a:r>
              <a:rPr lang="en-US" dirty="0"/>
              <a:t>Around </a:t>
            </a:r>
            <a:br>
              <a:rPr lang="en-US" dirty="0"/>
            </a:br>
            <a:r>
              <a:rPr lang="en-US" dirty="0"/>
              <a:t>High Blood Pressure Control</a:t>
            </a:r>
          </a:p>
        </p:txBody>
      </p:sp>
      <p:pic>
        <p:nvPicPr>
          <p:cNvPr id="7" name="Screen Shot 2015-04-22 at 11.03.14 AM.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975273" y="1195180"/>
            <a:ext cx="2252711" cy="4508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8" name="Screen Shot 2015-04-22 at 11.03.14 AM.png"/>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558082" y="908247"/>
            <a:ext cx="2373344" cy="4942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9" name="Rectangle 7"/>
          <p:cNvSpPr>
            <a:spLocks/>
          </p:cNvSpPr>
          <p:nvPr/>
        </p:nvSpPr>
        <p:spPr bwMode="auto">
          <a:xfrm>
            <a:off x="939249" y="5685237"/>
            <a:ext cx="5003006"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34290" rIns="34290">
            <a:spAutoFit/>
          </a:bodyPr>
          <a:lstStyle>
            <a:lvl1pPr>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37931725" indent="-37474525">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defTabSz="457200" eaLnBrk="0" fontAlgn="base" hangingPunct="0">
              <a:spcBef>
                <a:spcPct val="0"/>
              </a:spcBef>
              <a:spcAft>
                <a:spcPct val="0"/>
              </a:spcAft>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defTabSz="457200" eaLnBrk="0" fontAlgn="base" hangingPunct="0">
              <a:spcBef>
                <a:spcPct val="0"/>
              </a:spcBef>
              <a:spcAft>
                <a:spcPct val="0"/>
              </a:spcAft>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defTabSz="457200" eaLnBrk="0" fontAlgn="base" hangingPunct="0">
              <a:spcBef>
                <a:spcPct val="0"/>
              </a:spcBef>
              <a:spcAft>
                <a:spcPct val="0"/>
              </a:spcAft>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defTabSz="457200" eaLnBrk="0" fontAlgn="base" hangingPunct="0">
              <a:spcBef>
                <a:spcPct val="0"/>
              </a:spcBef>
              <a:spcAft>
                <a:spcPct val="0"/>
              </a:spcAft>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defTabSz="685800"/>
            <a:r>
              <a:rPr lang="en-US" altLang="en-US" sz="750" dirty="0">
                <a:solidFill>
                  <a:srgbClr val="404040"/>
                </a:solidFill>
                <a:latin typeface="Calibri Light" panose="020F0302020204030204"/>
                <a:ea typeface="Helvetica Neue LT Com 55 Roman" charset="0"/>
                <a:cs typeface="Helvetica Neue LT Com 55 Roman" charset="0"/>
                <a:sym typeface="Helvetica Neue LT Com 55 Roman" charset="0"/>
              </a:rPr>
              <a:t>AHA 2015 Statistical Update</a:t>
            </a:r>
            <a:endParaRPr lang="en-US" altLang="en-US" sz="1350" dirty="0">
              <a:latin typeface="Calibri Light" panose="020F0302020204030204"/>
              <a:ea typeface="Helvetica Neue LT Com 55 Roman" charset="0"/>
              <a:cs typeface="Helvetica Neue LT Com 55 Roman" charset="0"/>
              <a:sym typeface="Helvetica Neue LT Com 55 Roman" charset="0"/>
            </a:endParaRPr>
          </a:p>
        </p:txBody>
      </p:sp>
    </p:spTree>
    <p:extLst>
      <p:ext uri="{BB962C8B-B14F-4D97-AF65-F5344CB8AC3E}">
        <p14:creationId xmlns:p14="http://schemas.microsoft.com/office/powerpoint/2010/main" val="3592216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E7F6B2A-AA1D-4BB0-B72E-C9EB621A0451}" type="slidenum">
              <a:rPr lang="en-US" smtClean="0">
                <a:solidFill>
                  <a:prstClr val="black">
                    <a:tint val="75000"/>
                  </a:prstClr>
                </a:solidFill>
              </a:rPr>
              <a:pPr/>
              <a:t>42</a:t>
            </a:fld>
            <a:endParaRPr lang="en-US" dirty="0">
              <a:solidFill>
                <a:prstClr val="black">
                  <a:tint val="75000"/>
                </a:prstClr>
              </a:solidFill>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flipH="1">
            <a:off x="0" y="857250"/>
            <a:ext cx="9144000" cy="3389435"/>
          </a:xfrm>
          <a:prstGeom prst="rect">
            <a:avLst/>
          </a:prstGeom>
        </p:spPr>
      </p:pic>
      <p:sp>
        <p:nvSpPr>
          <p:cNvPr id="9" name="Title Placeholder 1"/>
          <p:cNvSpPr txBox="1">
            <a:spLocks/>
          </p:cNvSpPr>
          <p:nvPr/>
        </p:nvSpPr>
        <p:spPr bwMode="auto">
          <a:xfrm>
            <a:off x="645865" y="4677381"/>
            <a:ext cx="6990254" cy="592931"/>
          </a:xfrm>
          <a:prstGeom prst="rect">
            <a:avLst/>
          </a:prstGeom>
          <a:noFill/>
          <a:ln w="9525">
            <a:noFill/>
            <a:miter lim="800000"/>
            <a:headEnd/>
            <a:tailEnd/>
          </a:ln>
        </p:spPr>
        <p:txBody>
          <a:bodyPr anchor="ctr"/>
          <a:lstStyle/>
          <a:p>
            <a:pPr defTabSz="685800"/>
            <a:r>
              <a:rPr lang="en-US" sz="3300" b="1" dirty="0">
                <a:solidFill>
                  <a:prstClr val="black"/>
                </a:solidFill>
                <a:ea typeface="Helvetica 65 Medium"/>
                <a:cs typeface="Helvetica 65 Medium"/>
              </a:rPr>
              <a:t>Check. Change. </a:t>
            </a:r>
            <a:r>
              <a:rPr lang="en-US" sz="3300" b="1" i="1" dirty="0">
                <a:solidFill>
                  <a:prstClr val="black"/>
                </a:solidFill>
                <a:ea typeface="Helvetica 65 Medium"/>
                <a:cs typeface="Helvetica 65 Medium"/>
              </a:rPr>
              <a:t>Control.</a:t>
            </a:r>
            <a:r>
              <a:rPr lang="en-US" sz="3300" b="1" i="1" baseline="30000" dirty="0">
                <a:solidFill>
                  <a:prstClr val="black"/>
                </a:solidFill>
                <a:ea typeface="Helvetica 65 Medium"/>
                <a:cs typeface="Helvetica 65 Medium"/>
              </a:rPr>
              <a:t>TM</a:t>
            </a:r>
            <a:r>
              <a:rPr lang="en-US" sz="3300" b="1" baseline="30000" dirty="0">
                <a:solidFill>
                  <a:prstClr val="black"/>
                </a:solidFill>
                <a:ea typeface="Helvetica 65 Medium"/>
                <a:cs typeface="Helvetica 65 Medium"/>
              </a:rPr>
              <a:t> </a:t>
            </a:r>
          </a:p>
        </p:txBody>
      </p:sp>
    </p:spTree>
    <p:extLst>
      <p:ext uri="{BB962C8B-B14F-4D97-AF65-F5344CB8AC3E}">
        <p14:creationId xmlns:p14="http://schemas.microsoft.com/office/powerpoint/2010/main" val="2765823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Building a Sustainable HBP Program </a:t>
            </a:r>
          </a:p>
        </p:txBody>
      </p:sp>
      <p:sp>
        <p:nvSpPr>
          <p:cNvPr id="4" name="Slide Number Placeholder 3"/>
          <p:cNvSpPr>
            <a:spLocks noGrp="1"/>
          </p:cNvSpPr>
          <p:nvPr>
            <p:ph type="sldNum" sz="quarter" idx="12"/>
          </p:nvPr>
        </p:nvSpPr>
        <p:spPr/>
        <p:txBody>
          <a:bodyPr/>
          <a:lstStyle/>
          <a:p>
            <a:fld id="{CE7F6B2A-AA1D-4BB0-B72E-C9EB621A0451}" type="slidenum">
              <a:rPr lang="en-US" smtClean="0">
                <a:solidFill>
                  <a:prstClr val="black">
                    <a:tint val="75000"/>
                  </a:prstClr>
                </a:solidFill>
              </a:rPr>
              <a:pPr/>
              <a:t>43</a:t>
            </a:fld>
            <a:endParaRPr lang="en-US" dirty="0">
              <a:solidFill>
                <a:prstClr val="black">
                  <a:tint val="75000"/>
                </a:prstClr>
              </a:solidFill>
            </a:endParaRPr>
          </a:p>
        </p:txBody>
      </p:sp>
      <p:graphicFrame>
        <p:nvGraphicFramePr>
          <p:cNvPr id="7" name="Table 6"/>
          <p:cNvGraphicFramePr>
            <a:graphicFrameLocks noGrp="1"/>
          </p:cNvGraphicFramePr>
          <p:nvPr/>
        </p:nvGraphicFramePr>
        <p:xfrm>
          <a:off x="380262" y="1670537"/>
          <a:ext cx="8279416" cy="3923693"/>
        </p:xfrm>
        <a:graphic>
          <a:graphicData uri="http://schemas.openxmlformats.org/drawingml/2006/table">
            <a:tbl>
              <a:tblPr>
                <a:tableStyleId>{2D5ABB26-0587-4C30-8999-92F81FD0307C}</a:tableStyleId>
              </a:tblPr>
              <a:tblGrid>
                <a:gridCol w="2026805">
                  <a:extLst>
                    <a:ext uri="{9D8B030D-6E8A-4147-A177-3AD203B41FA5}">
                      <a16:colId xmlns:a16="http://schemas.microsoft.com/office/drawing/2014/main" val="20000"/>
                    </a:ext>
                  </a:extLst>
                </a:gridCol>
                <a:gridCol w="2025731">
                  <a:extLst>
                    <a:ext uri="{9D8B030D-6E8A-4147-A177-3AD203B41FA5}">
                      <a16:colId xmlns:a16="http://schemas.microsoft.com/office/drawing/2014/main" val="20001"/>
                    </a:ext>
                  </a:extLst>
                </a:gridCol>
                <a:gridCol w="2026805">
                  <a:extLst>
                    <a:ext uri="{9D8B030D-6E8A-4147-A177-3AD203B41FA5}">
                      <a16:colId xmlns:a16="http://schemas.microsoft.com/office/drawing/2014/main" val="20002"/>
                    </a:ext>
                  </a:extLst>
                </a:gridCol>
                <a:gridCol w="2200075">
                  <a:extLst>
                    <a:ext uri="{9D8B030D-6E8A-4147-A177-3AD203B41FA5}">
                      <a16:colId xmlns:a16="http://schemas.microsoft.com/office/drawing/2014/main" val="20003"/>
                    </a:ext>
                  </a:extLst>
                </a:gridCol>
              </a:tblGrid>
              <a:tr h="58156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solidFill>
                            <a:schemeClr val="bg2">
                              <a:lumMod val="10000"/>
                            </a:schemeClr>
                          </a:solidFill>
                          <a:effectLst/>
                          <a:latin typeface="+mn-lt"/>
                          <a:ea typeface="Adobe Gothic Std B" panose="020B0800000000000000" pitchFamily="34" charset="-128"/>
                        </a:rPr>
                        <a:t>Clinical Pharmacists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u="none" strike="noStrike" cap="none" normalizeH="0" baseline="0" dirty="0">
                          <a:ln>
                            <a:noFill/>
                          </a:ln>
                          <a:solidFill>
                            <a:srgbClr val="C00000"/>
                          </a:solidFill>
                          <a:effectLst/>
                          <a:latin typeface="+mn-lt"/>
                          <a:ea typeface="Adobe Gothic Std B" panose="020B0800000000000000" pitchFamily="34" charset="-128"/>
                        </a:rPr>
                        <a:t>2008 – 2010</a:t>
                      </a:r>
                      <a:endParaRPr kumimoji="0" lang="en-US" sz="1400" b="0" i="0" u="none" strike="noStrike" cap="none" normalizeH="0" baseline="0" dirty="0">
                        <a:ln>
                          <a:noFill/>
                        </a:ln>
                        <a:solidFill>
                          <a:srgbClr val="C00000"/>
                        </a:solidFill>
                        <a:effectLst/>
                        <a:latin typeface="+mn-lt"/>
                        <a:ea typeface="Adobe Gothic Std B" panose="020B0800000000000000" pitchFamily="34" charset="-128"/>
                      </a:endParaRPr>
                    </a:p>
                  </a:txBody>
                  <a:tcPr marL="61722" marR="61722" marT="30861" marB="30861"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u="none" strike="noStrike" kern="1200" cap="none" normalizeH="0" baseline="0" dirty="0">
                          <a:ln>
                            <a:noFill/>
                          </a:ln>
                          <a:solidFill>
                            <a:schemeClr val="bg2">
                              <a:lumMod val="10000"/>
                            </a:schemeClr>
                          </a:solidFill>
                          <a:effectLst/>
                          <a:latin typeface="+mn-lt"/>
                          <a:ea typeface="Adobe Gothic Std B" panose="020B0800000000000000" pitchFamily="34" charset="-128"/>
                          <a:cs typeface="+mn-cs"/>
                        </a:rPr>
                        <a:t>Community Settings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u="none" strike="noStrike" kern="1200" cap="none" normalizeH="0" baseline="0" dirty="0">
                          <a:ln>
                            <a:noFill/>
                          </a:ln>
                          <a:solidFill>
                            <a:srgbClr val="C00000"/>
                          </a:solidFill>
                          <a:effectLst/>
                          <a:latin typeface="+mn-lt"/>
                          <a:ea typeface="Adobe Gothic Std B" panose="020B0800000000000000" pitchFamily="34" charset="-128"/>
                          <a:cs typeface="+mn-cs"/>
                        </a:rPr>
                        <a:t>2010 - 2011</a:t>
                      </a:r>
                    </a:p>
                  </a:txBody>
                  <a:tcPr marL="61722" marR="61722" marT="30861" marB="30861"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u="none" strike="noStrike" kern="1200" cap="none" normalizeH="0" baseline="0" dirty="0">
                          <a:ln>
                            <a:noFill/>
                          </a:ln>
                          <a:solidFill>
                            <a:schemeClr val="bg2">
                              <a:lumMod val="10000"/>
                            </a:schemeClr>
                          </a:solidFill>
                          <a:effectLst/>
                          <a:latin typeface="+mn-lt"/>
                          <a:ea typeface="Adobe Gothic Std B" panose="020B0800000000000000" pitchFamily="34" charset="-128"/>
                          <a:cs typeface="+mn-cs"/>
                        </a:rPr>
                        <a:t>Enlisting Partners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u="none" strike="noStrike" kern="1200" cap="none" normalizeH="0" baseline="0" dirty="0">
                          <a:ln>
                            <a:noFill/>
                          </a:ln>
                          <a:solidFill>
                            <a:srgbClr val="C00000"/>
                          </a:solidFill>
                          <a:effectLst/>
                          <a:latin typeface="+mn-lt"/>
                          <a:ea typeface="Adobe Gothic Std B" panose="020B0800000000000000" pitchFamily="34" charset="-128"/>
                          <a:cs typeface="+mn-cs"/>
                        </a:rPr>
                        <a:t>2012 - Present</a:t>
                      </a:r>
                    </a:p>
                  </a:txBody>
                  <a:tcPr marL="61722" marR="61722" marT="30861" marB="30861"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u="none" strike="noStrike" kern="1200" cap="none" normalizeH="0" baseline="0" dirty="0">
                          <a:ln>
                            <a:noFill/>
                          </a:ln>
                          <a:solidFill>
                            <a:schemeClr val="bg2">
                              <a:lumMod val="10000"/>
                            </a:schemeClr>
                          </a:solidFill>
                          <a:effectLst/>
                          <a:latin typeface="+mn-lt"/>
                          <a:ea typeface="Adobe Gothic Std B" panose="020B0800000000000000"/>
                          <a:cs typeface="+mn-cs"/>
                        </a:rPr>
                        <a:t>Innovation in the Field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u="none" strike="noStrike" kern="1200" cap="none" normalizeH="0" baseline="0" dirty="0">
                          <a:ln>
                            <a:noFill/>
                          </a:ln>
                          <a:solidFill>
                            <a:srgbClr val="C00000"/>
                          </a:solidFill>
                          <a:effectLst/>
                          <a:latin typeface="+mn-lt"/>
                          <a:ea typeface="Adobe Gothic Std B" panose="020B0800000000000000"/>
                          <a:cs typeface="+mn-cs"/>
                        </a:rPr>
                        <a:t>2012 - 2013</a:t>
                      </a:r>
                    </a:p>
                  </a:txBody>
                  <a:tcPr marL="61722" marR="61722" marT="30861" marB="30861" horzOverflow="overflow"/>
                </a:tc>
                <a:extLst>
                  <a:ext uri="{0D108BD9-81ED-4DB2-BD59-A6C34878D82A}">
                    <a16:rowId xmlns:a16="http://schemas.microsoft.com/office/drawing/2014/main" val="10000"/>
                  </a:ext>
                </a:extLst>
              </a:tr>
              <a:tr h="3342132">
                <a:tc>
                  <a:txBody>
                    <a:bodyPr/>
                    <a:lstStyle/>
                    <a:p>
                      <a:pPr marL="228600" marR="0" lvl="0" indent="-228600" algn="l" defTabSz="914400" rtl="0" eaLnBrk="1" fontAlgn="base" latinLnBrk="0" hangingPunct="1">
                        <a:lnSpc>
                          <a:spcPct val="100000"/>
                        </a:lnSpc>
                        <a:spcBef>
                          <a:spcPts val="0"/>
                        </a:spcBef>
                        <a:spcAft>
                          <a:spcPts val="1200"/>
                        </a:spcAft>
                        <a:buClrTx/>
                        <a:buSzTx/>
                        <a:buFont typeface="Wingdings" pitchFamily="2" charset="2"/>
                        <a:buChar char="ü"/>
                        <a:tabLst/>
                      </a:pPr>
                      <a:r>
                        <a:rPr kumimoji="0" lang="en-US" sz="1000" u="none" strike="noStrike" cap="none" normalizeH="0" baseline="0" dirty="0">
                          <a:ln>
                            <a:noFill/>
                          </a:ln>
                          <a:solidFill>
                            <a:schemeClr val="bg2">
                              <a:lumMod val="10000"/>
                            </a:schemeClr>
                          </a:solidFill>
                          <a:effectLst/>
                          <a:latin typeface="+mn-lt"/>
                          <a:ea typeface="Adobe Fan Heiti Std B" panose="020B0700000000000000" pitchFamily="34" charset="-128"/>
                        </a:rPr>
                        <a:t>Remote Monitoring Study via Kaiser Clinical Pharmacists</a:t>
                      </a:r>
                    </a:p>
                    <a:p>
                      <a:pPr marL="228600" marR="0" lvl="0" indent="-228600" algn="l" defTabSz="914400" rtl="0" eaLnBrk="1" fontAlgn="base" latinLnBrk="0" hangingPunct="1">
                        <a:lnSpc>
                          <a:spcPct val="100000"/>
                        </a:lnSpc>
                        <a:spcBef>
                          <a:spcPts val="0"/>
                        </a:spcBef>
                        <a:spcAft>
                          <a:spcPts val="1200"/>
                        </a:spcAft>
                        <a:buClrTx/>
                        <a:buSzTx/>
                        <a:buFont typeface="Wingdings" pitchFamily="2" charset="2"/>
                        <a:buChar char="ü"/>
                        <a:tabLst/>
                      </a:pPr>
                      <a:r>
                        <a:rPr kumimoji="0" lang="en-US" sz="1000" u="none" strike="noStrike" cap="none" normalizeH="0" baseline="0" dirty="0">
                          <a:ln>
                            <a:noFill/>
                          </a:ln>
                          <a:solidFill>
                            <a:schemeClr val="bg2">
                              <a:lumMod val="10000"/>
                            </a:schemeClr>
                          </a:solidFill>
                          <a:effectLst/>
                          <a:latin typeface="+mn-lt"/>
                          <a:ea typeface="Adobe Fan Heiti Std B" panose="020B0700000000000000" pitchFamily="34" charset="-128"/>
                        </a:rPr>
                        <a:t>Six month SBP control significantly higher </a:t>
                      </a:r>
                      <a:r>
                        <a:rPr kumimoji="0" lang="en-US" sz="1000" u="none" strike="noStrike" cap="none" normalizeH="0" baseline="0">
                          <a:ln>
                            <a:noFill/>
                          </a:ln>
                          <a:solidFill>
                            <a:schemeClr val="bg2">
                              <a:lumMod val="10000"/>
                            </a:schemeClr>
                          </a:solidFill>
                          <a:effectLst/>
                          <a:latin typeface="+mn-lt"/>
                          <a:ea typeface="Adobe Fan Heiti Std B" panose="020B0700000000000000" pitchFamily="34" charset="-128"/>
                        </a:rPr>
                        <a:t>than </a:t>
                      </a:r>
                      <a:br>
                        <a:rPr kumimoji="0" lang="en-US" sz="1000" u="none" strike="noStrike" cap="none" normalizeH="0" baseline="0">
                          <a:ln>
                            <a:noFill/>
                          </a:ln>
                          <a:solidFill>
                            <a:schemeClr val="bg2">
                              <a:lumMod val="10000"/>
                            </a:schemeClr>
                          </a:solidFill>
                          <a:effectLst/>
                          <a:latin typeface="+mn-lt"/>
                          <a:ea typeface="Adobe Fan Heiti Std B" panose="020B0700000000000000" pitchFamily="34" charset="-128"/>
                        </a:rPr>
                      </a:br>
                      <a:r>
                        <a:rPr kumimoji="0" lang="en-US" sz="1000" u="none" strike="noStrike" cap="none" normalizeH="0" baseline="0">
                          <a:ln>
                            <a:noFill/>
                          </a:ln>
                          <a:solidFill>
                            <a:schemeClr val="bg2">
                              <a:lumMod val="10000"/>
                            </a:schemeClr>
                          </a:solidFill>
                          <a:effectLst/>
                          <a:latin typeface="+mn-lt"/>
                          <a:ea typeface="Adobe Fan Heiti Std B" panose="020B0700000000000000" pitchFamily="34" charset="-128"/>
                        </a:rPr>
                        <a:t>control </a:t>
                      </a:r>
                      <a:r>
                        <a:rPr kumimoji="0" lang="en-US" sz="1000" u="none" strike="noStrike" cap="none" normalizeH="0" baseline="0" dirty="0">
                          <a:ln>
                            <a:noFill/>
                          </a:ln>
                          <a:solidFill>
                            <a:schemeClr val="bg2">
                              <a:lumMod val="10000"/>
                            </a:schemeClr>
                          </a:solidFill>
                          <a:effectLst/>
                          <a:latin typeface="+mn-lt"/>
                          <a:ea typeface="Adobe Fan Heiti Std B" panose="020B0700000000000000" pitchFamily="34" charset="-128"/>
                        </a:rPr>
                        <a:t>group. Suggests healthcare cost saving </a:t>
                      </a:r>
                      <a:endParaRPr kumimoji="0" lang="en-US" sz="1000" b="0" i="0" u="none" strike="noStrike" cap="none" normalizeH="0" baseline="0" dirty="0">
                        <a:ln>
                          <a:noFill/>
                        </a:ln>
                        <a:solidFill>
                          <a:schemeClr val="bg2">
                            <a:lumMod val="10000"/>
                          </a:schemeClr>
                        </a:solidFill>
                        <a:effectLst/>
                        <a:latin typeface="+mn-lt"/>
                        <a:ea typeface="Adobe Fan Heiti Std B" panose="020B0700000000000000" pitchFamily="34" charset="-128"/>
                      </a:endParaRPr>
                    </a:p>
                    <a:p>
                      <a:pPr marL="228600" marR="0" lvl="0" indent="-228600" algn="l" defTabSz="914400" rtl="0" eaLnBrk="1" fontAlgn="base" latinLnBrk="0" hangingPunct="1">
                        <a:lnSpc>
                          <a:spcPct val="100000"/>
                        </a:lnSpc>
                        <a:spcBef>
                          <a:spcPts val="0"/>
                        </a:spcBef>
                        <a:spcAft>
                          <a:spcPts val="1200"/>
                        </a:spcAft>
                        <a:buClrTx/>
                        <a:buSzTx/>
                        <a:buFont typeface="Wingdings" pitchFamily="2" charset="2"/>
                        <a:buChar char="ü"/>
                        <a:tabLst/>
                      </a:pPr>
                      <a:r>
                        <a:rPr kumimoji="0" lang="en-US" sz="1000" u="none" strike="noStrike" kern="1200" cap="none" normalizeH="0" baseline="0" dirty="0">
                          <a:ln>
                            <a:noFill/>
                          </a:ln>
                          <a:solidFill>
                            <a:srgbClr val="C00000"/>
                          </a:solidFill>
                          <a:effectLst/>
                          <a:latin typeface="+mn-lt"/>
                          <a:ea typeface="Adobe Fan Heiti Std B" panose="020B0700000000000000" pitchFamily="34" charset="-128"/>
                          <a:cs typeface="+mn-cs"/>
                        </a:rPr>
                        <a:t>Attachment 1: </a:t>
                      </a:r>
                      <a:r>
                        <a:rPr kumimoji="0" lang="en-US" sz="1000" u="none" strike="noStrike" kern="1200" cap="none" normalizeH="0" baseline="0">
                          <a:ln>
                            <a:noFill/>
                          </a:ln>
                          <a:solidFill>
                            <a:schemeClr val="bg2">
                              <a:lumMod val="10000"/>
                            </a:schemeClr>
                          </a:solidFill>
                          <a:effectLst/>
                          <a:latin typeface="+mn-lt"/>
                          <a:ea typeface="Adobe Fan Heiti Std B" panose="020B0700000000000000" pitchFamily="34" charset="-128"/>
                          <a:cs typeface="+mn-cs"/>
                        </a:rPr>
                        <a:t>Publication </a:t>
                      </a:r>
                      <a:br>
                        <a:rPr kumimoji="0" lang="en-US" sz="1000" u="none" strike="noStrike" kern="1200" cap="none" normalizeH="0" baseline="0">
                          <a:ln>
                            <a:noFill/>
                          </a:ln>
                          <a:solidFill>
                            <a:schemeClr val="bg2">
                              <a:lumMod val="10000"/>
                            </a:schemeClr>
                          </a:solidFill>
                          <a:effectLst/>
                          <a:latin typeface="+mn-lt"/>
                          <a:ea typeface="Adobe Fan Heiti Std B" panose="020B0700000000000000" pitchFamily="34" charset="-128"/>
                          <a:cs typeface="+mn-cs"/>
                        </a:rPr>
                      </a:br>
                      <a:r>
                        <a:rPr kumimoji="0" lang="en-US" sz="1000" u="none" strike="noStrike" kern="1200" cap="none" normalizeH="0" baseline="0">
                          <a:ln>
                            <a:noFill/>
                          </a:ln>
                          <a:solidFill>
                            <a:schemeClr val="bg2">
                              <a:lumMod val="10000"/>
                            </a:schemeClr>
                          </a:solidFill>
                          <a:effectLst/>
                          <a:latin typeface="+mn-lt"/>
                          <a:ea typeface="Adobe Fan Heiti Std B" panose="020B0700000000000000" pitchFamily="34" charset="-128"/>
                          <a:cs typeface="+mn-cs"/>
                        </a:rPr>
                        <a:t>in </a:t>
                      </a:r>
                      <a:r>
                        <a:rPr kumimoji="0" lang="en-US" sz="1000" u="none" strike="noStrike" kern="1200" cap="none" normalizeH="0" baseline="0" dirty="0">
                          <a:ln>
                            <a:noFill/>
                          </a:ln>
                          <a:solidFill>
                            <a:schemeClr val="bg2">
                              <a:lumMod val="10000"/>
                            </a:schemeClr>
                          </a:solidFill>
                          <a:effectLst/>
                          <a:latin typeface="+mn-lt"/>
                          <a:ea typeface="Adobe Fan Heiti Std B" panose="020B0700000000000000" pitchFamily="34" charset="-128"/>
                          <a:cs typeface="+mn-cs"/>
                        </a:rPr>
                        <a:t>Circulation</a:t>
                      </a:r>
                    </a:p>
                    <a:p>
                      <a:pPr marL="228600" marR="0" lvl="0" indent="-228600" algn="l" defTabSz="914400" rtl="0" eaLnBrk="1" fontAlgn="base" latinLnBrk="0" hangingPunct="1">
                        <a:lnSpc>
                          <a:spcPct val="100000"/>
                        </a:lnSpc>
                        <a:spcBef>
                          <a:spcPts val="0"/>
                        </a:spcBef>
                        <a:spcAft>
                          <a:spcPts val="1200"/>
                        </a:spcAft>
                        <a:buClrTx/>
                        <a:buSzTx/>
                        <a:buFont typeface="Wingdings" pitchFamily="2" charset="2"/>
                        <a:buChar char="ü"/>
                        <a:tabLst/>
                      </a:pPr>
                      <a:r>
                        <a:rPr kumimoji="0" lang="en-US" sz="1000" u="none" strike="noStrike" kern="1200" cap="none" normalizeH="0" baseline="0" dirty="0">
                          <a:ln>
                            <a:noFill/>
                          </a:ln>
                          <a:solidFill>
                            <a:srgbClr val="C00000"/>
                          </a:solidFill>
                          <a:effectLst/>
                          <a:latin typeface="+mn-lt"/>
                          <a:ea typeface="Adobe Fan Heiti Std B" panose="020B0700000000000000" pitchFamily="34" charset="-128"/>
                          <a:cs typeface="+mn-cs"/>
                        </a:rPr>
                        <a:t>Attachment 2: </a:t>
                      </a:r>
                      <a:r>
                        <a:rPr kumimoji="0" lang="en-US" sz="1000" u="none" strike="noStrike" kern="1200" cap="none" normalizeH="0" baseline="0">
                          <a:ln>
                            <a:noFill/>
                          </a:ln>
                          <a:solidFill>
                            <a:schemeClr val="bg2">
                              <a:lumMod val="10000"/>
                            </a:schemeClr>
                          </a:solidFill>
                          <a:effectLst/>
                          <a:latin typeface="+mn-lt"/>
                          <a:ea typeface="Adobe Fan Heiti Std B" panose="020B0700000000000000" pitchFamily="34" charset="-128"/>
                          <a:cs typeface="+mn-cs"/>
                        </a:rPr>
                        <a:t>Presentation </a:t>
                      </a:r>
                      <a:br>
                        <a:rPr kumimoji="0" lang="en-US" sz="1000" u="none" strike="noStrike" kern="1200" cap="none" normalizeH="0" baseline="0">
                          <a:ln>
                            <a:noFill/>
                          </a:ln>
                          <a:solidFill>
                            <a:schemeClr val="bg2">
                              <a:lumMod val="10000"/>
                            </a:schemeClr>
                          </a:solidFill>
                          <a:effectLst/>
                          <a:latin typeface="+mn-lt"/>
                          <a:ea typeface="Adobe Fan Heiti Std B" panose="020B0700000000000000" pitchFamily="34" charset="-128"/>
                          <a:cs typeface="+mn-cs"/>
                        </a:rPr>
                      </a:br>
                      <a:r>
                        <a:rPr kumimoji="0" lang="en-US" sz="1000" u="none" strike="noStrike" kern="1200" cap="none" normalizeH="0" baseline="0">
                          <a:ln>
                            <a:noFill/>
                          </a:ln>
                          <a:solidFill>
                            <a:schemeClr val="bg2">
                              <a:lumMod val="10000"/>
                            </a:schemeClr>
                          </a:solidFill>
                          <a:effectLst/>
                          <a:latin typeface="+mn-lt"/>
                          <a:ea typeface="Adobe Fan Heiti Std B" panose="020B0700000000000000" pitchFamily="34" charset="-128"/>
                          <a:cs typeface="+mn-cs"/>
                        </a:rPr>
                        <a:t>from </a:t>
                      </a:r>
                      <a:r>
                        <a:rPr kumimoji="0" lang="en-US" sz="1000" u="none" strike="noStrike" kern="1200" cap="none" normalizeH="0" baseline="0" dirty="0">
                          <a:ln>
                            <a:noFill/>
                          </a:ln>
                          <a:solidFill>
                            <a:schemeClr val="bg2">
                              <a:lumMod val="10000"/>
                            </a:schemeClr>
                          </a:solidFill>
                          <a:effectLst/>
                          <a:latin typeface="+mn-lt"/>
                          <a:ea typeface="Adobe Fan Heiti Std B" panose="020B0700000000000000" pitchFamily="34" charset="-128"/>
                          <a:cs typeface="+mn-cs"/>
                        </a:rPr>
                        <a:t>AHA’s </a:t>
                      </a:r>
                      <a:r>
                        <a:rPr kumimoji="0" lang="en-US" sz="1000" u="none" strike="noStrike" kern="1200" cap="none" normalizeH="0" baseline="0">
                          <a:ln>
                            <a:noFill/>
                          </a:ln>
                          <a:solidFill>
                            <a:schemeClr val="bg2">
                              <a:lumMod val="10000"/>
                            </a:schemeClr>
                          </a:solidFill>
                          <a:effectLst/>
                          <a:latin typeface="+mn-lt"/>
                          <a:ea typeface="Adobe Fan Heiti Std B" panose="020B0700000000000000" pitchFamily="34" charset="-128"/>
                          <a:cs typeface="+mn-cs"/>
                        </a:rPr>
                        <a:t>Scientific </a:t>
                      </a:r>
                      <a:br>
                        <a:rPr kumimoji="0" lang="en-US" sz="1000" u="none" strike="noStrike" kern="1200" cap="none" normalizeH="0" baseline="0">
                          <a:ln>
                            <a:noFill/>
                          </a:ln>
                          <a:solidFill>
                            <a:schemeClr val="bg2">
                              <a:lumMod val="10000"/>
                            </a:schemeClr>
                          </a:solidFill>
                          <a:effectLst/>
                          <a:latin typeface="+mn-lt"/>
                          <a:ea typeface="Adobe Fan Heiti Std B" panose="020B0700000000000000" pitchFamily="34" charset="-128"/>
                          <a:cs typeface="+mn-cs"/>
                        </a:rPr>
                      </a:br>
                      <a:r>
                        <a:rPr kumimoji="0" lang="en-US" sz="1000" u="none" strike="noStrike" kern="1200" cap="none" normalizeH="0" baseline="0">
                          <a:ln>
                            <a:noFill/>
                          </a:ln>
                          <a:solidFill>
                            <a:schemeClr val="bg2">
                              <a:lumMod val="10000"/>
                            </a:schemeClr>
                          </a:solidFill>
                          <a:effectLst/>
                          <a:latin typeface="+mn-lt"/>
                          <a:ea typeface="Adobe Fan Heiti Std B" panose="020B0700000000000000" pitchFamily="34" charset="-128"/>
                          <a:cs typeface="+mn-cs"/>
                        </a:rPr>
                        <a:t>Sessions </a:t>
                      </a:r>
                      <a:r>
                        <a:rPr kumimoji="0" lang="en-US" sz="1000" u="none" strike="noStrike" kern="1200" cap="none" normalizeH="0" baseline="0" dirty="0">
                          <a:ln>
                            <a:noFill/>
                          </a:ln>
                          <a:solidFill>
                            <a:schemeClr val="bg2">
                              <a:lumMod val="10000"/>
                            </a:schemeClr>
                          </a:solidFill>
                          <a:effectLst/>
                          <a:latin typeface="+mn-lt"/>
                          <a:ea typeface="Adobe Fan Heiti Std B" panose="020B0700000000000000" pitchFamily="34" charset="-128"/>
                          <a:cs typeface="+mn-cs"/>
                        </a:rPr>
                        <a:t>2010</a:t>
                      </a:r>
                    </a:p>
                    <a:p>
                      <a:pPr marL="228600" marR="0" lvl="0" indent="-228600" algn="l" defTabSz="914400" rtl="0" eaLnBrk="1" fontAlgn="base" latinLnBrk="0" hangingPunct="1">
                        <a:lnSpc>
                          <a:spcPct val="100000"/>
                        </a:lnSpc>
                        <a:spcBef>
                          <a:spcPts val="0"/>
                        </a:spcBef>
                        <a:spcAft>
                          <a:spcPts val="1200"/>
                        </a:spcAft>
                        <a:buClrTx/>
                        <a:buSzTx/>
                        <a:buFont typeface="Wingdings" pitchFamily="2" charset="2"/>
                        <a:buChar char="ü"/>
                        <a:tabLst/>
                      </a:pPr>
                      <a:endParaRPr kumimoji="0" lang="en-US" sz="1000" b="0" i="0" u="none" strike="noStrike" cap="none" normalizeH="0" baseline="0" dirty="0">
                        <a:ln>
                          <a:noFill/>
                        </a:ln>
                        <a:solidFill>
                          <a:schemeClr val="bg2">
                            <a:lumMod val="10000"/>
                          </a:schemeClr>
                        </a:solidFill>
                        <a:effectLst/>
                        <a:latin typeface="+mn-lt"/>
                        <a:ea typeface="Adobe Fan Heiti Std B" panose="020B0700000000000000" pitchFamily="34" charset="-128"/>
                      </a:endParaRPr>
                    </a:p>
                  </a:txBody>
                  <a:tcPr marL="61722" marR="61722" marT="30861" marB="30861" horzOverflow="overflow"/>
                </a:tc>
                <a:tc>
                  <a:txBody>
                    <a:bodyPr/>
                    <a:lstStyle/>
                    <a:p>
                      <a:pPr marL="228600" marR="0" lvl="1" indent="-228600" algn="l" defTabSz="457200" rtl="0" eaLnBrk="1" fontAlgn="base" latinLnBrk="0" hangingPunct="1">
                        <a:lnSpc>
                          <a:spcPct val="100000"/>
                        </a:lnSpc>
                        <a:spcBef>
                          <a:spcPts val="0"/>
                        </a:spcBef>
                        <a:spcAft>
                          <a:spcPts val="1200"/>
                        </a:spcAft>
                        <a:buClrTx/>
                        <a:buSzTx/>
                        <a:buFont typeface="Wingdings" pitchFamily="2" charset="2"/>
                        <a:buChar char="ü"/>
                        <a:tabLst/>
                      </a:pPr>
                      <a:r>
                        <a:rPr kumimoji="0" lang="en-US" sz="1000" u="none" strike="noStrike" cap="none" normalizeH="0" baseline="0" dirty="0">
                          <a:ln>
                            <a:noFill/>
                          </a:ln>
                          <a:solidFill>
                            <a:schemeClr val="bg2">
                              <a:lumMod val="10000"/>
                            </a:schemeClr>
                          </a:solidFill>
                          <a:effectLst/>
                          <a:latin typeface="+mn-lt"/>
                          <a:ea typeface="Adobe Fan Heiti Std B" panose="020B0700000000000000" pitchFamily="34" charset="-128"/>
                        </a:rPr>
                        <a:t>Check It. Change It. </a:t>
                      </a:r>
                      <a:br>
                        <a:rPr kumimoji="0" lang="en-US" sz="1000" u="none" strike="noStrike" cap="none" normalizeH="0" baseline="0" dirty="0">
                          <a:ln>
                            <a:noFill/>
                          </a:ln>
                          <a:solidFill>
                            <a:schemeClr val="bg2">
                              <a:lumMod val="10000"/>
                            </a:schemeClr>
                          </a:solidFill>
                          <a:effectLst/>
                          <a:latin typeface="+mn-lt"/>
                          <a:ea typeface="Adobe Fan Heiti Std B" panose="020B0700000000000000" pitchFamily="34" charset="-128"/>
                        </a:rPr>
                      </a:br>
                      <a:r>
                        <a:rPr kumimoji="0" lang="en-US" sz="1000" u="none" strike="noStrike" cap="none" normalizeH="0" baseline="0" dirty="0">
                          <a:ln>
                            <a:noFill/>
                          </a:ln>
                          <a:solidFill>
                            <a:schemeClr val="bg2">
                              <a:lumMod val="10000"/>
                            </a:schemeClr>
                          </a:solidFill>
                          <a:effectLst/>
                          <a:latin typeface="+mn-lt"/>
                          <a:ea typeface="Adobe Fan Heiti Std B" panose="020B0700000000000000" pitchFamily="34" charset="-128"/>
                        </a:rPr>
                        <a:t>Community-based intervention </a:t>
                      </a:r>
                      <a:br>
                        <a:rPr kumimoji="0" lang="en-US" sz="1000" u="none" strike="noStrike" cap="none" normalizeH="0" baseline="0" dirty="0">
                          <a:ln>
                            <a:noFill/>
                          </a:ln>
                          <a:solidFill>
                            <a:schemeClr val="bg2">
                              <a:lumMod val="10000"/>
                            </a:schemeClr>
                          </a:solidFill>
                          <a:effectLst/>
                          <a:latin typeface="+mn-lt"/>
                          <a:ea typeface="Adobe Fan Heiti Std B" panose="020B0700000000000000" pitchFamily="34" charset="-128"/>
                        </a:rPr>
                      </a:br>
                      <a:r>
                        <a:rPr kumimoji="0" lang="en-US" sz="1000" u="none" strike="noStrike" cap="none" normalizeH="0" baseline="0" dirty="0">
                          <a:ln>
                            <a:noFill/>
                          </a:ln>
                          <a:solidFill>
                            <a:schemeClr val="bg2">
                              <a:lumMod val="10000"/>
                            </a:schemeClr>
                          </a:solidFill>
                          <a:effectLst/>
                          <a:latin typeface="+mn-lt"/>
                          <a:ea typeface="Adobe Fan Heiti Std B" panose="020B0700000000000000" pitchFamily="34" charset="-128"/>
                        </a:rPr>
                        <a:t>in Durham County</a:t>
                      </a:r>
                    </a:p>
                    <a:p>
                      <a:pPr marL="228600" marR="0" lvl="1" indent="-228600" algn="l" defTabSz="457200" rtl="0" eaLnBrk="1" fontAlgn="base" latinLnBrk="0" hangingPunct="1">
                        <a:lnSpc>
                          <a:spcPct val="100000"/>
                        </a:lnSpc>
                        <a:spcBef>
                          <a:spcPts val="0"/>
                        </a:spcBef>
                        <a:spcAft>
                          <a:spcPts val="1200"/>
                        </a:spcAft>
                        <a:buClrTx/>
                        <a:buSzTx/>
                        <a:buFont typeface="Wingdings" pitchFamily="2" charset="2"/>
                        <a:buChar char="ü"/>
                        <a:tabLst/>
                      </a:pPr>
                      <a:r>
                        <a:rPr kumimoji="0" lang="en-US" sz="1000" u="none" strike="noStrike" cap="none" normalizeH="0" baseline="0" dirty="0">
                          <a:ln>
                            <a:noFill/>
                          </a:ln>
                          <a:solidFill>
                            <a:schemeClr val="bg2">
                              <a:lumMod val="10000"/>
                            </a:schemeClr>
                          </a:solidFill>
                          <a:effectLst/>
                          <a:latin typeface="+mn-lt"/>
                          <a:ea typeface="Adobe Fan Heiti Std B" panose="020B0700000000000000" pitchFamily="34" charset="-128"/>
                        </a:rPr>
                        <a:t>In patients that began the </a:t>
                      </a:r>
                      <a:br>
                        <a:rPr kumimoji="0" lang="en-US" sz="1000" u="none" strike="noStrike" cap="none" normalizeH="0" baseline="0" dirty="0">
                          <a:ln>
                            <a:noFill/>
                          </a:ln>
                          <a:solidFill>
                            <a:schemeClr val="bg2">
                              <a:lumMod val="10000"/>
                            </a:schemeClr>
                          </a:solidFill>
                          <a:effectLst/>
                          <a:latin typeface="+mn-lt"/>
                          <a:ea typeface="Adobe Fan Heiti Std B" panose="020B0700000000000000" pitchFamily="34" charset="-128"/>
                        </a:rPr>
                      </a:br>
                      <a:r>
                        <a:rPr kumimoji="0" lang="en-US" sz="1000" u="none" strike="noStrike" cap="none" normalizeH="0" baseline="0" dirty="0">
                          <a:ln>
                            <a:noFill/>
                          </a:ln>
                          <a:solidFill>
                            <a:schemeClr val="bg2">
                              <a:lumMod val="10000"/>
                            </a:schemeClr>
                          </a:solidFill>
                          <a:effectLst/>
                          <a:latin typeface="+mn-lt"/>
                          <a:ea typeface="Adobe Fan Heiti Std B" panose="020B0700000000000000" pitchFamily="34" charset="-128"/>
                        </a:rPr>
                        <a:t>study with a BP of &gt; 150/90, systolic BP decreased by 24.2 mmHg and diastolic BP </a:t>
                      </a:r>
                      <a:br>
                        <a:rPr kumimoji="0" lang="en-US" sz="1000" u="none" strike="noStrike" cap="none" normalizeH="0" baseline="0" dirty="0">
                          <a:ln>
                            <a:noFill/>
                          </a:ln>
                          <a:solidFill>
                            <a:schemeClr val="bg2">
                              <a:lumMod val="10000"/>
                            </a:schemeClr>
                          </a:solidFill>
                          <a:effectLst/>
                          <a:latin typeface="+mn-lt"/>
                          <a:ea typeface="Adobe Fan Heiti Std B" panose="020B0700000000000000" pitchFamily="34" charset="-128"/>
                        </a:rPr>
                      </a:br>
                      <a:r>
                        <a:rPr kumimoji="0" lang="en-US" sz="1000" u="none" strike="noStrike" cap="none" normalizeH="0" baseline="0" dirty="0">
                          <a:ln>
                            <a:noFill/>
                          </a:ln>
                          <a:solidFill>
                            <a:schemeClr val="bg2">
                              <a:lumMod val="10000"/>
                            </a:schemeClr>
                          </a:solidFill>
                          <a:effectLst/>
                          <a:latin typeface="+mn-lt"/>
                          <a:ea typeface="Adobe Fan Heiti Std B" panose="020B0700000000000000" pitchFamily="34" charset="-128"/>
                        </a:rPr>
                        <a:t>decreased by 10 mmHg.</a:t>
                      </a:r>
                    </a:p>
                    <a:p>
                      <a:pPr marL="228600" marR="0" lvl="0" indent="-228600" algn="l" defTabSz="914400" rtl="0" eaLnBrk="1" fontAlgn="base" latinLnBrk="0" hangingPunct="1">
                        <a:lnSpc>
                          <a:spcPct val="100000"/>
                        </a:lnSpc>
                        <a:spcBef>
                          <a:spcPts val="0"/>
                        </a:spcBef>
                        <a:spcAft>
                          <a:spcPts val="1200"/>
                        </a:spcAft>
                        <a:buClrTx/>
                        <a:buSzTx/>
                        <a:buFont typeface="Wingdings" pitchFamily="2" charset="2"/>
                        <a:buChar char="ü"/>
                        <a:tabLst/>
                      </a:pPr>
                      <a:r>
                        <a:rPr kumimoji="0" lang="en-US" sz="1000" u="none" strike="noStrike" kern="1200" cap="none" normalizeH="0" baseline="0" dirty="0">
                          <a:ln>
                            <a:noFill/>
                          </a:ln>
                          <a:solidFill>
                            <a:srgbClr val="C00000"/>
                          </a:solidFill>
                          <a:effectLst/>
                          <a:latin typeface="+mn-lt"/>
                          <a:ea typeface="Adobe Fan Heiti Std B" panose="020B0700000000000000" pitchFamily="34" charset="-128"/>
                          <a:cs typeface="+mn-cs"/>
                        </a:rPr>
                        <a:t>Attachment 3: </a:t>
                      </a:r>
                      <a:r>
                        <a:rPr kumimoji="0" lang="en-US" sz="1000" u="none" strike="noStrike" kern="1200" cap="none" normalizeH="0" baseline="0" dirty="0">
                          <a:ln>
                            <a:noFill/>
                          </a:ln>
                          <a:solidFill>
                            <a:schemeClr val="bg2">
                              <a:lumMod val="10000"/>
                            </a:schemeClr>
                          </a:solidFill>
                          <a:effectLst/>
                          <a:latin typeface="+mn-lt"/>
                          <a:ea typeface="Adobe Fan Heiti Std B" panose="020B0700000000000000" pitchFamily="34" charset="-128"/>
                          <a:cs typeface="+mn-cs"/>
                        </a:rPr>
                        <a:t>Presentation of results: Scientific Sessions 2012</a:t>
                      </a:r>
                    </a:p>
                    <a:p>
                      <a:pPr marL="228600" marR="0" lvl="0" indent="-228600" algn="l" defTabSz="914400" rtl="0" eaLnBrk="1" fontAlgn="base" latinLnBrk="0" hangingPunct="1">
                        <a:lnSpc>
                          <a:spcPct val="100000"/>
                        </a:lnSpc>
                        <a:spcBef>
                          <a:spcPts val="0"/>
                        </a:spcBef>
                        <a:spcAft>
                          <a:spcPts val="1200"/>
                        </a:spcAft>
                        <a:buClrTx/>
                        <a:buSzTx/>
                        <a:buFont typeface="Wingdings" pitchFamily="2" charset="2"/>
                        <a:buChar char="ü"/>
                        <a:tabLst/>
                      </a:pPr>
                      <a:r>
                        <a:rPr kumimoji="0" lang="en-US" sz="1000" u="none" strike="noStrike" kern="1200" cap="none" normalizeH="0" baseline="0" dirty="0">
                          <a:ln>
                            <a:noFill/>
                          </a:ln>
                          <a:solidFill>
                            <a:srgbClr val="C00000"/>
                          </a:solidFill>
                          <a:effectLst/>
                          <a:latin typeface="+mn-lt"/>
                          <a:ea typeface="Adobe Fan Heiti Std B" panose="020B0700000000000000" pitchFamily="34" charset="-128"/>
                          <a:cs typeface="+mn-cs"/>
                        </a:rPr>
                        <a:t>Attachment 4: </a:t>
                      </a:r>
                      <a:r>
                        <a:rPr kumimoji="0" lang="en-US" sz="1000" u="none" strike="noStrike" kern="1200" cap="none" normalizeH="0" baseline="0" dirty="0">
                          <a:ln>
                            <a:noFill/>
                          </a:ln>
                          <a:solidFill>
                            <a:schemeClr val="bg2">
                              <a:lumMod val="10000"/>
                            </a:schemeClr>
                          </a:solidFill>
                          <a:effectLst/>
                          <a:latin typeface="+mn-lt"/>
                          <a:ea typeface="Adobe Fan Heiti Std B" panose="020B0700000000000000" pitchFamily="34" charset="-128"/>
                          <a:cs typeface="+mn-cs"/>
                        </a:rPr>
                        <a:t>Publication in Circulation</a:t>
                      </a:r>
                    </a:p>
                    <a:p>
                      <a:pPr marL="228600" marR="0" lvl="1" indent="-228600" algn="l" defTabSz="457200" rtl="0" eaLnBrk="1" fontAlgn="base" latinLnBrk="0" hangingPunct="1">
                        <a:lnSpc>
                          <a:spcPct val="100000"/>
                        </a:lnSpc>
                        <a:spcBef>
                          <a:spcPts val="0"/>
                        </a:spcBef>
                        <a:spcAft>
                          <a:spcPts val="1200"/>
                        </a:spcAft>
                        <a:buClrTx/>
                        <a:buSzTx/>
                        <a:buFont typeface="Wingdings" pitchFamily="2" charset="2"/>
                        <a:buChar char="ü"/>
                        <a:tabLst/>
                      </a:pPr>
                      <a:endParaRPr kumimoji="0" lang="en-US" sz="1000" u="none" strike="noStrike" cap="none" normalizeH="0" baseline="0" dirty="0">
                        <a:ln>
                          <a:noFill/>
                        </a:ln>
                        <a:solidFill>
                          <a:schemeClr val="bg2">
                            <a:lumMod val="10000"/>
                          </a:schemeClr>
                        </a:solidFill>
                        <a:effectLst/>
                        <a:latin typeface="+mn-lt"/>
                        <a:ea typeface="Adobe Fan Heiti Std B" panose="020B0700000000000000" pitchFamily="34" charset="-128"/>
                      </a:endParaRPr>
                    </a:p>
                    <a:p>
                      <a:pPr marL="228600" marR="0" lvl="0" indent="-228600" algn="l" defTabSz="457200" rtl="0" eaLnBrk="1" fontAlgn="base" latinLnBrk="0" hangingPunct="1">
                        <a:lnSpc>
                          <a:spcPct val="100000"/>
                        </a:lnSpc>
                        <a:spcBef>
                          <a:spcPts val="0"/>
                        </a:spcBef>
                        <a:spcAft>
                          <a:spcPts val="1200"/>
                        </a:spcAft>
                        <a:buClrTx/>
                        <a:buSzTx/>
                        <a:buFontTx/>
                        <a:buNone/>
                        <a:tabLst/>
                      </a:pPr>
                      <a:endParaRPr kumimoji="0" lang="en-US" sz="1000" b="0" i="0" u="none" strike="noStrike" cap="none" normalizeH="0" baseline="0" dirty="0">
                        <a:ln>
                          <a:noFill/>
                        </a:ln>
                        <a:solidFill>
                          <a:schemeClr val="bg2">
                            <a:lumMod val="10000"/>
                          </a:schemeClr>
                        </a:solidFill>
                        <a:effectLst/>
                        <a:latin typeface="+mn-lt"/>
                        <a:ea typeface="Adobe Fan Heiti Std B" panose="020B0700000000000000" pitchFamily="34" charset="-128"/>
                      </a:endParaRPr>
                    </a:p>
                  </a:txBody>
                  <a:tcPr marL="61722" marR="61722" marT="30861" marB="30861" horzOverflow="overflow"/>
                </a:tc>
                <a:tc>
                  <a:txBody>
                    <a:bodyPr/>
                    <a:lstStyle/>
                    <a:p>
                      <a:pPr marL="228600" marR="0" lvl="0" indent="-228600" algn="l" defTabSz="457200" rtl="0" eaLnBrk="1" fontAlgn="base" latinLnBrk="0" hangingPunct="1">
                        <a:lnSpc>
                          <a:spcPct val="100000"/>
                        </a:lnSpc>
                        <a:spcBef>
                          <a:spcPts val="0"/>
                        </a:spcBef>
                        <a:spcAft>
                          <a:spcPts val="1200"/>
                        </a:spcAft>
                        <a:buClrTx/>
                        <a:buSzTx/>
                        <a:buFont typeface="Wingdings" pitchFamily="2" charset="2"/>
                        <a:buChar char="ü"/>
                        <a:tabLst/>
                      </a:pPr>
                      <a:r>
                        <a:rPr kumimoji="0" lang="en-US" sz="1000" u="none" strike="noStrike" cap="none" normalizeH="0" baseline="0" dirty="0">
                          <a:ln>
                            <a:noFill/>
                          </a:ln>
                          <a:solidFill>
                            <a:schemeClr val="bg2">
                              <a:lumMod val="10000"/>
                            </a:schemeClr>
                          </a:solidFill>
                          <a:effectLst/>
                          <a:latin typeface="+mn-lt"/>
                          <a:ea typeface="Adobe Fan Heiti Std B" panose="020B0700000000000000" pitchFamily="34" charset="-128"/>
                        </a:rPr>
                        <a:t>AHA joined with Million Hearts </a:t>
                      </a:r>
                      <a:br>
                        <a:rPr kumimoji="0" lang="en-US" sz="1000" u="none" strike="noStrike" cap="none" normalizeH="0" baseline="0" dirty="0">
                          <a:ln>
                            <a:noFill/>
                          </a:ln>
                          <a:solidFill>
                            <a:schemeClr val="bg2">
                              <a:lumMod val="10000"/>
                            </a:schemeClr>
                          </a:solidFill>
                          <a:effectLst/>
                          <a:latin typeface="+mn-lt"/>
                          <a:ea typeface="Adobe Fan Heiti Std B" panose="020B0700000000000000" pitchFamily="34" charset="-128"/>
                        </a:rPr>
                      </a:br>
                      <a:r>
                        <a:rPr kumimoji="0" lang="en-US" sz="1000" u="none" strike="noStrike" cap="none" normalizeH="0" baseline="0" dirty="0">
                          <a:ln>
                            <a:noFill/>
                          </a:ln>
                          <a:solidFill>
                            <a:schemeClr val="bg2">
                              <a:lumMod val="10000"/>
                            </a:schemeClr>
                          </a:solidFill>
                          <a:effectLst/>
                          <a:latin typeface="+mn-lt"/>
                          <a:ea typeface="Adobe Fan Heiti Std B" panose="020B0700000000000000" pitchFamily="34" charset="-128"/>
                        </a:rPr>
                        <a:t>to host a forum that included partners across industries positioned to impact the issue </a:t>
                      </a:r>
                      <a:br>
                        <a:rPr kumimoji="0" lang="en-US" sz="1000" u="none" strike="noStrike" cap="none" normalizeH="0" baseline="0" dirty="0">
                          <a:ln>
                            <a:noFill/>
                          </a:ln>
                          <a:solidFill>
                            <a:schemeClr val="bg2">
                              <a:lumMod val="10000"/>
                            </a:schemeClr>
                          </a:solidFill>
                          <a:effectLst/>
                          <a:latin typeface="+mn-lt"/>
                          <a:ea typeface="Adobe Fan Heiti Std B" panose="020B0700000000000000" pitchFamily="34" charset="-128"/>
                        </a:rPr>
                      </a:br>
                      <a:r>
                        <a:rPr kumimoji="0" lang="en-US" sz="1000" u="none" strike="noStrike" cap="none" normalizeH="0" baseline="0" dirty="0">
                          <a:ln>
                            <a:noFill/>
                          </a:ln>
                          <a:solidFill>
                            <a:schemeClr val="bg2">
                              <a:lumMod val="10000"/>
                            </a:schemeClr>
                          </a:solidFill>
                          <a:effectLst/>
                          <a:latin typeface="+mn-lt"/>
                          <a:ea typeface="Adobe Fan Heiti Std B" panose="020B0700000000000000" pitchFamily="34" charset="-128"/>
                        </a:rPr>
                        <a:t>of HBP</a:t>
                      </a:r>
                    </a:p>
                    <a:p>
                      <a:pPr marL="228600" marR="0" lvl="0" indent="-228600" algn="l" defTabSz="457200" rtl="0" eaLnBrk="1" fontAlgn="base" latinLnBrk="0" hangingPunct="1">
                        <a:lnSpc>
                          <a:spcPct val="100000"/>
                        </a:lnSpc>
                        <a:spcBef>
                          <a:spcPts val="0"/>
                        </a:spcBef>
                        <a:spcAft>
                          <a:spcPts val="1200"/>
                        </a:spcAft>
                        <a:buClrTx/>
                        <a:buSzTx/>
                        <a:buFont typeface="Wingdings" pitchFamily="2" charset="2"/>
                        <a:buChar char="ü"/>
                        <a:tabLst/>
                      </a:pPr>
                      <a:r>
                        <a:rPr kumimoji="0" lang="en-US" sz="1000" u="none" strike="noStrike" cap="none" normalizeH="0" baseline="0" dirty="0">
                          <a:ln>
                            <a:noFill/>
                          </a:ln>
                          <a:solidFill>
                            <a:schemeClr val="bg2">
                              <a:lumMod val="10000"/>
                            </a:schemeClr>
                          </a:solidFill>
                          <a:effectLst/>
                          <a:latin typeface="+mn-lt"/>
                          <a:ea typeface="Adobe Fan Heiti Std B" panose="020B0700000000000000" pitchFamily="34" charset="-128"/>
                        </a:rPr>
                        <a:t>Initial meeting was the impetus for the launch of AHA’s HBP Leadership Community based </a:t>
                      </a:r>
                      <a:br>
                        <a:rPr kumimoji="0" lang="en-US" sz="1000" u="none" strike="noStrike" cap="none" normalizeH="0" baseline="0" dirty="0">
                          <a:ln>
                            <a:noFill/>
                          </a:ln>
                          <a:solidFill>
                            <a:schemeClr val="bg2">
                              <a:lumMod val="10000"/>
                            </a:schemeClr>
                          </a:solidFill>
                          <a:effectLst/>
                          <a:latin typeface="+mn-lt"/>
                          <a:ea typeface="Adobe Fan Heiti Std B" panose="020B0700000000000000" pitchFamily="34" charset="-128"/>
                        </a:rPr>
                      </a:br>
                      <a:r>
                        <a:rPr kumimoji="0" lang="en-US" sz="1000" u="none" strike="noStrike" cap="none" normalizeH="0" baseline="0" dirty="0">
                          <a:ln>
                            <a:noFill/>
                          </a:ln>
                          <a:solidFill>
                            <a:schemeClr val="bg2">
                              <a:lumMod val="10000"/>
                            </a:schemeClr>
                          </a:solidFill>
                          <a:effectLst/>
                          <a:latin typeface="+mn-lt"/>
                          <a:ea typeface="Adobe Fan Heiti Std B" panose="020B0700000000000000" pitchFamily="34" charset="-128"/>
                        </a:rPr>
                        <a:t>on attendees’ desire to continue the innovation, sharing and exchange of solutions </a:t>
                      </a:r>
                    </a:p>
                    <a:p>
                      <a:pPr marL="228600" marR="0" lvl="1" indent="-228600" algn="l" defTabSz="457200" rtl="0" eaLnBrk="1" fontAlgn="base" latinLnBrk="0" hangingPunct="1">
                        <a:lnSpc>
                          <a:spcPct val="100000"/>
                        </a:lnSpc>
                        <a:spcBef>
                          <a:spcPts val="0"/>
                        </a:spcBef>
                        <a:spcAft>
                          <a:spcPts val="1200"/>
                        </a:spcAft>
                        <a:buClrTx/>
                        <a:buSzTx/>
                        <a:buFont typeface="Wingdings" pitchFamily="2" charset="2"/>
                        <a:buChar char="ü"/>
                        <a:tabLst/>
                        <a:defRPr/>
                      </a:pPr>
                      <a:r>
                        <a:rPr kumimoji="0" lang="en-US" sz="1000" u="none" strike="noStrike" kern="1200" cap="none" normalizeH="0" baseline="0" dirty="0">
                          <a:ln>
                            <a:noFill/>
                          </a:ln>
                          <a:solidFill>
                            <a:srgbClr val="C00000"/>
                          </a:solidFill>
                          <a:effectLst/>
                          <a:latin typeface="+mn-lt"/>
                          <a:ea typeface="Adobe Fan Heiti Std B" panose="020B0700000000000000" pitchFamily="34" charset="-128"/>
                          <a:cs typeface="+mn-cs"/>
                        </a:rPr>
                        <a:t>Attachment 5: </a:t>
                      </a:r>
                      <a:r>
                        <a:rPr kumimoji="0" lang="en-US" sz="1000" u="none" strike="noStrike" kern="1200" cap="none" normalizeH="0" baseline="0" dirty="0">
                          <a:ln>
                            <a:noFill/>
                          </a:ln>
                          <a:solidFill>
                            <a:schemeClr val="tx1"/>
                          </a:solidFill>
                          <a:effectLst/>
                          <a:latin typeface="+mn-lt"/>
                          <a:ea typeface="Adobe Fan Heiti Std B" panose="020B0700000000000000" pitchFamily="34" charset="-128"/>
                          <a:cs typeface="+mn-cs"/>
                        </a:rPr>
                        <a:t>AHA-Million </a:t>
                      </a:r>
                      <a:br>
                        <a:rPr kumimoji="0" lang="en-US" sz="1000" u="none" strike="noStrike" kern="1200" cap="none" normalizeH="0" baseline="0" dirty="0">
                          <a:ln>
                            <a:noFill/>
                          </a:ln>
                          <a:solidFill>
                            <a:schemeClr val="tx1"/>
                          </a:solidFill>
                          <a:effectLst/>
                          <a:latin typeface="+mn-lt"/>
                          <a:ea typeface="Adobe Fan Heiti Std B" panose="020B0700000000000000" pitchFamily="34" charset="-128"/>
                          <a:cs typeface="+mn-cs"/>
                        </a:rPr>
                      </a:br>
                      <a:r>
                        <a:rPr kumimoji="0" lang="en-US" sz="1000" u="none" strike="noStrike" kern="1200" cap="none" normalizeH="0" baseline="0" dirty="0">
                          <a:ln>
                            <a:noFill/>
                          </a:ln>
                          <a:solidFill>
                            <a:schemeClr val="tx1"/>
                          </a:solidFill>
                          <a:effectLst/>
                          <a:latin typeface="+mn-lt"/>
                          <a:ea typeface="Adobe Fan Heiti Std B" panose="020B0700000000000000" pitchFamily="34" charset="-128"/>
                          <a:cs typeface="+mn-cs"/>
                        </a:rPr>
                        <a:t>Hearts HBP Forum Conference Proceedings: This joint meeting was the impetus for the launch </a:t>
                      </a:r>
                      <a:br>
                        <a:rPr kumimoji="0" lang="en-US" sz="1000" u="none" strike="noStrike" kern="1200" cap="none" normalizeH="0" baseline="0" dirty="0">
                          <a:ln>
                            <a:noFill/>
                          </a:ln>
                          <a:solidFill>
                            <a:schemeClr val="tx1"/>
                          </a:solidFill>
                          <a:effectLst/>
                          <a:latin typeface="+mn-lt"/>
                          <a:ea typeface="Adobe Fan Heiti Std B" panose="020B0700000000000000" pitchFamily="34" charset="-128"/>
                          <a:cs typeface="+mn-cs"/>
                        </a:rPr>
                      </a:br>
                      <a:r>
                        <a:rPr kumimoji="0" lang="en-US" sz="1000" u="none" strike="noStrike" kern="1200" cap="none" normalizeH="0" baseline="0" dirty="0">
                          <a:ln>
                            <a:noFill/>
                          </a:ln>
                          <a:solidFill>
                            <a:schemeClr val="tx1"/>
                          </a:solidFill>
                          <a:effectLst/>
                          <a:latin typeface="+mn-lt"/>
                          <a:ea typeface="Adobe Fan Heiti Std B" panose="020B0700000000000000" pitchFamily="34" charset="-128"/>
                          <a:cs typeface="+mn-cs"/>
                        </a:rPr>
                        <a:t>of the AHA HBP Leadership Community.</a:t>
                      </a:r>
                    </a:p>
                    <a:p>
                      <a:pPr marL="228600" marR="0" lvl="0" indent="-228600" algn="l" defTabSz="457200" rtl="0" eaLnBrk="1" fontAlgn="base" latinLnBrk="0" hangingPunct="1">
                        <a:lnSpc>
                          <a:spcPct val="100000"/>
                        </a:lnSpc>
                        <a:spcBef>
                          <a:spcPts val="0"/>
                        </a:spcBef>
                        <a:spcAft>
                          <a:spcPts val="1200"/>
                        </a:spcAft>
                        <a:buClrTx/>
                        <a:buSzTx/>
                        <a:buFont typeface="Wingdings" pitchFamily="2" charset="2"/>
                        <a:buNone/>
                        <a:tabLst/>
                      </a:pPr>
                      <a:endParaRPr kumimoji="0" lang="en-US" sz="1000" u="none" strike="noStrike" cap="none" normalizeH="0" baseline="0" dirty="0">
                        <a:ln>
                          <a:noFill/>
                        </a:ln>
                        <a:solidFill>
                          <a:schemeClr val="bg2">
                            <a:lumMod val="10000"/>
                          </a:schemeClr>
                        </a:solidFill>
                        <a:effectLst/>
                        <a:latin typeface="+mn-lt"/>
                        <a:ea typeface="Adobe Fan Heiti Std B" panose="020B0700000000000000" pitchFamily="34" charset="-128"/>
                      </a:endParaRPr>
                    </a:p>
                    <a:p>
                      <a:pPr marL="228600" marR="0" lvl="0" indent="-228600" algn="l" defTabSz="457200" rtl="0" eaLnBrk="1" fontAlgn="base" latinLnBrk="0" hangingPunct="1">
                        <a:lnSpc>
                          <a:spcPct val="100000"/>
                        </a:lnSpc>
                        <a:spcBef>
                          <a:spcPts val="0"/>
                        </a:spcBef>
                        <a:spcAft>
                          <a:spcPts val="1200"/>
                        </a:spcAft>
                        <a:buClrTx/>
                        <a:buSzTx/>
                        <a:buFontTx/>
                        <a:buNone/>
                        <a:tabLst/>
                      </a:pPr>
                      <a:endParaRPr kumimoji="0" lang="en-US" sz="1000" b="0" i="0" u="none" strike="noStrike" cap="none" normalizeH="0" baseline="0" dirty="0">
                        <a:ln>
                          <a:noFill/>
                        </a:ln>
                        <a:solidFill>
                          <a:schemeClr val="bg2">
                            <a:lumMod val="10000"/>
                          </a:schemeClr>
                        </a:solidFill>
                        <a:effectLst/>
                        <a:latin typeface="+mn-lt"/>
                        <a:ea typeface="Adobe Fan Heiti Std B" panose="020B0700000000000000" pitchFamily="34" charset="-128"/>
                      </a:endParaRPr>
                    </a:p>
                  </a:txBody>
                  <a:tcPr marL="61722" marR="61722" marT="30861" marB="30861" horzOverflow="overflow"/>
                </a:tc>
                <a:tc>
                  <a:txBody>
                    <a:bodyPr/>
                    <a:lstStyle/>
                    <a:p>
                      <a:pPr marL="228600" marR="0" lvl="1" indent="-228600" algn="l" defTabSz="457200" rtl="0" eaLnBrk="1" fontAlgn="base" latinLnBrk="0" hangingPunct="1">
                        <a:lnSpc>
                          <a:spcPct val="100000"/>
                        </a:lnSpc>
                        <a:spcBef>
                          <a:spcPts val="0"/>
                        </a:spcBef>
                        <a:spcAft>
                          <a:spcPts val="1200"/>
                        </a:spcAft>
                        <a:buClrTx/>
                        <a:buSzTx/>
                        <a:buFont typeface="Wingdings" pitchFamily="2" charset="2"/>
                        <a:buChar char="ü"/>
                        <a:tabLst/>
                        <a:defRPr/>
                      </a:pPr>
                      <a:r>
                        <a:rPr kumimoji="0" lang="en-US" sz="1000" u="none" strike="noStrike" cap="none" normalizeH="0" baseline="0" dirty="0">
                          <a:ln>
                            <a:noFill/>
                          </a:ln>
                          <a:solidFill>
                            <a:schemeClr val="bg2">
                              <a:lumMod val="10000"/>
                            </a:schemeClr>
                          </a:solidFill>
                          <a:effectLst/>
                          <a:latin typeface="+mn-lt"/>
                          <a:ea typeface="Adobe Fan Heiti Std B" panose="020B0700000000000000" pitchFamily="34" charset="-128"/>
                        </a:rPr>
                        <a:t>Check It. Change It. set the stage for larger, community-based model run by the AHA focused on high-risk pop.</a:t>
                      </a:r>
                    </a:p>
                    <a:p>
                      <a:pPr marL="228600" marR="0" lvl="1" indent="-228600" algn="l" defTabSz="457200" rtl="0" eaLnBrk="1" fontAlgn="base" latinLnBrk="0" hangingPunct="1">
                        <a:lnSpc>
                          <a:spcPct val="100000"/>
                        </a:lnSpc>
                        <a:spcBef>
                          <a:spcPts val="0"/>
                        </a:spcBef>
                        <a:spcAft>
                          <a:spcPts val="1200"/>
                        </a:spcAft>
                        <a:buClrTx/>
                        <a:buSzTx/>
                        <a:buFont typeface="Wingdings" pitchFamily="2" charset="2"/>
                        <a:buChar char="ü"/>
                        <a:tabLst/>
                        <a:defRPr/>
                      </a:pPr>
                      <a:r>
                        <a:rPr kumimoji="0" lang="en-US" sz="1000" u="none" strike="noStrike" cap="none" normalizeH="0" baseline="0" dirty="0">
                          <a:ln>
                            <a:noFill/>
                          </a:ln>
                          <a:solidFill>
                            <a:schemeClr val="bg2">
                              <a:lumMod val="10000"/>
                            </a:schemeClr>
                          </a:solidFill>
                          <a:effectLst/>
                          <a:latin typeface="+mn-lt"/>
                          <a:ea typeface="Adobe Fan Heiti Std B" panose="020B0700000000000000" pitchFamily="34" charset="-128"/>
                        </a:rPr>
                        <a:t>Grants to local market staff </a:t>
                      </a:r>
                      <a:r>
                        <a:rPr kumimoji="0" lang="en-US" sz="1000" u="none" strike="noStrike" kern="1200" cap="none" normalizeH="0" baseline="0" dirty="0">
                          <a:ln>
                            <a:noFill/>
                          </a:ln>
                          <a:solidFill>
                            <a:schemeClr val="bg2">
                              <a:lumMod val="10000"/>
                            </a:schemeClr>
                          </a:solidFill>
                          <a:effectLst/>
                          <a:latin typeface="+mn-lt"/>
                          <a:ea typeface="Adobe Fan Heiti Std B" panose="020B0700000000000000" pitchFamily="34" charset="-128"/>
                          <a:cs typeface="+mn-cs"/>
                        </a:rPr>
                        <a:t>designated for rapid development, execution and testing of programs using partners and volunteers.</a:t>
                      </a:r>
                    </a:p>
                    <a:p>
                      <a:pPr marL="228600" marR="0" lvl="1" indent="-228600" algn="l" defTabSz="457200" rtl="0" eaLnBrk="1" fontAlgn="base" latinLnBrk="0" hangingPunct="1">
                        <a:lnSpc>
                          <a:spcPct val="100000"/>
                        </a:lnSpc>
                        <a:spcBef>
                          <a:spcPts val="0"/>
                        </a:spcBef>
                        <a:spcAft>
                          <a:spcPts val="1200"/>
                        </a:spcAft>
                        <a:buClrTx/>
                        <a:buSzTx/>
                        <a:buFont typeface="Wingdings" pitchFamily="2" charset="2"/>
                        <a:buChar char="ü"/>
                        <a:tabLst/>
                        <a:defRPr/>
                      </a:pPr>
                      <a:r>
                        <a:rPr kumimoji="0" lang="en-US" sz="1000" u="none" strike="noStrike" kern="1200" cap="none" normalizeH="0" baseline="0" dirty="0">
                          <a:ln>
                            <a:noFill/>
                          </a:ln>
                          <a:solidFill>
                            <a:schemeClr val="bg2">
                              <a:lumMod val="10000"/>
                            </a:schemeClr>
                          </a:solidFill>
                          <a:effectLst/>
                          <a:latin typeface="+mn-lt"/>
                          <a:ea typeface="Adobe Fan Heiti Std B" panose="020B0700000000000000" pitchFamily="34" charset="-128"/>
                          <a:cs typeface="+mn-cs"/>
                        </a:rPr>
                        <a:t>Similar results to Check It. Change It. Lowering BP by 5 </a:t>
                      </a:r>
                      <a:r>
                        <a:rPr kumimoji="0" lang="en-US" sz="1000" u="none" strike="noStrike" kern="1200" cap="none" normalizeH="0" baseline="0" dirty="0" err="1">
                          <a:ln>
                            <a:noFill/>
                          </a:ln>
                          <a:solidFill>
                            <a:schemeClr val="bg2">
                              <a:lumMod val="10000"/>
                            </a:schemeClr>
                          </a:solidFill>
                          <a:effectLst/>
                          <a:latin typeface="+mn-lt"/>
                          <a:ea typeface="Adobe Fan Heiti Std B" panose="020B0700000000000000" pitchFamily="34" charset="-128"/>
                          <a:cs typeface="+mn-cs"/>
                        </a:rPr>
                        <a:t>mmHG</a:t>
                      </a:r>
                      <a:r>
                        <a:rPr kumimoji="0" lang="en-US" sz="1000" u="none" strike="noStrike" kern="1200" cap="none" normalizeH="0" baseline="0" dirty="0">
                          <a:ln>
                            <a:noFill/>
                          </a:ln>
                          <a:solidFill>
                            <a:schemeClr val="bg2">
                              <a:lumMod val="10000"/>
                            </a:schemeClr>
                          </a:solidFill>
                          <a:effectLst/>
                          <a:latin typeface="+mn-lt"/>
                          <a:ea typeface="Adobe Fan Heiti Std B" panose="020B0700000000000000" pitchFamily="34" charset="-128"/>
                          <a:cs typeface="+mn-cs"/>
                        </a:rPr>
                        <a:t>, with more significant drops between 11mmgHG and 26 </a:t>
                      </a:r>
                      <a:r>
                        <a:rPr kumimoji="0" lang="en-US" sz="1000" u="none" strike="noStrike" kern="1200" cap="none" normalizeH="0" baseline="0" dirty="0" err="1">
                          <a:ln>
                            <a:noFill/>
                          </a:ln>
                          <a:solidFill>
                            <a:schemeClr val="bg2">
                              <a:lumMod val="10000"/>
                            </a:schemeClr>
                          </a:solidFill>
                          <a:effectLst/>
                          <a:latin typeface="+mn-lt"/>
                          <a:ea typeface="Adobe Fan Heiti Std B" panose="020B0700000000000000" pitchFamily="34" charset="-128"/>
                          <a:cs typeface="+mn-cs"/>
                        </a:rPr>
                        <a:t>mHG</a:t>
                      </a:r>
                      <a:r>
                        <a:rPr kumimoji="0" lang="en-US" sz="1000" u="none" strike="noStrike" kern="1200" cap="none" normalizeH="0" baseline="0" dirty="0">
                          <a:ln>
                            <a:noFill/>
                          </a:ln>
                          <a:solidFill>
                            <a:schemeClr val="bg2">
                              <a:lumMod val="10000"/>
                            </a:schemeClr>
                          </a:solidFill>
                          <a:effectLst/>
                          <a:latin typeface="+mn-lt"/>
                          <a:ea typeface="Adobe Fan Heiti Std B" panose="020B0700000000000000" pitchFamily="34" charset="-128"/>
                          <a:cs typeface="+mn-cs"/>
                        </a:rPr>
                        <a:t> in high risk groups </a:t>
                      </a:r>
                    </a:p>
                  </a:txBody>
                  <a:tcPr marL="61722" marR="61722" marT="30861" marB="30861" horzOverflow="overflow"/>
                </a:tc>
                <a:extLst>
                  <a:ext uri="{0D108BD9-81ED-4DB2-BD59-A6C34878D82A}">
                    <a16:rowId xmlns:a16="http://schemas.microsoft.com/office/drawing/2014/main" val="10001"/>
                  </a:ext>
                </a:extLst>
              </a:tr>
            </a:tbl>
          </a:graphicData>
        </a:graphic>
      </p:graphicFrame>
      <p:cxnSp>
        <p:nvCxnSpPr>
          <p:cNvPr id="8" name="Elbow Connector 7"/>
          <p:cNvCxnSpPr/>
          <p:nvPr/>
        </p:nvCxnSpPr>
        <p:spPr>
          <a:xfrm>
            <a:off x="345181" y="1860982"/>
            <a:ext cx="1773209" cy="285029"/>
          </a:xfrm>
          <a:prstGeom prst="bentConnector3">
            <a:avLst>
              <a:gd name="adj1" fmla="val -140"/>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Elbow Connector 8"/>
          <p:cNvCxnSpPr/>
          <p:nvPr/>
        </p:nvCxnSpPr>
        <p:spPr>
          <a:xfrm>
            <a:off x="2396923" y="1860982"/>
            <a:ext cx="1773209" cy="285029"/>
          </a:xfrm>
          <a:prstGeom prst="bentConnector3">
            <a:avLst>
              <a:gd name="adj1" fmla="val -140"/>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Elbow Connector 9"/>
          <p:cNvCxnSpPr/>
          <p:nvPr/>
        </p:nvCxnSpPr>
        <p:spPr>
          <a:xfrm>
            <a:off x="4438579" y="1860982"/>
            <a:ext cx="1773209" cy="285029"/>
          </a:xfrm>
          <a:prstGeom prst="bentConnector3">
            <a:avLst>
              <a:gd name="adj1" fmla="val -140"/>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Elbow Connector 10"/>
          <p:cNvCxnSpPr/>
          <p:nvPr/>
        </p:nvCxnSpPr>
        <p:spPr>
          <a:xfrm>
            <a:off x="6449980" y="1860982"/>
            <a:ext cx="1773209" cy="285029"/>
          </a:xfrm>
          <a:prstGeom prst="bentConnector3">
            <a:avLst>
              <a:gd name="adj1" fmla="val -140"/>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0394" y="4672814"/>
            <a:ext cx="16002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710370" y="4599508"/>
            <a:ext cx="826706" cy="933450"/>
          </a:xfrm>
          <a:prstGeom prst="rect">
            <a:avLst/>
          </a:prstGeom>
          <a:noFill/>
          <a:ln>
            <a:noFill/>
          </a:ln>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29589" y="4737435"/>
            <a:ext cx="1651330" cy="824036"/>
          </a:xfrm>
          <a:prstGeom prst="rect">
            <a:avLst/>
          </a:prstGeom>
          <a:noFill/>
          <a:ln>
            <a:noFill/>
          </a:ln>
        </p:spPr>
      </p:pic>
    </p:spTree>
    <p:extLst>
      <p:ext uri="{BB962C8B-B14F-4D97-AF65-F5344CB8AC3E}">
        <p14:creationId xmlns:p14="http://schemas.microsoft.com/office/powerpoint/2010/main" val="788747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Studying Impact: </a:t>
            </a:r>
            <a:r>
              <a:rPr lang="en-US" dirty="0">
                <a:solidFill>
                  <a:srgbClr val="9F9F9F"/>
                </a:solidFill>
              </a:rPr>
              <a:t>Clinical Pharmacists</a:t>
            </a:r>
          </a:p>
        </p:txBody>
      </p:sp>
      <p:sp>
        <p:nvSpPr>
          <p:cNvPr id="4" name="Slide Number Placeholder 3"/>
          <p:cNvSpPr>
            <a:spLocks noGrp="1"/>
          </p:cNvSpPr>
          <p:nvPr>
            <p:ph type="sldNum" sz="quarter" idx="12"/>
          </p:nvPr>
        </p:nvSpPr>
        <p:spPr/>
        <p:txBody>
          <a:bodyPr/>
          <a:lstStyle/>
          <a:p>
            <a:fld id="{CE7F6B2A-AA1D-4BB0-B72E-C9EB621A0451}" type="slidenum">
              <a:rPr lang="en-US" smtClean="0">
                <a:solidFill>
                  <a:prstClr val="black">
                    <a:tint val="75000"/>
                  </a:prstClr>
                </a:solidFill>
              </a:rPr>
              <a:pPr/>
              <a:t>44</a:t>
            </a:fld>
            <a:endParaRPr lang="en-US" dirty="0">
              <a:solidFill>
                <a:prstClr val="black">
                  <a:tint val="75000"/>
                </a:prstClr>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1827" y="4619038"/>
            <a:ext cx="2448306" cy="637794"/>
          </a:xfrm>
          <a:prstGeom prst="rect">
            <a:avLst/>
          </a:prstGeom>
        </p:spPr>
      </p:pic>
      <p:sp>
        <p:nvSpPr>
          <p:cNvPr id="7" name="Rectangle 6"/>
          <p:cNvSpPr/>
          <p:nvPr/>
        </p:nvSpPr>
        <p:spPr>
          <a:xfrm>
            <a:off x="5498025" y="1857721"/>
            <a:ext cx="2859436" cy="2677656"/>
          </a:xfrm>
          <a:prstGeom prst="rect">
            <a:avLst/>
          </a:prstGeom>
        </p:spPr>
        <p:txBody>
          <a:bodyPr wrap="square">
            <a:spAutoFit/>
          </a:bodyPr>
          <a:lstStyle/>
          <a:p>
            <a:pPr marL="0" lvl="1" defTabSz="342900" fontAlgn="base">
              <a:spcAft>
                <a:spcPts val="900"/>
              </a:spcAft>
              <a:defRPr/>
            </a:pPr>
            <a:r>
              <a:rPr lang="en-US" sz="2400" b="1" dirty="0">
                <a:solidFill>
                  <a:srgbClr val="E7E6E6">
                    <a:lumMod val="10000"/>
                  </a:srgbClr>
                </a:solidFill>
                <a:ea typeface="Adobe Fan Heiti Std B" panose="020B0700000000000000" pitchFamily="34" charset="-128"/>
              </a:rPr>
              <a:t>Results… </a:t>
            </a:r>
            <a:endParaRPr lang="en-US" sz="2400" dirty="0">
              <a:solidFill>
                <a:srgbClr val="E7E6E6">
                  <a:lumMod val="10000"/>
                </a:srgbClr>
              </a:solidFill>
              <a:ea typeface="Adobe Fan Heiti Std B" panose="020B0700000000000000" pitchFamily="34" charset="-128"/>
            </a:endParaRPr>
          </a:p>
          <a:p>
            <a:pPr marL="171450" lvl="1" indent="-171450" defTabSz="342900" fontAlgn="base">
              <a:spcAft>
                <a:spcPts val="900"/>
              </a:spcAft>
              <a:buFont typeface="Wingdings" pitchFamily="2" charset="2"/>
              <a:buChar char="ü"/>
              <a:defRPr/>
            </a:pPr>
            <a:r>
              <a:rPr lang="en-US" sz="1350" dirty="0">
                <a:solidFill>
                  <a:srgbClr val="E7E6E6">
                    <a:lumMod val="10000"/>
                  </a:srgbClr>
                </a:solidFill>
                <a:ea typeface="Adobe Fan Heiti Std B" panose="020B0700000000000000" pitchFamily="34" charset="-128"/>
              </a:rPr>
              <a:t>Overall, patients in the Heart360 HBPM group had a significantly higher rate of BP control (57%) than the usual care group (37%)</a:t>
            </a:r>
          </a:p>
          <a:p>
            <a:pPr marL="171450" lvl="1" indent="-171450" defTabSz="342900" fontAlgn="base">
              <a:spcAft>
                <a:spcPts val="900"/>
              </a:spcAft>
              <a:buFont typeface="Wingdings" pitchFamily="2" charset="2"/>
              <a:buChar char="ü"/>
              <a:defRPr/>
            </a:pPr>
            <a:r>
              <a:rPr lang="en-US" sz="1350" dirty="0">
                <a:solidFill>
                  <a:srgbClr val="E7E6E6">
                    <a:lumMod val="10000"/>
                  </a:srgbClr>
                </a:solidFill>
                <a:ea typeface="Adobe Fan Heiti Std B" panose="020B0700000000000000" pitchFamily="34" charset="-128"/>
              </a:rPr>
              <a:t>The Heart360 Group also had a significantly greater drop in both systolic and diastolic BP</a:t>
            </a:r>
          </a:p>
          <a:p>
            <a:pPr marL="171450" lvl="1" indent="-171450" defTabSz="342900" fontAlgn="base">
              <a:spcAft>
                <a:spcPts val="900"/>
              </a:spcAft>
              <a:buFont typeface="Wingdings" pitchFamily="2" charset="2"/>
              <a:buChar char="ü"/>
              <a:defRPr/>
            </a:pPr>
            <a:r>
              <a:rPr lang="en-US" sz="1350" dirty="0">
                <a:solidFill>
                  <a:srgbClr val="E7E6E6">
                    <a:lumMod val="10000"/>
                  </a:srgbClr>
                </a:solidFill>
                <a:ea typeface="Adobe Fan Heiti Std B" panose="020B0700000000000000" pitchFamily="34" charset="-128"/>
              </a:rPr>
              <a:t>For every dollar invested the return is almost 3 dollars</a:t>
            </a:r>
          </a:p>
        </p:txBody>
      </p:sp>
      <p:grpSp>
        <p:nvGrpSpPr>
          <p:cNvPr id="23" name="Group 22"/>
          <p:cNvGrpSpPr/>
          <p:nvPr/>
        </p:nvGrpSpPr>
        <p:grpSpPr>
          <a:xfrm>
            <a:off x="1512516" y="2414830"/>
            <a:ext cx="2543660" cy="278969"/>
            <a:chOff x="2030277" y="1828800"/>
            <a:chExt cx="3391547" cy="371959"/>
          </a:xfrm>
        </p:grpSpPr>
        <p:cxnSp>
          <p:nvCxnSpPr>
            <p:cNvPr id="21" name="Straight Arrow Connector 20"/>
            <p:cNvCxnSpPr/>
            <p:nvPr/>
          </p:nvCxnSpPr>
          <p:spPr>
            <a:xfrm flipH="1">
              <a:off x="2030277" y="1828800"/>
              <a:ext cx="340963" cy="371959"/>
            </a:xfrm>
            <a:prstGeom prst="straightConnector1">
              <a:avLst/>
            </a:prstGeom>
            <a:ln w="38100">
              <a:solidFill>
                <a:srgbClr val="9F9F9F"/>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5080861" y="1828800"/>
              <a:ext cx="340963" cy="371959"/>
            </a:xfrm>
            <a:prstGeom prst="straightConnector1">
              <a:avLst/>
            </a:prstGeom>
            <a:ln w="38100">
              <a:solidFill>
                <a:srgbClr val="9F9F9F"/>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a:off x="1497017" y="4505164"/>
            <a:ext cx="2582406" cy="278969"/>
            <a:chOff x="1299274" y="1828800"/>
            <a:chExt cx="3443208" cy="371959"/>
          </a:xfrm>
        </p:grpSpPr>
        <p:cxnSp>
          <p:nvCxnSpPr>
            <p:cNvPr id="25" name="Straight Arrow Connector 24"/>
            <p:cNvCxnSpPr/>
            <p:nvPr/>
          </p:nvCxnSpPr>
          <p:spPr>
            <a:xfrm flipH="1">
              <a:off x="4401519" y="1828800"/>
              <a:ext cx="340963" cy="371959"/>
            </a:xfrm>
            <a:prstGeom prst="straightConnector1">
              <a:avLst/>
            </a:prstGeom>
            <a:ln w="38100">
              <a:solidFill>
                <a:srgbClr val="9F9F9F"/>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1299274" y="1828800"/>
              <a:ext cx="340963" cy="371959"/>
            </a:xfrm>
            <a:prstGeom prst="straightConnector1">
              <a:avLst/>
            </a:prstGeom>
            <a:ln w="38100">
              <a:solidFill>
                <a:srgbClr val="9F9F9F"/>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8" name="Straight Arrow Connector 27"/>
          <p:cNvCxnSpPr/>
          <p:nvPr/>
        </p:nvCxnSpPr>
        <p:spPr>
          <a:xfrm>
            <a:off x="1493143" y="3030888"/>
            <a:ext cx="0" cy="325465"/>
          </a:xfrm>
          <a:prstGeom prst="straightConnector1">
            <a:avLst/>
          </a:prstGeom>
          <a:ln w="38100">
            <a:solidFill>
              <a:srgbClr val="9F9F9F"/>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1493143" y="3668256"/>
            <a:ext cx="0" cy="325465"/>
          </a:xfrm>
          <a:prstGeom prst="straightConnector1">
            <a:avLst/>
          </a:prstGeom>
          <a:ln w="38100">
            <a:solidFill>
              <a:srgbClr val="9F9F9F"/>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4087172" y="3028950"/>
            <a:ext cx="0" cy="325465"/>
          </a:xfrm>
          <a:prstGeom prst="straightConnector1">
            <a:avLst/>
          </a:prstGeom>
          <a:ln w="38100">
            <a:solidFill>
              <a:srgbClr val="9F9F9F"/>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4087172" y="3666318"/>
            <a:ext cx="0" cy="325465"/>
          </a:xfrm>
          <a:prstGeom prst="straightConnector1">
            <a:avLst/>
          </a:prstGeom>
          <a:ln w="38100">
            <a:solidFill>
              <a:srgbClr val="9F9F9F"/>
            </a:solidFill>
            <a:tailEnd type="triangle"/>
          </a:ln>
        </p:spPr>
        <p:style>
          <a:lnRef idx="1">
            <a:schemeClr val="accent1"/>
          </a:lnRef>
          <a:fillRef idx="0">
            <a:schemeClr val="accent1"/>
          </a:fillRef>
          <a:effectRef idx="0">
            <a:schemeClr val="accent1"/>
          </a:effectRef>
          <a:fontRef idx="minor">
            <a:schemeClr val="tx1"/>
          </a:fontRef>
        </p:style>
      </p:cxnSp>
      <p:sp>
        <p:nvSpPr>
          <p:cNvPr id="11" name="Text Box 5"/>
          <p:cNvSpPr txBox="1">
            <a:spLocks noChangeArrowheads="1"/>
          </p:cNvSpPr>
          <p:nvPr/>
        </p:nvSpPr>
        <p:spPr bwMode="auto">
          <a:xfrm>
            <a:off x="1790054" y="1974432"/>
            <a:ext cx="1976034" cy="313932"/>
          </a:xfrm>
          <a:prstGeom prst="rect">
            <a:avLst/>
          </a:prstGeom>
          <a:solidFill>
            <a:srgbClr val="EC1C24"/>
          </a:solidFill>
          <a:ln>
            <a:noFill/>
            <a:headEnd/>
            <a:tailEnd/>
          </a:ln>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anchor="ctr">
            <a:spAutoFit/>
          </a:bodyPr>
          <a:lstStyle>
            <a:lvl1pPr eaLnBrk="0" hangingPunct="0">
              <a:defRPr sz="4000">
                <a:solidFill>
                  <a:srgbClr val="898989"/>
                </a:solidFill>
                <a:latin typeface="Arial" panose="020B0604020202020204" pitchFamily="34" charset="0"/>
                <a:ea typeface="ＭＳ Ｐゴシック" panose="020B0600070205080204" pitchFamily="34" charset="-128"/>
              </a:defRPr>
            </a:lvl1pPr>
            <a:lvl2pPr marL="742950" indent="-285750" eaLnBrk="0" hangingPunct="0">
              <a:defRPr sz="4000">
                <a:solidFill>
                  <a:srgbClr val="898989"/>
                </a:solidFill>
                <a:latin typeface="Arial" panose="020B0604020202020204" pitchFamily="34" charset="0"/>
                <a:ea typeface="ＭＳ Ｐゴシック" panose="020B0600070205080204" pitchFamily="34" charset="-128"/>
              </a:defRPr>
            </a:lvl2pPr>
            <a:lvl3pPr marL="1143000" indent="-228600" eaLnBrk="0" hangingPunct="0">
              <a:defRPr sz="4000">
                <a:solidFill>
                  <a:srgbClr val="898989"/>
                </a:solidFill>
                <a:latin typeface="Arial" panose="020B0604020202020204" pitchFamily="34" charset="0"/>
                <a:ea typeface="ＭＳ Ｐゴシック" panose="020B0600070205080204" pitchFamily="34" charset="-128"/>
              </a:defRPr>
            </a:lvl3pPr>
            <a:lvl4pPr marL="1600200" indent="-228600" eaLnBrk="0" hangingPunct="0">
              <a:defRPr sz="4000">
                <a:solidFill>
                  <a:srgbClr val="898989"/>
                </a:solidFill>
                <a:latin typeface="Arial" panose="020B0604020202020204" pitchFamily="34" charset="0"/>
                <a:ea typeface="ＭＳ Ｐゴシック" panose="020B0600070205080204" pitchFamily="34" charset="-128"/>
              </a:defRPr>
            </a:lvl4pPr>
            <a:lvl5pPr marL="2057400" indent="-228600" eaLnBrk="0" hangingPunct="0">
              <a:defRPr sz="4000">
                <a:solidFill>
                  <a:srgbClr val="898989"/>
                </a:solidFill>
                <a:latin typeface="Arial" panose="020B0604020202020204" pitchFamily="34" charset="0"/>
                <a:ea typeface="ＭＳ Ｐゴシック" panose="020B0600070205080204" pitchFamily="34" charset="-128"/>
              </a:defRPr>
            </a:lvl5pPr>
            <a:lvl6pPr marL="2514600" indent="-228600" algn="ctr" defTabSz="457200" eaLnBrk="0" fontAlgn="base" hangingPunct="0">
              <a:spcBef>
                <a:spcPct val="0"/>
              </a:spcBef>
              <a:spcAft>
                <a:spcPct val="0"/>
              </a:spcAft>
              <a:defRPr sz="4000">
                <a:solidFill>
                  <a:srgbClr val="898989"/>
                </a:solidFill>
                <a:latin typeface="Arial" panose="020B0604020202020204" pitchFamily="34" charset="0"/>
                <a:ea typeface="ＭＳ Ｐゴシック" panose="020B0600070205080204" pitchFamily="34" charset="-128"/>
              </a:defRPr>
            </a:lvl6pPr>
            <a:lvl7pPr marL="2971800" indent="-228600" algn="ctr" defTabSz="457200" eaLnBrk="0" fontAlgn="base" hangingPunct="0">
              <a:spcBef>
                <a:spcPct val="0"/>
              </a:spcBef>
              <a:spcAft>
                <a:spcPct val="0"/>
              </a:spcAft>
              <a:defRPr sz="4000">
                <a:solidFill>
                  <a:srgbClr val="898989"/>
                </a:solidFill>
                <a:latin typeface="Arial" panose="020B0604020202020204" pitchFamily="34" charset="0"/>
                <a:ea typeface="ＭＳ Ｐゴシック" panose="020B0600070205080204" pitchFamily="34" charset="-128"/>
              </a:defRPr>
            </a:lvl7pPr>
            <a:lvl8pPr marL="3429000" indent="-228600" algn="ctr" defTabSz="457200" eaLnBrk="0" fontAlgn="base" hangingPunct="0">
              <a:spcBef>
                <a:spcPct val="0"/>
              </a:spcBef>
              <a:spcAft>
                <a:spcPct val="0"/>
              </a:spcAft>
              <a:defRPr sz="4000">
                <a:solidFill>
                  <a:srgbClr val="898989"/>
                </a:solidFill>
                <a:latin typeface="Arial" panose="020B0604020202020204" pitchFamily="34" charset="0"/>
                <a:ea typeface="ＭＳ Ｐゴシック" panose="020B0600070205080204" pitchFamily="34" charset="-128"/>
              </a:defRPr>
            </a:lvl8pPr>
            <a:lvl9pPr marL="3886200" indent="-228600" algn="ctr" defTabSz="457200" eaLnBrk="0" fontAlgn="base" hangingPunct="0">
              <a:spcBef>
                <a:spcPct val="0"/>
              </a:spcBef>
              <a:spcAft>
                <a:spcPct val="0"/>
              </a:spcAft>
              <a:defRPr sz="4000">
                <a:solidFill>
                  <a:srgbClr val="898989"/>
                </a:solidFill>
                <a:latin typeface="Arial" panose="020B0604020202020204" pitchFamily="34" charset="0"/>
                <a:ea typeface="ＭＳ Ｐゴシック" panose="020B0600070205080204" pitchFamily="34" charset="-128"/>
              </a:defRPr>
            </a:lvl9pPr>
          </a:lstStyle>
          <a:p>
            <a:pPr algn="ctr" defTabSz="685800" eaLnBrk="1" hangingPunct="1">
              <a:lnSpc>
                <a:spcPct val="80000"/>
              </a:lnSpc>
            </a:pPr>
            <a:r>
              <a:rPr lang="en-US" sz="1800" b="1" dirty="0">
                <a:solidFill>
                  <a:prstClr val="white"/>
                </a:solidFill>
                <a:latin typeface="Calibri" panose="020F0502020204030204"/>
                <a:ea typeface="Adobe Fan Heiti Std B" panose="020B0700000000000000" pitchFamily="34" charset="-128"/>
              </a:rPr>
              <a:t>Uncontrolled HTN</a:t>
            </a:r>
          </a:p>
        </p:txBody>
      </p:sp>
      <p:sp>
        <p:nvSpPr>
          <p:cNvPr id="12" name="Text Box 5"/>
          <p:cNvSpPr txBox="1">
            <a:spLocks noChangeArrowheads="1"/>
          </p:cNvSpPr>
          <p:nvPr/>
        </p:nvSpPr>
        <p:spPr bwMode="auto">
          <a:xfrm>
            <a:off x="1790054" y="4777635"/>
            <a:ext cx="1976034" cy="535531"/>
          </a:xfrm>
          <a:prstGeom prst="rect">
            <a:avLst/>
          </a:prstGeom>
          <a:solidFill>
            <a:srgbClr val="EC1C24"/>
          </a:solidFill>
          <a:ln>
            <a:noFill/>
            <a:headEnd/>
            <a:tailEnd/>
          </a:ln>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anchor="ctr">
            <a:spAutoFit/>
          </a:bodyPr>
          <a:lstStyle>
            <a:lvl1pPr eaLnBrk="0" hangingPunct="0">
              <a:defRPr sz="4000">
                <a:solidFill>
                  <a:srgbClr val="898989"/>
                </a:solidFill>
                <a:latin typeface="Arial" panose="020B0604020202020204" pitchFamily="34" charset="0"/>
                <a:ea typeface="ＭＳ Ｐゴシック" panose="020B0600070205080204" pitchFamily="34" charset="-128"/>
              </a:defRPr>
            </a:lvl1pPr>
            <a:lvl2pPr marL="742950" indent="-285750" eaLnBrk="0" hangingPunct="0">
              <a:defRPr sz="4000">
                <a:solidFill>
                  <a:srgbClr val="898989"/>
                </a:solidFill>
                <a:latin typeface="Arial" panose="020B0604020202020204" pitchFamily="34" charset="0"/>
                <a:ea typeface="ＭＳ Ｐゴシック" panose="020B0600070205080204" pitchFamily="34" charset="-128"/>
              </a:defRPr>
            </a:lvl2pPr>
            <a:lvl3pPr marL="1143000" indent="-228600" eaLnBrk="0" hangingPunct="0">
              <a:defRPr sz="4000">
                <a:solidFill>
                  <a:srgbClr val="898989"/>
                </a:solidFill>
                <a:latin typeface="Arial" panose="020B0604020202020204" pitchFamily="34" charset="0"/>
                <a:ea typeface="ＭＳ Ｐゴシック" panose="020B0600070205080204" pitchFamily="34" charset="-128"/>
              </a:defRPr>
            </a:lvl3pPr>
            <a:lvl4pPr marL="1600200" indent="-228600" eaLnBrk="0" hangingPunct="0">
              <a:defRPr sz="4000">
                <a:solidFill>
                  <a:srgbClr val="898989"/>
                </a:solidFill>
                <a:latin typeface="Arial" panose="020B0604020202020204" pitchFamily="34" charset="0"/>
                <a:ea typeface="ＭＳ Ｐゴシック" panose="020B0600070205080204" pitchFamily="34" charset="-128"/>
              </a:defRPr>
            </a:lvl4pPr>
            <a:lvl5pPr marL="2057400" indent="-228600" eaLnBrk="0" hangingPunct="0">
              <a:defRPr sz="4000">
                <a:solidFill>
                  <a:srgbClr val="898989"/>
                </a:solidFill>
                <a:latin typeface="Arial" panose="020B0604020202020204" pitchFamily="34" charset="0"/>
                <a:ea typeface="ＭＳ Ｐゴシック" panose="020B0600070205080204" pitchFamily="34" charset="-128"/>
              </a:defRPr>
            </a:lvl5pPr>
            <a:lvl6pPr marL="2514600" indent="-228600" algn="ctr" defTabSz="457200" eaLnBrk="0" fontAlgn="base" hangingPunct="0">
              <a:spcBef>
                <a:spcPct val="0"/>
              </a:spcBef>
              <a:spcAft>
                <a:spcPct val="0"/>
              </a:spcAft>
              <a:defRPr sz="4000">
                <a:solidFill>
                  <a:srgbClr val="898989"/>
                </a:solidFill>
                <a:latin typeface="Arial" panose="020B0604020202020204" pitchFamily="34" charset="0"/>
                <a:ea typeface="ＭＳ Ｐゴシック" panose="020B0600070205080204" pitchFamily="34" charset="-128"/>
              </a:defRPr>
            </a:lvl6pPr>
            <a:lvl7pPr marL="2971800" indent="-228600" algn="ctr" defTabSz="457200" eaLnBrk="0" fontAlgn="base" hangingPunct="0">
              <a:spcBef>
                <a:spcPct val="0"/>
              </a:spcBef>
              <a:spcAft>
                <a:spcPct val="0"/>
              </a:spcAft>
              <a:defRPr sz="4000">
                <a:solidFill>
                  <a:srgbClr val="898989"/>
                </a:solidFill>
                <a:latin typeface="Arial" panose="020B0604020202020204" pitchFamily="34" charset="0"/>
                <a:ea typeface="ＭＳ Ｐゴシック" panose="020B0600070205080204" pitchFamily="34" charset="-128"/>
              </a:defRPr>
            </a:lvl7pPr>
            <a:lvl8pPr marL="3429000" indent="-228600" algn="ctr" defTabSz="457200" eaLnBrk="0" fontAlgn="base" hangingPunct="0">
              <a:spcBef>
                <a:spcPct val="0"/>
              </a:spcBef>
              <a:spcAft>
                <a:spcPct val="0"/>
              </a:spcAft>
              <a:defRPr sz="4000">
                <a:solidFill>
                  <a:srgbClr val="898989"/>
                </a:solidFill>
                <a:latin typeface="Arial" panose="020B0604020202020204" pitchFamily="34" charset="0"/>
                <a:ea typeface="ＭＳ Ｐゴシック" panose="020B0600070205080204" pitchFamily="34" charset="-128"/>
              </a:defRPr>
            </a:lvl8pPr>
            <a:lvl9pPr marL="3886200" indent="-228600" algn="ctr" defTabSz="457200" eaLnBrk="0" fontAlgn="base" hangingPunct="0">
              <a:spcBef>
                <a:spcPct val="0"/>
              </a:spcBef>
              <a:spcAft>
                <a:spcPct val="0"/>
              </a:spcAft>
              <a:defRPr sz="4000">
                <a:solidFill>
                  <a:srgbClr val="898989"/>
                </a:solidFill>
                <a:latin typeface="Arial" panose="020B0604020202020204" pitchFamily="34" charset="0"/>
                <a:ea typeface="ＭＳ Ｐゴシック" panose="020B0600070205080204" pitchFamily="34" charset="-128"/>
              </a:defRPr>
            </a:lvl9pPr>
          </a:lstStyle>
          <a:p>
            <a:pPr algn="ctr" defTabSz="685800" eaLnBrk="1" hangingPunct="1">
              <a:lnSpc>
                <a:spcPct val="80000"/>
              </a:lnSpc>
            </a:pPr>
            <a:r>
              <a:rPr lang="en-US" sz="1800" b="1" dirty="0">
                <a:solidFill>
                  <a:prstClr val="white"/>
                </a:solidFill>
                <a:latin typeface="Calibri" panose="020F0502020204030204"/>
                <a:ea typeface="Adobe Fan Heiti Std B" panose="020B0700000000000000" pitchFamily="34" charset="-128"/>
              </a:rPr>
              <a:t>Six month </a:t>
            </a:r>
            <a:br>
              <a:rPr lang="en-US" sz="1800" b="1" dirty="0">
                <a:solidFill>
                  <a:prstClr val="white"/>
                </a:solidFill>
                <a:latin typeface="Calibri" panose="020F0502020204030204"/>
                <a:ea typeface="Adobe Fan Heiti Std B" panose="020B0700000000000000" pitchFamily="34" charset="-128"/>
              </a:rPr>
            </a:br>
            <a:r>
              <a:rPr lang="en-US" sz="1800" b="1" dirty="0">
                <a:solidFill>
                  <a:prstClr val="white"/>
                </a:solidFill>
                <a:latin typeface="Calibri" panose="020F0502020204030204"/>
                <a:ea typeface="Adobe Fan Heiti Std B" panose="020B0700000000000000" pitchFamily="34" charset="-128"/>
              </a:rPr>
              <a:t>follow-up visit </a:t>
            </a:r>
          </a:p>
        </p:txBody>
      </p:sp>
      <p:sp>
        <p:nvSpPr>
          <p:cNvPr id="13" name="Text Box 5"/>
          <p:cNvSpPr txBox="1">
            <a:spLocks noChangeArrowheads="1"/>
          </p:cNvSpPr>
          <p:nvPr/>
        </p:nvSpPr>
        <p:spPr bwMode="auto">
          <a:xfrm>
            <a:off x="3269617" y="2642994"/>
            <a:ext cx="1693715" cy="535531"/>
          </a:xfrm>
          <a:prstGeom prst="rect">
            <a:avLst/>
          </a:prstGeom>
          <a:solidFill>
            <a:srgbClr val="EC1C24"/>
          </a:solidFill>
          <a:ln>
            <a:noFill/>
            <a:headEnd/>
            <a:tailEnd/>
          </a:ln>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anchor="ctr">
            <a:spAutoFit/>
          </a:bodyPr>
          <a:lstStyle>
            <a:lvl1pPr eaLnBrk="0" hangingPunct="0">
              <a:defRPr sz="4000">
                <a:solidFill>
                  <a:srgbClr val="898989"/>
                </a:solidFill>
                <a:latin typeface="Arial" panose="020B0604020202020204" pitchFamily="34" charset="0"/>
                <a:ea typeface="ＭＳ Ｐゴシック" panose="020B0600070205080204" pitchFamily="34" charset="-128"/>
              </a:defRPr>
            </a:lvl1pPr>
            <a:lvl2pPr marL="742950" indent="-285750" eaLnBrk="0" hangingPunct="0">
              <a:defRPr sz="4000">
                <a:solidFill>
                  <a:srgbClr val="898989"/>
                </a:solidFill>
                <a:latin typeface="Arial" panose="020B0604020202020204" pitchFamily="34" charset="0"/>
                <a:ea typeface="ＭＳ Ｐゴシック" panose="020B0600070205080204" pitchFamily="34" charset="-128"/>
              </a:defRPr>
            </a:lvl2pPr>
            <a:lvl3pPr marL="1143000" indent="-228600" eaLnBrk="0" hangingPunct="0">
              <a:defRPr sz="4000">
                <a:solidFill>
                  <a:srgbClr val="898989"/>
                </a:solidFill>
                <a:latin typeface="Arial" panose="020B0604020202020204" pitchFamily="34" charset="0"/>
                <a:ea typeface="ＭＳ Ｐゴシック" panose="020B0600070205080204" pitchFamily="34" charset="-128"/>
              </a:defRPr>
            </a:lvl3pPr>
            <a:lvl4pPr marL="1600200" indent="-228600" eaLnBrk="0" hangingPunct="0">
              <a:defRPr sz="4000">
                <a:solidFill>
                  <a:srgbClr val="898989"/>
                </a:solidFill>
                <a:latin typeface="Arial" panose="020B0604020202020204" pitchFamily="34" charset="0"/>
                <a:ea typeface="ＭＳ Ｐゴシック" panose="020B0600070205080204" pitchFamily="34" charset="-128"/>
              </a:defRPr>
            </a:lvl4pPr>
            <a:lvl5pPr marL="2057400" indent="-228600" eaLnBrk="0" hangingPunct="0">
              <a:defRPr sz="4000">
                <a:solidFill>
                  <a:srgbClr val="898989"/>
                </a:solidFill>
                <a:latin typeface="Arial" panose="020B0604020202020204" pitchFamily="34" charset="0"/>
                <a:ea typeface="ＭＳ Ｐゴシック" panose="020B0600070205080204" pitchFamily="34" charset="-128"/>
              </a:defRPr>
            </a:lvl5pPr>
            <a:lvl6pPr marL="2514600" indent="-228600" algn="ctr" defTabSz="457200" eaLnBrk="0" fontAlgn="base" hangingPunct="0">
              <a:spcBef>
                <a:spcPct val="0"/>
              </a:spcBef>
              <a:spcAft>
                <a:spcPct val="0"/>
              </a:spcAft>
              <a:defRPr sz="4000">
                <a:solidFill>
                  <a:srgbClr val="898989"/>
                </a:solidFill>
                <a:latin typeface="Arial" panose="020B0604020202020204" pitchFamily="34" charset="0"/>
                <a:ea typeface="ＭＳ Ｐゴシック" panose="020B0600070205080204" pitchFamily="34" charset="-128"/>
              </a:defRPr>
            </a:lvl6pPr>
            <a:lvl7pPr marL="2971800" indent="-228600" algn="ctr" defTabSz="457200" eaLnBrk="0" fontAlgn="base" hangingPunct="0">
              <a:spcBef>
                <a:spcPct val="0"/>
              </a:spcBef>
              <a:spcAft>
                <a:spcPct val="0"/>
              </a:spcAft>
              <a:defRPr sz="4000">
                <a:solidFill>
                  <a:srgbClr val="898989"/>
                </a:solidFill>
                <a:latin typeface="Arial" panose="020B0604020202020204" pitchFamily="34" charset="0"/>
                <a:ea typeface="ＭＳ Ｐゴシック" panose="020B0600070205080204" pitchFamily="34" charset="-128"/>
              </a:defRPr>
            </a:lvl7pPr>
            <a:lvl8pPr marL="3429000" indent="-228600" algn="ctr" defTabSz="457200" eaLnBrk="0" fontAlgn="base" hangingPunct="0">
              <a:spcBef>
                <a:spcPct val="0"/>
              </a:spcBef>
              <a:spcAft>
                <a:spcPct val="0"/>
              </a:spcAft>
              <a:defRPr sz="4000">
                <a:solidFill>
                  <a:srgbClr val="898989"/>
                </a:solidFill>
                <a:latin typeface="Arial" panose="020B0604020202020204" pitchFamily="34" charset="0"/>
                <a:ea typeface="ＭＳ Ｐゴシック" panose="020B0600070205080204" pitchFamily="34" charset="-128"/>
              </a:defRPr>
            </a:lvl8pPr>
            <a:lvl9pPr marL="3886200" indent="-228600" algn="ctr" defTabSz="457200" eaLnBrk="0" fontAlgn="base" hangingPunct="0">
              <a:spcBef>
                <a:spcPct val="0"/>
              </a:spcBef>
              <a:spcAft>
                <a:spcPct val="0"/>
              </a:spcAft>
              <a:defRPr sz="4000">
                <a:solidFill>
                  <a:srgbClr val="898989"/>
                </a:solidFill>
                <a:latin typeface="Arial" panose="020B0604020202020204" pitchFamily="34" charset="0"/>
                <a:ea typeface="ＭＳ Ｐゴシック" panose="020B0600070205080204" pitchFamily="34" charset="-128"/>
              </a:defRPr>
            </a:lvl9pPr>
          </a:lstStyle>
          <a:p>
            <a:pPr algn="ctr" defTabSz="685800" eaLnBrk="1" hangingPunct="1">
              <a:lnSpc>
                <a:spcPct val="80000"/>
              </a:lnSpc>
            </a:pPr>
            <a:r>
              <a:rPr lang="en-US" sz="1800" b="1" dirty="0">
                <a:solidFill>
                  <a:prstClr val="white"/>
                </a:solidFill>
                <a:latin typeface="Calibri" panose="020F0502020204030204"/>
                <a:ea typeface="Adobe Fan Heiti Std B" panose="020B0700000000000000" pitchFamily="34" charset="-128"/>
              </a:rPr>
              <a:t>Heart360 HBPM</a:t>
            </a:r>
          </a:p>
        </p:txBody>
      </p:sp>
      <p:sp>
        <p:nvSpPr>
          <p:cNvPr id="14" name="Text Box 5"/>
          <p:cNvSpPr txBox="1">
            <a:spLocks noChangeArrowheads="1"/>
          </p:cNvSpPr>
          <p:nvPr/>
        </p:nvSpPr>
        <p:spPr bwMode="auto">
          <a:xfrm>
            <a:off x="3269617" y="3383756"/>
            <a:ext cx="1693715" cy="313932"/>
          </a:xfrm>
          <a:prstGeom prst="rect">
            <a:avLst/>
          </a:prstGeom>
          <a:solidFill>
            <a:srgbClr val="EC1C24"/>
          </a:solidFill>
          <a:ln>
            <a:noFill/>
            <a:headEnd/>
            <a:tailEnd/>
          </a:ln>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anchor="ctr">
            <a:spAutoFit/>
          </a:bodyPr>
          <a:lstStyle>
            <a:lvl1pPr eaLnBrk="0" hangingPunct="0">
              <a:defRPr sz="4000">
                <a:solidFill>
                  <a:srgbClr val="898989"/>
                </a:solidFill>
                <a:latin typeface="Arial" panose="020B0604020202020204" pitchFamily="34" charset="0"/>
                <a:ea typeface="ＭＳ Ｐゴシック" panose="020B0600070205080204" pitchFamily="34" charset="-128"/>
              </a:defRPr>
            </a:lvl1pPr>
            <a:lvl2pPr marL="742950" indent="-285750" eaLnBrk="0" hangingPunct="0">
              <a:defRPr sz="4000">
                <a:solidFill>
                  <a:srgbClr val="898989"/>
                </a:solidFill>
                <a:latin typeface="Arial" panose="020B0604020202020204" pitchFamily="34" charset="0"/>
                <a:ea typeface="ＭＳ Ｐゴシック" panose="020B0600070205080204" pitchFamily="34" charset="-128"/>
              </a:defRPr>
            </a:lvl2pPr>
            <a:lvl3pPr marL="1143000" indent="-228600" eaLnBrk="0" hangingPunct="0">
              <a:defRPr sz="4000">
                <a:solidFill>
                  <a:srgbClr val="898989"/>
                </a:solidFill>
                <a:latin typeface="Arial" panose="020B0604020202020204" pitchFamily="34" charset="0"/>
                <a:ea typeface="ＭＳ Ｐゴシック" panose="020B0600070205080204" pitchFamily="34" charset="-128"/>
              </a:defRPr>
            </a:lvl3pPr>
            <a:lvl4pPr marL="1600200" indent="-228600" eaLnBrk="0" hangingPunct="0">
              <a:defRPr sz="4000">
                <a:solidFill>
                  <a:srgbClr val="898989"/>
                </a:solidFill>
                <a:latin typeface="Arial" panose="020B0604020202020204" pitchFamily="34" charset="0"/>
                <a:ea typeface="ＭＳ Ｐゴシック" panose="020B0600070205080204" pitchFamily="34" charset="-128"/>
              </a:defRPr>
            </a:lvl4pPr>
            <a:lvl5pPr marL="2057400" indent="-228600" eaLnBrk="0" hangingPunct="0">
              <a:defRPr sz="4000">
                <a:solidFill>
                  <a:srgbClr val="898989"/>
                </a:solidFill>
                <a:latin typeface="Arial" panose="020B0604020202020204" pitchFamily="34" charset="0"/>
                <a:ea typeface="ＭＳ Ｐゴシック" panose="020B0600070205080204" pitchFamily="34" charset="-128"/>
              </a:defRPr>
            </a:lvl5pPr>
            <a:lvl6pPr marL="2514600" indent="-228600" algn="ctr" defTabSz="457200" eaLnBrk="0" fontAlgn="base" hangingPunct="0">
              <a:spcBef>
                <a:spcPct val="0"/>
              </a:spcBef>
              <a:spcAft>
                <a:spcPct val="0"/>
              </a:spcAft>
              <a:defRPr sz="4000">
                <a:solidFill>
                  <a:srgbClr val="898989"/>
                </a:solidFill>
                <a:latin typeface="Arial" panose="020B0604020202020204" pitchFamily="34" charset="0"/>
                <a:ea typeface="ＭＳ Ｐゴシック" panose="020B0600070205080204" pitchFamily="34" charset="-128"/>
              </a:defRPr>
            </a:lvl6pPr>
            <a:lvl7pPr marL="2971800" indent="-228600" algn="ctr" defTabSz="457200" eaLnBrk="0" fontAlgn="base" hangingPunct="0">
              <a:spcBef>
                <a:spcPct val="0"/>
              </a:spcBef>
              <a:spcAft>
                <a:spcPct val="0"/>
              </a:spcAft>
              <a:defRPr sz="4000">
                <a:solidFill>
                  <a:srgbClr val="898989"/>
                </a:solidFill>
                <a:latin typeface="Arial" panose="020B0604020202020204" pitchFamily="34" charset="0"/>
                <a:ea typeface="ＭＳ Ｐゴシック" panose="020B0600070205080204" pitchFamily="34" charset="-128"/>
              </a:defRPr>
            </a:lvl7pPr>
            <a:lvl8pPr marL="3429000" indent="-228600" algn="ctr" defTabSz="457200" eaLnBrk="0" fontAlgn="base" hangingPunct="0">
              <a:spcBef>
                <a:spcPct val="0"/>
              </a:spcBef>
              <a:spcAft>
                <a:spcPct val="0"/>
              </a:spcAft>
              <a:defRPr sz="4000">
                <a:solidFill>
                  <a:srgbClr val="898989"/>
                </a:solidFill>
                <a:latin typeface="Arial" panose="020B0604020202020204" pitchFamily="34" charset="0"/>
                <a:ea typeface="ＭＳ Ｐゴシック" panose="020B0600070205080204" pitchFamily="34" charset="-128"/>
              </a:defRPr>
            </a:lvl8pPr>
            <a:lvl9pPr marL="3886200" indent="-228600" algn="ctr" defTabSz="457200" eaLnBrk="0" fontAlgn="base" hangingPunct="0">
              <a:spcBef>
                <a:spcPct val="0"/>
              </a:spcBef>
              <a:spcAft>
                <a:spcPct val="0"/>
              </a:spcAft>
              <a:defRPr sz="4000">
                <a:solidFill>
                  <a:srgbClr val="898989"/>
                </a:solidFill>
                <a:latin typeface="Arial" panose="020B0604020202020204" pitchFamily="34" charset="0"/>
                <a:ea typeface="ＭＳ Ｐゴシック" panose="020B0600070205080204" pitchFamily="34" charset="-128"/>
              </a:defRPr>
            </a:lvl9pPr>
          </a:lstStyle>
          <a:p>
            <a:pPr algn="ctr" defTabSz="685800" eaLnBrk="1" hangingPunct="1">
              <a:lnSpc>
                <a:spcPct val="80000"/>
              </a:lnSpc>
            </a:pPr>
            <a:r>
              <a:rPr lang="en-US" sz="1800" b="1" dirty="0">
                <a:solidFill>
                  <a:prstClr val="white"/>
                </a:solidFill>
                <a:latin typeface="Calibri" panose="020F0502020204030204"/>
                <a:ea typeface="Adobe Fan Heiti Std B" panose="020B0700000000000000" pitchFamily="34" charset="-128"/>
              </a:rPr>
              <a:t>Initial visit</a:t>
            </a:r>
          </a:p>
        </p:txBody>
      </p:sp>
      <p:sp>
        <p:nvSpPr>
          <p:cNvPr id="15" name="Text Box 5"/>
          <p:cNvSpPr txBox="1">
            <a:spLocks noChangeArrowheads="1"/>
          </p:cNvSpPr>
          <p:nvPr/>
        </p:nvSpPr>
        <p:spPr bwMode="auto">
          <a:xfrm>
            <a:off x="3269626" y="3991208"/>
            <a:ext cx="1693700" cy="535531"/>
          </a:xfrm>
          <a:prstGeom prst="rect">
            <a:avLst/>
          </a:prstGeom>
          <a:solidFill>
            <a:srgbClr val="EC1C24"/>
          </a:solidFill>
          <a:ln>
            <a:noFill/>
            <a:headEnd/>
            <a:tailEnd/>
          </a:ln>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anchor="ctr">
            <a:spAutoFit/>
          </a:bodyPr>
          <a:lstStyle>
            <a:lvl1pPr eaLnBrk="0" hangingPunct="0">
              <a:defRPr sz="4000">
                <a:solidFill>
                  <a:srgbClr val="898989"/>
                </a:solidFill>
                <a:latin typeface="Arial" panose="020B0604020202020204" pitchFamily="34" charset="0"/>
                <a:ea typeface="ＭＳ Ｐゴシック" panose="020B0600070205080204" pitchFamily="34" charset="-128"/>
              </a:defRPr>
            </a:lvl1pPr>
            <a:lvl2pPr marL="742950" indent="-285750" eaLnBrk="0" hangingPunct="0">
              <a:defRPr sz="4000">
                <a:solidFill>
                  <a:srgbClr val="898989"/>
                </a:solidFill>
                <a:latin typeface="Arial" panose="020B0604020202020204" pitchFamily="34" charset="0"/>
                <a:ea typeface="ＭＳ Ｐゴシック" panose="020B0600070205080204" pitchFamily="34" charset="-128"/>
              </a:defRPr>
            </a:lvl2pPr>
            <a:lvl3pPr marL="1143000" indent="-228600" eaLnBrk="0" hangingPunct="0">
              <a:defRPr sz="4000">
                <a:solidFill>
                  <a:srgbClr val="898989"/>
                </a:solidFill>
                <a:latin typeface="Arial" panose="020B0604020202020204" pitchFamily="34" charset="0"/>
                <a:ea typeface="ＭＳ Ｐゴシック" panose="020B0600070205080204" pitchFamily="34" charset="-128"/>
              </a:defRPr>
            </a:lvl3pPr>
            <a:lvl4pPr marL="1600200" indent="-228600" eaLnBrk="0" hangingPunct="0">
              <a:defRPr sz="4000">
                <a:solidFill>
                  <a:srgbClr val="898989"/>
                </a:solidFill>
                <a:latin typeface="Arial" panose="020B0604020202020204" pitchFamily="34" charset="0"/>
                <a:ea typeface="ＭＳ Ｐゴシック" panose="020B0600070205080204" pitchFamily="34" charset="-128"/>
              </a:defRPr>
            </a:lvl4pPr>
            <a:lvl5pPr marL="2057400" indent="-228600" eaLnBrk="0" hangingPunct="0">
              <a:defRPr sz="4000">
                <a:solidFill>
                  <a:srgbClr val="898989"/>
                </a:solidFill>
                <a:latin typeface="Arial" panose="020B0604020202020204" pitchFamily="34" charset="0"/>
                <a:ea typeface="ＭＳ Ｐゴシック" panose="020B0600070205080204" pitchFamily="34" charset="-128"/>
              </a:defRPr>
            </a:lvl5pPr>
            <a:lvl6pPr marL="2514600" indent="-228600" algn="ctr" defTabSz="457200" eaLnBrk="0" fontAlgn="base" hangingPunct="0">
              <a:spcBef>
                <a:spcPct val="0"/>
              </a:spcBef>
              <a:spcAft>
                <a:spcPct val="0"/>
              </a:spcAft>
              <a:defRPr sz="4000">
                <a:solidFill>
                  <a:srgbClr val="898989"/>
                </a:solidFill>
                <a:latin typeface="Arial" panose="020B0604020202020204" pitchFamily="34" charset="0"/>
                <a:ea typeface="ＭＳ Ｐゴシック" panose="020B0600070205080204" pitchFamily="34" charset="-128"/>
              </a:defRPr>
            </a:lvl6pPr>
            <a:lvl7pPr marL="2971800" indent="-228600" algn="ctr" defTabSz="457200" eaLnBrk="0" fontAlgn="base" hangingPunct="0">
              <a:spcBef>
                <a:spcPct val="0"/>
              </a:spcBef>
              <a:spcAft>
                <a:spcPct val="0"/>
              </a:spcAft>
              <a:defRPr sz="4000">
                <a:solidFill>
                  <a:srgbClr val="898989"/>
                </a:solidFill>
                <a:latin typeface="Arial" panose="020B0604020202020204" pitchFamily="34" charset="0"/>
                <a:ea typeface="ＭＳ Ｐゴシック" panose="020B0600070205080204" pitchFamily="34" charset="-128"/>
              </a:defRPr>
            </a:lvl7pPr>
            <a:lvl8pPr marL="3429000" indent="-228600" algn="ctr" defTabSz="457200" eaLnBrk="0" fontAlgn="base" hangingPunct="0">
              <a:spcBef>
                <a:spcPct val="0"/>
              </a:spcBef>
              <a:spcAft>
                <a:spcPct val="0"/>
              </a:spcAft>
              <a:defRPr sz="4000">
                <a:solidFill>
                  <a:srgbClr val="898989"/>
                </a:solidFill>
                <a:latin typeface="Arial" panose="020B0604020202020204" pitchFamily="34" charset="0"/>
                <a:ea typeface="ＭＳ Ｐゴシック" panose="020B0600070205080204" pitchFamily="34" charset="-128"/>
              </a:defRPr>
            </a:lvl8pPr>
            <a:lvl9pPr marL="3886200" indent="-228600" algn="ctr" defTabSz="457200" eaLnBrk="0" fontAlgn="base" hangingPunct="0">
              <a:spcBef>
                <a:spcPct val="0"/>
              </a:spcBef>
              <a:spcAft>
                <a:spcPct val="0"/>
              </a:spcAft>
              <a:defRPr sz="4000">
                <a:solidFill>
                  <a:srgbClr val="898989"/>
                </a:solidFill>
                <a:latin typeface="Arial" panose="020B0604020202020204" pitchFamily="34" charset="0"/>
                <a:ea typeface="ＭＳ Ｐゴシック" panose="020B0600070205080204" pitchFamily="34" charset="-128"/>
              </a:defRPr>
            </a:lvl9pPr>
          </a:lstStyle>
          <a:p>
            <a:pPr algn="ctr" defTabSz="685800" eaLnBrk="1" hangingPunct="1">
              <a:lnSpc>
                <a:spcPct val="80000"/>
              </a:lnSpc>
            </a:pPr>
            <a:r>
              <a:rPr lang="en-US" sz="1800" b="1" dirty="0">
                <a:solidFill>
                  <a:prstClr val="white"/>
                </a:solidFill>
                <a:latin typeface="Calibri" panose="020F0502020204030204"/>
                <a:ea typeface="Adobe Fan Heiti Std B" panose="020B0700000000000000" pitchFamily="34" charset="-128"/>
              </a:rPr>
              <a:t>Home BP Monitoring </a:t>
            </a:r>
          </a:p>
        </p:txBody>
      </p:sp>
      <p:sp>
        <p:nvSpPr>
          <p:cNvPr id="16" name="Text Box 5"/>
          <p:cNvSpPr txBox="1">
            <a:spLocks noChangeArrowheads="1"/>
          </p:cNvSpPr>
          <p:nvPr/>
        </p:nvSpPr>
        <p:spPr bwMode="auto">
          <a:xfrm>
            <a:off x="675589" y="2740233"/>
            <a:ext cx="1693715" cy="313932"/>
          </a:xfrm>
          <a:prstGeom prst="rect">
            <a:avLst/>
          </a:prstGeom>
          <a:solidFill>
            <a:srgbClr val="EC1C24"/>
          </a:solidFill>
          <a:ln>
            <a:noFill/>
            <a:headEnd/>
            <a:tailEnd/>
          </a:ln>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anchor="ctr">
            <a:spAutoFit/>
          </a:bodyPr>
          <a:lstStyle>
            <a:lvl1pPr eaLnBrk="0" hangingPunct="0">
              <a:defRPr sz="4000">
                <a:solidFill>
                  <a:srgbClr val="898989"/>
                </a:solidFill>
                <a:latin typeface="Arial" panose="020B0604020202020204" pitchFamily="34" charset="0"/>
                <a:ea typeface="ＭＳ Ｐゴシック" panose="020B0600070205080204" pitchFamily="34" charset="-128"/>
              </a:defRPr>
            </a:lvl1pPr>
            <a:lvl2pPr marL="742950" indent="-285750" eaLnBrk="0" hangingPunct="0">
              <a:defRPr sz="4000">
                <a:solidFill>
                  <a:srgbClr val="898989"/>
                </a:solidFill>
                <a:latin typeface="Arial" panose="020B0604020202020204" pitchFamily="34" charset="0"/>
                <a:ea typeface="ＭＳ Ｐゴシック" panose="020B0600070205080204" pitchFamily="34" charset="-128"/>
              </a:defRPr>
            </a:lvl2pPr>
            <a:lvl3pPr marL="1143000" indent="-228600" eaLnBrk="0" hangingPunct="0">
              <a:defRPr sz="4000">
                <a:solidFill>
                  <a:srgbClr val="898989"/>
                </a:solidFill>
                <a:latin typeface="Arial" panose="020B0604020202020204" pitchFamily="34" charset="0"/>
                <a:ea typeface="ＭＳ Ｐゴシック" panose="020B0600070205080204" pitchFamily="34" charset="-128"/>
              </a:defRPr>
            </a:lvl3pPr>
            <a:lvl4pPr marL="1600200" indent="-228600" eaLnBrk="0" hangingPunct="0">
              <a:defRPr sz="4000">
                <a:solidFill>
                  <a:srgbClr val="898989"/>
                </a:solidFill>
                <a:latin typeface="Arial" panose="020B0604020202020204" pitchFamily="34" charset="0"/>
                <a:ea typeface="ＭＳ Ｐゴシック" panose="020B0600070205080204" pitchFamily="34" charset="-128"/>
              </a:defRPr>
            </a:lvl4pPr>
            <a:lvl5pPr marL="2057400" indent="-228600" eaLnBrk="0" hangingPunct="0">
              <a:defRPr sz="4000">
                <a:solidFill>
                  <a:srgbClr val="898989"/>
                </a:solidFill>
                <a:latin typeface="Arial" panose="020B0604020202020204" pitchFamily="34" charset="0"/>
                <a:ea typeface="ＭＳ Ｐゴシック" panose="020B0600070205080204" pitchFamily="34" charset="-128"/>
              </a:defRPr>
            </a:lvl5pPr>
            <a:lvl6pPr marL="2514600" indent="-228600" algn="ctr" defTabSz="457200" eaLnBrk="0" fontAlgn="base" hangingPunct="0">
              <a:spcBef>
                <a:spcPct val="0"/>
              </a:spcBef>
              <a:spcAft>
                <a:spcPct val="0"/>
              </a:spcAft>
              <a:defRPr sz="4000">
                <a:solidFill>
                  <a:srgbClr val="898989"/>
                </a:solidFill>
                <a:latin typeface="Arial" panose="020B0604020202020204" pitchFamily="34" charset="0"/>
                <a:ea typeface="ＭＳ Ｐゴシック" panose="020B0600070205080204" pitchFamily="34" charset="-128"/>
              </a:defRPr>
            </a:lvl6pPr>
            <a:lvl7pPr marL="2971800" indent="-228600" algn="ctr" defTabSz="457200" eaLnBrk="0" fontAlgn="base" hangingPunct="0">
              <a:spcBef>
                <a:spcPct val="0"/>
              </a:spcBef>
              <a:spcAft>
                <a:spcPct val="0"/>
              </a:spcAft>
              <a:defRPr sz="4000">
                <a:solidFill>
                  <a:srgbClr val="898989"/>
                </a:solidFill>
                <a:latin typeface="Arial" panose="020B0604020202020204" pitchFamily="34" charset="0"/>
                <a:ea typeface="ＭＳ Ｐゴシック" panose="020B0600070205080204" pitchFamily="34" charset="-128"/>
              </a:defRPr>
            </a:lvl7pPr>
            <a:lvl8pPr marL="3429000" indent="-228600" algn="ctr" defTabSz="457200" eaLnBrk="0" fontAlgn="base" hangingPunct="0">
              <a:spcBef>
                <a:spcPct val="0"/>
              </a:spcBef>
              <a:spcAft>
                <a:spcPct val="0"/>
              </a:spcAft>
              <a:defRPr sz="4000">
                <a:solidFill>
                  <a:srgbClr val="898989"/>
                </a:solidFill>
                <a:latin typeface="Arial" panose="020B0604020202020204" pitchFamily="34" charset="0"/>
                <a:ea typeface="ＭＳ Ｐゴシック" panose="020B0600070205080204" pitchFamily="34" charset="-128"/>
              </a:defRPr>
            </a:lvl8pPr>
            <a:lvl9pPr marL="3886200" indent="-228600" algn="ctr" defTabSz="457200" eaLnBrk="0" fontAlgn="base" hangingPunct="0">
              <a:spcBef>
                <a:spcPct val="0"/>
              </a:spcBef>
              <a:spcAft>
                <a:spcPct val="0"/>
              </a:spcAft>
              <a:defRPr sz="4000">
                <a:solidFill>
                  <a:srgbClr val="898989"/>
                </a:solidFill>
                <a:latin typeface="Arial" panose="020B0604020202020204" pitchFamily="34" charset="0"/>
                <a:ea typeface="ＭＳ Ｐゴシック" panose="020B0600070205080204" pitchFamily="34" charset="-128"/>
              </a:defRPr>
            </a:lvl9pPr>
          </a:lstStyle>
          <a:p>
            <a:pPr algn="ctr" defTabSz="685800" eaLnBrk="1" hangingPunct="1">
              <a:lnSpc>
                <a:spcPct val="80000"/>
              </a:lnSpc>
            </a:pPr>
            <a:r>
              <a:rPr lang="en-US" sz="1800" b="1" dirty="0">
                <a:solidFill>
                  <a:prstClr val="white"/>
                </a:solidFill>
                <a:latin typeface="Calibri" panose="020F0502020204030204"/>
                <a:ea typeface="Adobe Fan Heiti Std B" panose="020B0700000000000000" pitchFamily="34" charset="-128"/>
              </a:rPr>
              <a:t>Usual Care</a:t>
            </a:r>
          </a:p>
        </p:txBody>
      </p:sp>
      <p:sp>
        <p:nvSpPr>
          <p:cNvPr id="17" name="Text Box 5"/>
          <p:cNvSpPr txBox="1">
            <a:spLocks noChangeArrowheads="1"/>
          </p:cNvSpPr>
          <p:nvPr/>
        </p:nvSpPr>
        <p:spPr bwMode="auto">
          <a:xfrm>
            <a:off x="675589" y="3370195"/>
            <a:ext cx="1693715" cy="313932"/>
          </a:xfrm>
          <a:prstGeom prst="rect">
            <a:avLst/>
          </a:prstGeom>
          <a:solidFill>
            <a:srgbClr val="EC1C24"/>
          </a:solidFill>
          <a:ln>
            <a:noFill/>
            <a:headEnd/>
            <a:tailEnd/>
          </a:ln>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anchor="ctr">
            <a:spAutoFit/>
          </a:bodyPr>
          <a:lstStyle>
            <a:lvl1pPr eaLnBrk="0" hangingPunct="0">
              <a:defRPr sz="4000">
                <a:solidFill>
                  <a:srgbClr val="898989"/>
                </a:solidFill>
                <a:latin typeface="Arial" panose="020B0604020202020204" pitchFamily="34" charset="0"/>
                <a:ea typeface="ＭＳ Ｐゴシック" panose="020B0600070205080204" pitchFamily="34" charset="-128"/>
              </a:defRPr>
            </a:lvl1pPr>
            <a:lvl2pPr marL="742950" indent="-285750" eaLnBrk="0" hangingPunct="0">
              <a:defRPr sz="4000">
                <a:solidFill>
                  <a:srgbClr val="898989"/>
                </a:solidFill>
                <a:latin typeface="Arial" panose="020B0604020202020204" pitchFamily="34" charset="0"/>
                <a:ea typeface="ＭＳ Ｐゴシック" panose="020B0600070205080204" pitchFamily="34" charset="-128"/>
              </a:defRPr>
            </a:lvl2pPr>
            <a:lvl3pPr marL="1143000" indent="-228600" eaLnBrk="0" hangingPunct="0">
              <a:defRPr sz="4000">
                <a:solidFill>
                  <a:srgbClr val="898989"/>
                </a:solidFill>
                <a:latin typeface="Arial" panose="020B0604020202020204" pitchFamily="34" charset="0"/>
                <a:ea typeface="ＭＳ Ｐゴシック" panose="020B0600070205080204" pitchFamily="34" charset="-128"/>
              </a:defRPr>
            </a:lvl3pPr>
            <a:lvl4pPr marL="1600200" indent="-228600" eaLnBrk="0" hangingPunct="0">
              <a:defRPr sz="4000">
                <a:solidFill>
                  <a:srgbClr val="898989"/>
                </a:solidFill>
                <a:latin typeface="Arial" panose="020B0604020202020204" pitchFamily="34" charset="0"/>
                <a:ea typeface="ＭＳ Ｐゴシック" panose="020B0600070205080204" pitchFamily="34" charset="-128"/>
              </a:defRPr>
            </a:lvl4pPr>
            <a:lvl5pPr marL="2057400" indent="-228600" eaLnBrk="0" hangingPunct="0">
              <a:defRPr sz="4000">
                <a:solidFill>
                  <a:srgbClr val="898989"/>
                </a:solidFill>
                <a:latin typeface="Arial" panose="020B0604020202020204" pitchFamily="34" charset="0"/>
                <a:ea typeface="ＭＳ Ｐゴシック" panose="020B0600070205080204" pitchFamily="34" charset="-128"/>
              </a:defRPr>
            </a:lvl5pPr>
            <a:lvl6pPr marL="2514600" indent="-228600" algn="ctr" defTabSz="457200" eaLnBrk="0" fontAlgn="base" hangingPunct="0">
              <a:spcBef>
                <a:spcPct val="0"/>
              </a:spcBef>
              <a:spcAft>
                <a:spcPct val="0"/>
              </a:spcAft>
              <a:defRPr sz="4000">
                <a:solidFill>
                  <a:srgbClr val="898989"/>
                </a:solidFill>
                <a:latin typeface="Arial" panose="020B0604020202020204" pitchFamily="34" charset="0"/>
                <a:ea typeface="ＭＳ Ｐゴシック" panose="020B0600070205080204" pitchFamily="34" charset="-128"/>
              </a:defRPr>
            </a:lvl6pPr>
            <a:lvl7pPr marL="2971800" indent="-228600" algn="ctr" defTabSz="457200" eaLnBrk="0" fontAlgn="base" hangingPunct="0">
              <a:spcBef>
                <a:spcPct val="0"/>
              </a:spcBef>
              <a:spcAft>
                <a:spcPct val="0"/>
              </a:spcAft>
              <a:defRPr sz="4000">
                <a:solidFill>
                  <a:srgbClr val="898989"/>
                </a:solidFill>
                <a:latin typeface="Arial" panose="020B0604020202020204" pitchFamily="34" charset="0"/>
                <a:ea typeface="ＭＳ Ｐゴシック" panose="020B0600070205080204" pitchFamily="34" charset="-128"/>
              </a:defRPr>
            </a:lvl7pPr>
            <a:lvl8pPr marL="3429000" indent="-228600" algn="ctr" defTabSz="457200" eaLnBrk="0" fontAlgn="base" hangingPunct="0">
              <a:spcBef>
                <a:spcPct val="0"/>
              </a:spcBef>
              <a:spcAft>
                <a:spcPct val="0"/>
              </a:spcAft>
              <a:defRPr sz="4000">
                <a:solidFill>
                  <a:srgbClr val="898989"/>
                </a:solidFill>
                <a:latin typeface="Arial" panose="020B0604020202020204" pitchFamily="34" charset="0"/>
                <a:ea typeface="ＭＳ Ｐゴシック" panose="020B0600070205080204" pitchFamily="34" charset="-128"/>
              </a:defRPr>
            </a:lvl8pPr>
            <a:lvl9pPr marL="3886200" indent="-228600" algn="ctr" defTabSz="457200" eaLnBrk="0" fontAlgn="base" hangingPunct="0">
              <a:spcBef>
                <a:spcPct val="0"/>
              </a:spcBef>
              <a:spcAft>
                <a:spcPct val="0"/>
              </a:spcAft>
              <a:defRPr sz="4000">
                <a:solidFill>
                  <a:srgbClr val="898989"/>
                </a:solidFill>
                <a:latin typeface="Arial" panose="020B0604020202020204" pitchFamily="34" charset="0"/>
                <a:ea typeface="ＭＳ Ｐゴシック" panose="020B0600070205080204" pitchFamily="34" charset="-128"/>
              </a:defRPr>
            </a:lvl9pPr>
          </a:lstStyle>
          <a:p>
            <a:pPr algn="ctr" defTabSz="685800" eaLnBrk="1" hangingPunct="1">
              <a:lnSpc>
                <a:spcPct val="80000"/>
              </a:lnSpc>
            </a:pPr>
            <a:r>
              <a:rPr lang="en-US" sz="1800" b="1" dirty="0">
                <a:solidFill>
                  <a:prstClr val="white"/>
                </a:solidFill>
                <a:latin typeface="Calibri" panose="020F0502020204030204"/>
                <a:ea typeface="Adobe Fan Heiti Std B" panose="020B0700000000000000" pitchFamily="34" charset="-128"/>
              </a:rPr>
              <a:t>Initial visit</a:t>
            </a:r>
          </a:p>
        </p:txBody>
      </p:sp>
      <p:sp>
        <p:nvSpPr>
          <p:cNvPr id="18" name="Text Box 5"/>
          <p:cNvSpPr txBox="1">
            <a:spLocks noChangeArrowheads="1"/>
          </p:cNvSpPr>
          <p:nvPr/>
        </p:nvSpPr>
        <p:spPr bwMode="auto">
          <a:xfrm>
            <a:off x="675588" y="4090384"/>
            <a:ext cx="1693926" cy="313932"/>
          </a:xfrm>
          <a:prstGeom prst="rect">
            <a:avLst/>
          </a:prstGeom>
          <a:solidFill>
            <a:srgbClr val="EC1C24"/>
          </a:solidFill>
          <a:ln>
            <a:noFill/>
            <a:headEnd/>
            <a:tailEnd/>
          </a:ln>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anchor="ctr">
            <a:spAutoFit/>
          </a:bodyPr>
          <a:lstStyle>
            <a:lvl1pPr eaLnBrk="0" hangingPunct="0">
              <a:defRPr sz="4000">
                <a:solidFill>
                  <a:srgbClr val="898989"/>
                </a:solidFill>
                <a:latin typeface="Arial" panose="020B0604020202020204" pitchFamily="34" charset="0"/>
                <a:ea typeface="ＭＳ Ｐゴシック" panose="020B0600070205080204" pitchFamily="34" charset="-128"/>
              </a:defRPr>
            </a:lvl1pPr>
            <a:lvl2pPr marL="742950" indent="-285750" eaLnBrk="0" hangingPunct="0">
              <a:defRPr sz="4000">
                <a:solidFill>
                  <a:srgbClr val="898989"/>
                </a:solidFill>
                <a:latin typeface="Arial" panose="020B0604020202020204" pitchFamily="34" charset="0"/>
                <a:ea typeface="ＭＳ Ｐゴシック" panose="020B0600070205080204" pitchFamily="34" charset="-128"/>
              </a:defRPr>
            </a:lvl2pPr>
            <a:lvl3pPr marL="1143000" indent="-228600" eaLnBrk="0" hangingPunct="0">
              <a:defRPr sz="4000">
                <a:solidFill>
                  <a:srgbClr val="898989"/>
                </a:solidFill>
                <a:latin typeface="Arial" panose="020B0604020202020204" pitchFamily="34" charset="0"/>
                <a:ea typeface="ＭＳ Ｐゴシック" panose="020B0600070205080204" pitchFamily="34" charset="-128"/>
              </a:defRPr>
            </a:lvl3pPr>
            <a:lvl4pPr marL="1600200" indent="-228600" eaLnBrk="0" hangingPunct="0">
              <a:defRPr sz="4000">
                <a:solidFill>
                  <a:srgbClr val="898989"/>
                </a:solidFill>
                <a:latin typeface="Arial" panose="020B0604020202020204" pitchFamily="34" charset="0"/>
                <a:ea typeface="ＭＳ Ｐゴシック" panose="020B0600070205080204" pitchFamily="34" charset="-128"/>
              </a:defRPr>
            </a:lvl4pPr>
            <a:lvl5pPr marL="2057400" indent="-228600" eaLnBrk="0" hangingPunct="0">
              <a:defRPr sz="4000">
                <a:solidFill>
                  <a:srgbClr val="898989"/>
                </a:solidFill>
                <a:latin typeface="Arial" panose="020B0604020202020204" pitchFamily="34" charset="0"/>
                <a:ea typeface="ＭＳ Ｐゴシック" panose="020B0600070205080204" pitchFamily="34" charset="-128"/>
              </a:defRPr>
            </a:lvl5pPr>
            <a:lvl6pPr marL="2514600" indent="-228600" algn="ctr" defTabSz="457200" eaLnBrk="0" fontAlgn="base" hangingPunct="0">
              <a:spcBef>
                <a:spcPct val="0"/>
              </a:spcBef>
              <a:spcAft>
                <a:spcPct val="0"/>
              </a:spcAft>
              <a:defRPr sz="4000">
                <a:solidFill>
                  <a:srgbClr val="898989"/>
                </a:solidFill>
                <a:latin typeface="Arial" panose="020B0604020202020204" pitchFamily="34" charset="0"/>
                <a:ea typeface="ＭＳ Ｐゴシック" panose="020B0600070205080204" pitchFamily="34" charset="-128"/>
              </a:defRPr>
            </a:lvl6pPr>
            <a:lvl7pPr marL="2971800" indent="-228600" algn="ctr" defTabSz="457200" eaLnBrk="0" fontAlgn="base" hangingPunct="0">
              <a:spcBef>
                <a:spcPct val="0"/>
              </a:spcBef>
              <a:spcAft>
                <a:spcPct val="0"/>
              </a:spcAft>
              <a:defRPr sz="4000">
                <a:solidFill>
                  <a:srgbClr val="898989"/>
                </a:solidFill>
                <a:latin typeface="Arial" panose="020B0604020202020204" pitchFamily="34" charset="0"/>
                <a:ea typeface="ＭＳ Ｐゴシック" panose="020B0600070205080204" pitchFamily="34" charset="-128"/>
              </a:defRPr>
            </a:lvl7pPr>
            <a:lvl8pPr marL="3429000" indent="-228600" algn="ctr" defTabSz="457200" eaLnBrk="0" fontAlgn="base" hangingPunct="0">
              <a:spcBef>
                <a:spcPct val="0"/>
              </a:spcBef>
              <a:spcAft>
                <a:spcPct val="0"/>
              </a:spcAft>
              <a:defRPr sz="4000">
                <a:solidFill>
                  <a:srgbClr val="898989"/>
                </a:solidFill>
                <a:latin typeface="Arial" panose="020B0604020202020204" pitchFamily="34" charset="0"/>
                <a:ea typeface="ＭＳ Ｐゴシック" panose="020B0600070205080204" pitchFamily="34" charset="-128"/>
              </a:defRPr>
            </a:lvl8pPr>
            <a:lvl9pPr marL="3886200" indent="-228600" algn="ctr" defTabSz="457200" eaLnBrk="0" fontAlgn="base" hangingPunct="0">
              <a:spcBef>
                <a:spcPct val="0"/>
              </a:spcBef>
              <a:spcAft>
                <a:spcPct val="0"/>
              </a:spcAft>
              <a:defRPr sz="4000">
                <a:solidFill>
                  <a:srgbClr val="898989"/>
                </a:solidFill>
                <a:latin typeface="Arial" panose="020B0604020202020204" pitchFamily="34" charset="0"/>
                <a:ea typeface="ＭＳ Ｐゴシック" panose="020B0600070205080204" pitchFamily="34" charset="-128"/>
              </a:defRPr>
            </a:lvl9pPr>
          </a:lstStyle>
          <a:p>
            <a:pPr algn="ctr" defTabSz="685800" eaLnBrk="1" hangingPunct="1">
              <a:lnSpc>
                <a:spcPct val="80000"/>
              </a:lnSpc>
            </a:pPr>
            <a:r>
              <a:rPr lang="en-US" sz="1800" b="1" dirty="0">
                <a:solidFill>
                  <a:prstClr val="white"/>
                </a:solidFill>
                <a:latin typeface="Calibri" panose="020F0502020204030204"/>
                <a:ea typeface="Adobe Fan Heiti Std B" panose="020B0700000000000000" pitchFamily="34" charset="-128"/>
              </a:rPr>
              <a:t>Referral to PCP</a:t>
            </a:r>
          </a:p>
        </p:txBody>
      </p:sp>
    </p:spTree>
    <p:extLst>
      <p:ext uri="{BB962C8B-B14F-4D97-AF65-F5344CB8AC3E}">
        <p14:creationId xmlns:p14="http://schemas.microsoft.com/office/powerpoint/2010/main" val="1560347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al 19"/>
          <p:cNvSpPr/>
          <p:nvPr/>
        </p:nvSpPr>
        <p:spPr>
          <a:xfrm>
            <a:off x="2952427" y="2077741"/>
            <a:ext cx="3463871" cy="3463871"/>
          </a:xfrm>
          <a:prstGeom prst="ellipse">
            <a:avLst/>
          </a:prstGeom>
          <a:no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pic>
        <p:nvPicPr>
          <p:cNvPr id="35" name="Picture 34"/>
          <p:cNvPicPr>
            <a:picLocks noChangeAspect="1"/>
          </p:cNvPicPr>
          <p:nvPr/>
        </p:nvPicPr>
        <p:blipFill>
          <a:blip r:embed="rId3" cstate="email">
            <a:duotone>
              <a:schemeClr val="accent1">
                <a:shade val="45000"/>
                <a:satMod val="135000"/>
              </a:schemeClr>
              <a:prstClr val="white"/>
            </a:duotone>
            <a:extLst>
              <a:ext uri="{BEBA8EAE-BF5A-486C-A8C5-ECC9F3942E4B}">
                <a14:imgProps xmlns:a14="http://schemas.microsoft.com/office/drawing/2010/main">
                  <a14:imgLayer r:embed="rId4">
                    <a14:imgEffect>
                      <a14:colorTemperature colorTemp="7804"/>
                    </a14:imgEffect>
                    <a14:imgEffect>
                      <a14:saturation sat="317000"/>
                    </a14:imgEffect>
                    <a14:imgEffect>
                      <a14:brightnessContrast bright="37000"/>
                    </a14:imgEffect>
                  </a14:imgLayer>
                </a14:imgProps>
              </a:ext>
              <a:ext uri="{28A0092B-C50C-407E-A947-70E740481C1C}">
                <a14:useLocalDpi xmlns:a14="http://schemas.microsoft.com/office/drawing/2010/main" val="0"/>
              </a:ext>
            </a:extLst>
          </a:blip>
          <a:stretch>
            <a:fillRect/>
          </a:stretch>
        </p:blipFill>
        <p:spPr>
          <a:xfrm>
            <a:off x="621774" y="3133421"/>
            <a:ext cx="1944746" cy="1239773"/>
          </a:xfrm>
          <a:prstGeom prst="rect">
            <a:avLst/>
          </a:prstGeom>
          <a:ln>
            <a:noFill/>
          </a:ln>
          <a:effectLst/>
        </p:spPr>
      </p:pic>
      <p:pic>
        <p:nvPicPr>
          <p:cNvPr id="36" name="Picture 2" descr="http://t3.gstatic.com/images?q=tbn:ANd9GcRoeZbwOGmgFCAUY1kjwIQZ8p6rkpDt3SIW-HCv73-oaDVV9xiGtP-HKyA">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67335" y="1622063"/>
            <a:ext cx="878281" cy="1165860"/>
          </a:xfrm>
          <a:prstGeom prst="rect">
            <a:avLst/>
          </a:prstGeom>
          <a:ln>
            <a:noFill/>
          </a:ln>
          <a:effectLst/>
        </p:spPr>
      </p:pic>
      <p:pic>
        <p:nvPicPr>
          <p:cNvPr id="37"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45122" y="3124678"/>
            <a:ext cx="906525" cy="1217766"/>
          </a:xfrm>
          <a:prstGeom prst="rect">
            <a:avLst/>
          </a:prstGeom>
          <a:ln>
            <a:noFill/>
          </a:ln>
          <a:effectLst/>
        </p:spPr>
      </p:pic>
      <p:pic>
        <p:nvPicPr>
          <p:cNvPr id="38" name="Picture 3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51513" y="4750264"/>
            <a:ext cx="1778794" cy="1078706"/>
          </a:xfrm>
          <a:prstGeom prst="rect">
            <a:avLst/>
          </a:prstGeom>
          <a:ln>
            <a:noFill/>
          </a:ln>
          <a:effectLst>
            <a:softEdge rad="112500"/>
          </a:effectLst>
        </p:spPr>
      </p:pic>
      <p:sp>
        <p:nvSpPr>
          <p:cNvPr id="2" name="Title 1"/>
          <p:cNvSpPr>
            <a:spLocks noGrp="1"/>
          </p:cNvSpPr>
          <p:nvPr>
            <p:ph type="title"/>
          </p:nvPr>
        </p:nvSpPr>
        <p:spPr/>
        <p:txBody>
          <a:bodyPr>
            <a:normAutofit fontScale="90000"/>
          </a:bodyPr>
          <a:lstStyle/>
          <a:p>
            <a:r>
              <a:rPr lang="en-US" dirty="0"/>
              <a:t>Program Components</a:t>
            </a:r>
          </a:p>
        </p:txBody>
      </p:sp>
      <p:sp>
        <p:nvSpPr>
          <p:cNvPr id="4" name="Slide Number Placeholder 3"/>
          <p:cNvSpPr>
            <a:spLocks noGrp="1"/>
          </p:cNvSpPr>
          <p:nvPr>
            <p:ph type="sldNum" sz="quarter" idx="12"/>
          </p:nvPr>
        </p:nvSpPr>
        <p:spPr/>
        <p:txBody>
          <a:bodyPr/>
          <a:lstStyle/>
          <a:p>
            <a:fld id="{CE7F6B2A-AA1D-4BB0-B72E-C9EB621A0451}" type="slidenum">
              <a:rPr lang="en-US" smtClean="0">
                <a:solidFill>
                  <a:prstClr val="black">
                    <a:tint val="75000"/>
                  </a:prstClr>
                </a:solidFill>
              </a:rPr>
              <a:pPr/>
              <a:t>45</a:t>
            </a:fld>
            <a:endParaRPr lang="en-US" dirty="0">
              <a:solidFill>
                <a:prstClr val="black">
                  <a:tint val="75000"/>
                </a:prstClr>
              </a:solidFill>
            </a:endParaRPr>
          </a:p>
        </p:txBody>
      </p:sp>
      <p:grpSp>
        <p:nvGrpSpPr>
          <p:cNvPr id="21" name="Group 20"/>
          <p:cNvGrpSpPr/>
          <p:nvPr/>
        </p:nvGrpSpPr>
        <p:grpSpPr>
          <a:xfrm>
            <a:off x="3743610" y="1790139"/>
            <a:ext cx="1858257" cy="907358"/>
            <a:chOff x="2666733" y="0"/>
            <a:chExt cx="2477676" cy="1209811"/>
          </a:xfrm>
          <a:solidFill>
            <a:srgbClr val="093667"/>
          </a:solidFill>
        </p:grpSpPr>
        <p:sp>
          <p:nvSpPr>
            <p:cNvPr id="31" name="Rounded Rectangle 30"/>
            <p:cNvSpPr/>
            <p:nvPr/>
          </p:nvSpPr>
          <p:spPr>
            <a:xfrm>
              <a:off x="2666733" y="0"/>
              <a:ext cx="2477676" cy="1209811"/>
            </a:xfrm>
            <a:prstGeom prst="roundRect">
              <a:avLst/>
            </a:prstGeom>
            <a:solidFill>
              <a:schemeClr val="accent5">
                <a:lumMod val="50000"/>
              </a:schemeClr>
            </a:solidFill>
            <a:ln w="57150"/>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2" name="Rounded Rectangle 4"/>
            <p:cNvSpPr/>
            <p:nvPr/>
          </p:nvSpPr>
          <p:spPr>
            <a:xfrm>
              <a:off x="2725791" y="59058"/>
              <a:ext cx="2359560" cy="1091695"/>
            </a:xfrm>
            <a:prstGeom prst="rect">
              <a:avLst/>
            </a:prstGeom>
            <a:noFill/>
            <a:ln w="57150"/>
          </p:spPr>
          <p:style>
            <a:lnRef idx="0">
              <a:scrgbClr r="0" g="0" b="0"/>
            </a:lnRef>
            <a:fillRef idx="0">
              <a:scrgbClr r="0" g="0" b="0"/>
            </a:fillRef>
            <a:effectRef idx="0">
              <a:scrgbClr r="0" g="0" b="0"/>
            </a:effectRef>
            <a:fontRef idx="minor">
              <a:schemeClr val="lt1"/>
            </a:fontRef>
          </p:style>
          <p:txBody>
            <a:bodyPr spcFirstLastPara="0" vert="horz" wrap="square" lIns="51435" tIns="51435" rIns="51435" bIns="51435" numCol="1" spcCol="1270" anchor="ctr" anchorCtr="0">
              <a:noAutofit/>
            </a:bodyPr>
            <a:lstStyle/>
            <a:p>
              <a:pPr algn="ctr" defTabSz="600075">
                <a:lnSpc>
                  <a:spcPct val="90000"/>
                </a:lnSpc>
                <a:spcBef>
                  <a:spcPct val="0"/>
                </a:spcBef>
                <a:spcAft>
                  <a:spcPct val="35000"/>
                </a:spcAft>
              </a:pPr>
              <a:r>
                <a:rPr lang="en-US" sz="1350" dirty="0">
                  <a:solidFill>
                    <a:prstClr val="white"/>
                  </a:solidFill>
                </a:rPr>
                <a:t>Community Partners with Shared Goals to Drive BP Control</a:t>
              </a:r>
            </a:p>
          </p:txBody>
        </p:sp>
      </p:grpSp>
      <p:grpSp>
        <p:nvGrpSpPr>
          <p:cNvPr id="23" name="Group 22"/>
          <p:cNvGrpSpPr/>
          <p:nvPr/>
        </p:nvGrpSpPr>
        <p:grpSpPr>
          <a:xfrm>
            <a:off x="3755234" y="4834678"/>
            <a:ext cx="1858257" cy="907358"/>
            <a:chOff x="2666733" y="3997394"/>
            <a:chExt cx="2477676" cy="1209811"/>
          </a:xfrm>
          <a:solidFill>
            <a:srgbClr val="C2392B"/>
          </a:solidFill>
        </p:grpSpPr>
        <p:sp>
          <p:nvSpPr>
            <p:cNvPr id="27" name="Rounded Rectangle 26"/>
            <p:cNvSpPr/>
            <p:nvPr/>
          </p:nvSpPr>
          <p:spPr>
            <a:xfrm>
              <a:off x="2666733" y="3997394"/>
              <a:ext cx="2477676" cy="1209811"/>
            </a:xfrm>
            <a:prstGeom prst="roundRect">
              <a:avLst/>
            </a:prstGeom>
            <a:solidFill>
              <a:srgbClr val="0560B3"/>
            </a:solidFill>
            <a:ln w="57150"/>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8" name="Rounded Rectangle 8"/>
            <p:cNvSpPr/>
            <p:nvPr/>
          </p:nvSpPr>
          <p:spPr>
            <a:xfrm>
              <a:off x="2725791" y="4056452"/>
              <a:ext cx="2359560" cy="1091695"/>
            </a:xfrm>
            <a:prstGeom prst="rect">
              <a:avLst/>
            </a:prstGeom>
            <a:noFill/>
            <a:ln w="57150"/>
          </p:spPr>
          <p:style>
            <a:lnRef idx="0">
              <a:scrgbClr r="0" g="0" b="0"/>
            </a:lnRef>
            <a:fillRef idx="0">
              <a:scrgbClr r="0" g="0" b="0"/>
            </a:fillRef>
            <a:effectRef idx="0">
              <a:scrgbClr r="0" g="0" b="0"/>
            </a:effectRef>
            <a:fontRef idx="minor">
              <a:schemeClr val="lt1"/>
            </a:fontRef>
          </p:style>
          <p:txBody>
            <a:bodyPr spcFirstLastPara="0" vert="horz" wrap="square" lIns="51435" tIns="51435" rIns="51435" bIns="51435" numCol="1" spcCol="1270" anchor="ctr" anchorCtr="0">
              <a:noAutofit/>
            </a:bodyPr>
            <a:lstStyle/>
            <a:p>
              <a:pPr algn="ctr" defTabSz="600075">
                <a:lnSpc>
                  <a:spcPct val="90000"/>
                </a:lnSpc>
                <a:spcBef>
                  <a:spcPct val="0"/>
                </a:spcBef>
                <a:spcAft>
                  <a:spcPct val="35000"/>
                </a:spcAft>
              </a:pPr>
              <a:r>
                <a:rPr lang="en-US" sz="1350" dirty="0">
                  <a:solidFill>
                    <a:prstClr val="white"/>
                  </a:solidFill>
                </a:rPr>
                <a:t>Heart360 as Central Tool for Participant Engagement and Data Collection</a:t>
              </a:r>
            </a:p>
          </p:txBody>
        </p:sp>
      </p:grpSp>
      <p:grpSp>
        <p:nvGrpSpPr>
          <p:cNvPr id="22" name="Group 21"/>
          <p:cNvGrpSpPr/>
          <p:nvPr/>
        </p:nvGrpSpPr>
        <p:grpSpPr>
          <a:xfrm>
            <a:off x="5792739" y="3347364"/>
            <a:ext cx="1858257" cy="907358"/>
            <a:chOff x="4665319" y="1998809"/>
            <a:chExt cx="2477676" cy="1209811"/>
          </a:xfrm>
          <a:solidFill>
            <a:srgbClr val="C2392B"/>
          </a:solidFill>
        </p:grpSpPr>
        <p:sp>
          <p:nvSpPr>
            <p:cNvPr id="29" name="Rounded Rectangle 28"/>
            <p:cNvSpPr/>
            <p:nvPr/>
          </p:nvSpPr>
          <p:spPr>
            <a:xfrm>
              <a:off x="4665319" y="1998809"/>
              <a:ext cx="2477676" cy="1209811"/>
            </a:xfrm>
            <a:prstGeom prst="roundRect">
              <a:avLst/>
            </a:prstGeom>
            <a:solidFill>
              <a:schemeClr val="accent5">
                <a:lumMod val="75000"/>
              </a:schemeClr>
            </a:solidFill>
            <a:ln w="57150"/>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0" name="Rounded Rectangle 6"/>
            <p:cNvSpPr/>
            <p:nvPr/>
          </p:nvSpPr>
          <p:spPr>
            <a:xfrm>
              <a:off x="4724377" y="2057867"/>
              <a:ext cx="2359560" cy="1091695"/>
            </a:xfrm>
            <a:prstGeom prst="rect">
              <a:avLst/>
            </a:prstGeom>
            <a:noFill/>
            <a:ln w="57150"/>
          </p:spPr>
          <p:style>
            <a:lnRef idx="0">
              <a:scrgbClr r="0" g="0" b="0"/>
            </a:lnRef>
            <a:fillRef idx="0">
              <a:scrgbClr r="0" g="0" b="0"/>
            </a:fillRef>
            <a:effectRef idx="0">
              <a:scrgbClr r="0" g="0" b="0"/>
            </a:effectRef>
            <a:fontRef idx="minor">
              <a:schemeClr val="lt1"/>
            </a:fontRef>
          </p:style>
          <p:txBody>
            <a:bodyPr spcFirstLastPara="0" vert="horz" wrap="square" lIns="51435" tIns="51435" rIns="51435" bIns="51435" numCol="1" spcCol="1270" anchor="ctr" anchorCtr="0">
              <a:noAutofit/>
            </a:bodyPr>
            <a:lstStyle/>
            <a:p>
              <a:pPr algn="ctr" defTabSz="600075">
                <a:lnSpc>
                  <a:spcPct val="90000"/>
                </a:lnSpc>
                <a:spcBef>
                  <a:spcPct val="0"/>
                </a:spcBef>
                <a:spcAft>
                  <a:spcPct val="35000"/>
                </a:spcAft>
              </a:pPr>
              <a:r>
                <a:rPr lang="en-US" sz="1350" dirty="0">
                  <a:solidFill>
                    <a:prstClr val="white"/>
                  </a:solidFill>
                </a:rPr>
                <a:t>Health Mentors Encourage Participants to Track Weekly Readings for 4 Months</a:t>
              </a:r>
            </a:p>
          </p:txBody>
        </p:sp>
      </p:grpSp>
      <p:grpSp>
        <p:nvGrpSpPr>
          <p:cNvPr id="24" name="Group 23"/>
          <p:cNvGrpSpPr/>
          <p:nvPr/>
        </p:nvGrpSpPr>
        <p:grpSpPr>
          <a:xfrm>
            <a:off x="1737101" y="3347364"/>
            <a:ext cx="1858257" cy="907358"/>
            <a:chOff x="668148" y="1998809"/>
            <a:chExt cx="2477676" cy="1209811"/>
          </a:xfrm>
          <a:solidFill>
            <a:srgbClr val="C2392B"/>
          </a:solidFill>
        </p:grpSpPr>
        <p:sp>
          <p:nvSpPr>
            <p:cNvPr id="25" name="Rounded Rectangle 24"/>
            <p:cNvSpPr/>
            <p:nvPr/>
          </p:nvSpPr>
          <p:spPr>
            <a:xfrm>
              <a:off x="668148" y="1998809"/>
              <a:ext cx="2477676" cy="1209811"/>
            </a:xfrm>
            <a:prstGeom prst="roundRect">
              <a:avLst/>
            </a:prstGeom>
            <a:solidFill>
              <a:schemeClr val="accent1"/>
            </a:solidFill>
            <a:ln w="57150"/>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6" name="Rounded Rectangle 10"/>
            <p:cNvSpPr/>
            <p:nvPr/>
          </p:nvSpPr>
          <p:spPr>
            <a:xfrm>
              <a:off x="727206" y="2057867"/>
              <a:ext cx="2359560" cy="1091695"/>
            </a:xfrm>
            <a:prstGeom prst="rect">
              <a:avLst/>
            </a:prstGeom>
            <a:noFill/>
            <a:ln w="57150"/>
          </p:spPr>
          <p:style>
            <a:lnRef idx="0">
              <a:scrgbClr r="0" g="0" b="0"/>
            </a:lnRef>
            <a:fillRef idx="0">
              <a:scrgbClr r="0" g="0" b="0"/>
            </a:fillRef>
            <a:effectRef idx="0">
              <a:scrgbClr r="0" g="0" b="0"/>
            </a:effectRef>
            <a:fontRef idx="minor">
              <a:schemeClr val="lt1"/>
            </a:fontRef>
          </p:style>
          <p:txBody>
            <a:bodyPr spcFirstLastPara="0" vert="horz" wrap="square" lIns="51435" tIns="51435" rIns="51435" bIns="51435" numCol="1" spcCol="1270" anchor="ctr" anchorCtr="0">
              <a:noAutofit/>
            </a:bodyPr>
            <a:lstStyle/>
            <a:p>
              <a:pPr algn="ctr" defTabSz="600075">
                <a:lnSpc>
                  <a:spcPct val="90000"/>
                </a:lnSpc>
                <a:spcBef>
                  <a:spcPct val="0"/>
                </a:spcBef>
                <a:spcAft>
                  <a:spcPct val="35000"/>
                </a:spcAft>
              </a:pPr>
              <a:r>
                <a:rPr lang="en-US" sz="1350" dirty="0">
                  <a:solidFill>
                    <a:prstClr val="white"/>
                  </a:solidFill>
                  <a:latin typeface="Arial"/>
                </a:rPr>
                <a:t>Innovative Implementation Across Markets</a:t>
              </a:r>
              <a:endParaRPr lang="en-US" sz="1350" dirty="0">
                <a:solidFill>
                  <a:prstClr val="white"/>
                </a:solidFill>
              </a:endParaRPr>
            </a:p>
          </p:txBody>
        </p:sp>
      </p:grpSp>
      <p:sp>
        <p:nvSpPr>
          <p:cNvPr id="34" name="Rectangle 33"/>
          <p:cNvSpPr/>
          <p:nvPr/>
        </p:nvSpPr>
        <p:spPr>
          <a:xfrm>
            <a:off x="3259839" y="2818324"/>
            <a:ext cx="2577194" cy="2169825"/>
          </a:xfrm>
          <a:prstGeom prst="rect">
            <a:avLst/>
          </a:prstGeom>
        </p:spPr>
        <p:txBody>
          <a:bodyPr wrap="square">
            <a:spAutoFit/>
          </a:bodyPr>
          <a:lstStyle/>
          <a:p>
            <a:pPr algn="ctr" defTabSz="685800"/>
            <a:r>
              <a:rPr lang="en-US" sz="1350" b="1" dirty="0">
                <a:solidFill>
                  <a:prstClr val="black">
                    <a:lumMod val="95000"/>
                    <a:lumOff val="5000"/>
                  </a:prstClr>
                </a:solidFill>
              </a:rPr>
              <a:t>Since August, 2012 over 46, 000 participants have enrolled in Heart360  </a:t>
            </a:r>
            <a:endParaRPr lang="en-US" sz="1350" b="1" dirty="0">
              <a:solidFill>
                <a:prstClr val="black"/>
              </a:solidFill>
            </a:endParaRPr>
          </a:p>
          <a:p>
            <a:pPr algn="ctr" defTabSz="685800"/>
            <a:endParaRPr lang="en-US" sz="1350" b="1" dirty="0">
              <a:solidFill>
                <a:prstClr val="black"/>
              </a:solidFill>
            </a:endParaRPr>
          </a:p>
          <a:p>
            <a:pPr defTabSz="685800"/>
            <a:r>
              <a:rPr lang="en-US" sz="1350" b="1" dirty="0">
                <a:solidFill>
                  <a:prstClr val="black"/>
                </a:solidFill>
              </a:rPr>
              <a:t>                   </a:t>
            </a:r>
            <a:r>
              <a:rPr lang="en-US" sz="1350" b="1" u="sng" dirty="0">
                <a:solidFill>
                  <a:prstClr val="black"/>
                </a:solidFill>
              </a:rPr>
              <a:t>Campaign Results*:</a:t>
            </a:r>
          </a:p>
          <a:p>
            <a:pPr defTabSz="685800"/>
            <a:r>
              <a:rPr lang="en-US" sz="1350" b="1" dirty="0">
                <a:solidFill>
                  <a:prstClr val="black"/>
                </a:solidFill>
              </a:rPr>
              <a:t>           </a:t>
            </a:r>
            <a:r>
              <a:rPr lang="en-US" sz="1350" dirty="0">
                <a:solidFill>
                  <a:prstClr val="black"/>
                </a:solidFill>
              </a:rPr>
              <a:t>Average drop in Systolic BP: </a:t>
            </a:r>
          </a:p>
          <a:p>
            <a:pPr defTabSz="685800"/>
            <a:r>
              <a:rPr lang="en-US" sz="1350" dirty="0">
                <a:solidFill>
                  <a:prstClr val="black"/>
                </a:solidFill>
              </a:rPr>
              <a:t>           11.02 mm Hg</a:t>
            </a:r>
          </a:p>
          <a:p>
            <a:pPr defTabSz="685800"/>
            <a:r>
              <a:rPr lang="en-US" sz="1350" dirty="0">
                <a:solidFill>
                  <a:prstClr val="black"/>
                </a:solidFill>
              </a:rPr>
              <a:t>           Average drop in Diastolic BP: </a:t>
            </a:r>
          </a:p>
          <a:p>
            <a:pPr defTabSz="685800"/>
            <a:r>
              <a:rPr lang="en-US" sz="1350" dirty="0">
                <a:solidFill>
                  <a:prstClr val="black"/>
                </a:solidFill>
              </a:rPr>
              <a:t>           7.68 mm Hg</a:t>
            </a:r>
          </a:p>
        </p:txBody>
      </p:sp>
    </p:spTree>
    <p:extLst>
      <p:ext uri="{BB962C8B-B14F-4D97-AF65-F5344CB8AC3E}">
        <p14:creationId xmlns:p14="http://schemas.microsoft.com/office/powerpoint/2010/main" val="3128469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132" y="1050412"/>
            <a:ext cx="8663268" cy="398510"/>
          </a:xfrm>
        </p:spPr>
        <p:txBody>
          <a:bodyPr>
            <a:normAutofit fontScale="90000"/>
          </a:bodyPr>
          <a:lstStyle/>
          <a:p>
            <a:r>
              <a:rPr lang="en-US" dirty="0"/>
              <a:t>Why it Works: </a:t>
            </a:r>
            <a:r>
              <a:rPr lang="en-US" sz="3000" dirty="0">
                <a:solidFill>
                  <a:srgbClr val="9F9F9F"/>
                </a:solidFill>
              </a:rPr>
              <a:t>Key Evidence-Based Scientific Principles</a:t>
            </a:r>
            <a:endParaRPr lang="en-US" sz="3000" dirty="0"/>
          </a:p>
        </p:txBody>
      </p:sp>
      <p:sp>
        <p:nvSpPr>
          <p:cNvPr id="3" name="Content Placeholder 2"/>
          <p:cNvSpPr>
            <a:spLocks noGrp="1"/>
          </p:cNvSpPr>
          <p:nvPr>
            <p:ph idx="1"/>
          </p:nvPr>
        </p:nvSpPr>
        <p:spPr>
          <a:xfrm>
            <a:off x="249382" y="1833995"/>
            <a:ext cx="6655113" cy="3655977"/>
          </a:xfrm>
        </p:spPr>
        <p:txBody>
          <a:bodyPr>
            <a:normAutofit fontScale="92500" lnSpcReduction="10000"/>
          </a:bodyPr>
          <a:lstStyle/>
          <a:p>
            <a:pPr marL="0" indent="0">
              <a:buNone/>
            </a:pPr>
            <a:r>
              <a:rPr lang="en-US" b="1" dirty="0"/>
              <a:t>Self Monitoring Makes a Difference </a:t>
            </a:r>
            <a:br>
              <a:rPr lang="en-US" b="1" dirty="0"/>
            </a:br>
            <a:r>
              <a:rPr lang="en-US" dirty="0"/>
              <a:t>Proven track record for taking blood pressure readings </a:t>
            </a:r>
            <a:br>
              <a:rPr lang="en-US" dirty="0"/>
            </a:br>
            <a:r>
              <a:rPr lang="en-US" dirty="0"/>
              <a:t>at home or outside of the healthcare provider office setting.</a:t>
            </a:r>
          </a:p>
          <a:p>
            <a:pPr marL="511969" indent="-255985"/>
            <a:r>
              <a:rPr lang="en-US" sz="1800" dirty="0"/>
              <a:t>Use of digital self-monitoring and communication tool </a:t>
            </a:r>
            <a:br>
              <a:rPr lang="en-US" sz="1800" dirty="0"/>
            </a:br>
            <a:r>
              <a:rPr lang="en-US" sz="1800" i="1" dirty="0"/>
              <a:t>(Heart360 which we explain later)</a:t>
            </a:r>
          </a:p>
          <a:p>
            <a:pPr marL="511969" indent="-255985"/>
            <a:r>
              <a:rPr lang="en-US" sz="1800" dirty="0"/>
              <a:t>Charting &amp; tracking improves self-management skills related </a:t>
            </a:r>
            <a:br>
              <a:rPr lang="en-US" sz="1800" dirty="0"/>
            </a:br>
            <a:r>
              <a:rPr lang="en-US" sz="1800" dirty="0"/>
              <a:t>to blood pressure management</a:t>
            </a:r>
          </a:p>
          <a:p>
            <a:endParaRPr lang="en-US" dirty="0"/>
          </a:p>
          <a:p>
            <a:pPr marL="0" indent="0">
              <a:buNone/>
            </a:pPr>
            <a:r>
              <a:rPr lang="en-US" b="1" dirty="0"/>
              <a:t>Personal Interaction Makes a Difference</a:t>
            </a:r>
            <a:br>
              <a:rPr lang="en-US" b="1" dirty="0"/>
            </a:br>
            <a:r>
              <a:rPr lang="en-US" dirty="0"/>
              <a:t>Health mentors can motivate and encourage participants.</a:t>
            </a:r>
          </a:p>
          <a:p>
            <a:endParaRPr lang="en-US" dirty="0"/>
          </a:p>
          <a:p>
            <a:pPr marL="0" indent="0">
              <a:buNone/>
            </a:pPr>
            <a:r>
              <a:rPr lang="en-US" b="1" dirty="0"/>
              <a:t>Multicultural Program Investments Make a Difference</a:t>
            </a:r>
            <a:br>
              <a:rPr lang="en-US" b="1" dirty="0"/>
            </a:br>
            <a:r>
              <a:rPr lang="en-US" dirty="0"/>
              <a:t>Hypertension creates a health disparity for African-Americans.</a:t>
            </a:r>
          </a:p>
        </p:txBody>
      </p:sp>
      <p:sp>
        <p:nvSpPr>
          <p:cNvPr id="4" name="Slide Number Placeholder 3"/>
          <p:cNvSpPr>
            <a:spLocks noGrp="1"/>
          </p:cNvSpPr>
          <p:nvPr>
            <p:ph type="sldNum" sz="quarter" idx="12"/>
          </p:nvPr>
        </p:nvSpPr>
        <p:spPr/>
        <p:txBody>
          <a:bodyPr/>
          <a:lstStyle/>
          <a:p>
            <a:fld id="{CE7F6B2A-AA1D-4BB0-B72E-C9EB621A0451}" type="slidenum">
              <a:rPr lang="en-US" smtClean="0">
                <a:solidFill>
                  <a:prstClr val="black">
                    <a:tint val="75000"/>
                  </a:prstClr>
                </a:solidFill>
              </a:rPr>
              <a:pPr/>
              <a:t>46</a:t>
            </a:fld>
            <a:endParaRPr lang="en-US" dirty="0">
              <a:solidFill>
                <a:prstClr val="black">
                  <a:tint val="75000"/>
                </a:prstClr>
              </a:solidFill>
            </a:endParaRPr>
          </a:p>
        </p:txBody>
      </p:sp>
      <p:pic>
        <p:nvPicPr>
          <p:cNvPr id="5" name="Picture 4" descr="Screen Shot 2012-11-01 at 9.01.26 AM.png"/>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a:xfrm>
            <a:off x="6894475" y="2196794"/>
            <a:ext cx="1587500" cy="1079501"/>
          </a:xfrm>
          <a:prstGeom prst="roundRect">
            <a:avLst>
              <a:gd name="adj" fmla="val 10364"/>
            </a:avLst>
          </a:prstGeom>
          <a:effectLst/>
        </p:spPr>
      </p:pic>
      <p:sp>
        <p:nvSpPr>
          <p:cNvPr id="6" name="Rectangle 5"/>
          <p:cNvSpPr/>
          <p:nvPr/>
        </p:nvSpPr>
        <p:spPr>
          <a:xfrm>
            <a:off x="7017327" y="2371213"/>
            <a:ext cx="1061034" cy="715581"/>
          </a:xfrm>
          <a:prstGeom prst="rect">
            <a:avLst/>
          </a:prstGeom>
        </p:spPr>
        <p:txBody>
          <a:bodyPr wrap="square">
            <a:spAutoFit/>
          </a:bodyPr>
          <a:lstStyle/>
          <a:p>
            <a:pPr defTabSz="685800"/>
            <a:r>
              <a:rPr lang="en-US" sz="1350" b="1" dirty="0">
                <a:solidFill>
                  <a:prstClr val="black"/>
                </a:solidFill>
              </a:rPr>
              <a:t>Check. Change. </a:t>
            </a:r>
            <a:r>
              <a:rPr lang="en-US" sz="1350" b="1" i="1" dirty="0">
                <a:solidFill>
                  <a:prstClr val="black"/>
                </a:solidFill>
              </a:rPr>
              <a:t>Control.</a:t>
            </a:r>
            <a:endParaRPr lang="en-US" sz="1350" i="1" dirty="0">
              <a:solidFill>
                <a:prstClr val="black"/>
              </a:solidFill>
            </a:endParaRPr>
          </a:p>
        </p:txBody>
      </p:sp>
      <p:pic>
        <p:nvPicPr>
          <p:cNvPr id="7" name="Picture 6" descr="Screen Shot 2012-11-02 at 12.41.28 PM.png"/>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890397" y="3842155"/>
            <a:ext cx="1625596" cy="1236368"/>
          </a:xfrm>
          <a:prstGeom prst="roundRect">
            <a:avLst>
              <a:gd name="adj" fmla="val 13148"/>
            </a:avLst>
          </a:prstGeom>
          <a:effectLst/>
        </p:spPr>
      </p:pic>
      <p:pic>
        <p:nvPicPr>
          <p:cNvPr id="8" name="Picture 7" descr="asian_tran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8148" y="4064969"/>
            <a:ext cx="1684655" cy="1684655"/>
          </a:xfrm>
          <a:prstGeom prst="rect">
            <a:avLst/>
          </a:prstGeom>
          <a:effectLst/>
        </p:spPr>
      </p:pic>
    </p:spTree>
    <p:extLst>
      <p:ext uri="{BB962C8B-B14F-4D97-AF65-F5344CB8AC3E}">
        <p14:creationId xmlns:p14="http://schemas.microsoft.com/office/powerpoint/2010/main" val="3532458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E7F6B2A-AA1D-4BB0-B72E-C9EB621A0451}" type="slidenum">
              <a:rPr lang="en-US" smtClean="0">
                <a:solidFill>
                  <a:prstClr val="black">
                    <a:tint val="75000"/>
                  </a:prstClr>
                </a:solidFill>
              </a:rPr>
              <a:pPr/>
              <a:t>47</a:t>
            </a:fld>
            <a:endParaRPr lang="en-US" dirty="0">
              <a:solidFill>
                <a:prstClr val="black">
                  <a:tint val="75000"/>
                </a:prstClr>
              </a:solidFill>
            </a:endParaRPr>
          </a:p>
        </p:txBody>
      </p:sp>
      <p:sp>
        <p:nvSpPr>
          <p:cNvPr id="5" name="Title 4"/>
          <p:cNvSpPr>
            <a:spLocks noGrp="1"/>
          </p:cNvSpPr>
          <p:nvPr>
            <p:ph type="title"/>
          </p:nvPr>
        </p:nvSpPr>
        <p:spPr>
          <a:xfrm>
            <a:off x="252132" y="1352630"/>
            <a:ext cx="1908608" cy="1854843"/>
          </a:xfrm>
        </p:spPr>
        <p:txBody>
          <a:bodyPr>
            <a:normAutofit/>
          </a:bodyPr>
          <a:lstStyle/>
          <a:p>
            <a:r>
              <a:rPr lang="en-US" dirty="0"/>
              <a:t>Statistics on the 6-month pilot phase RESULTS</a:t>
            </a:r>
          </a:p>
        </p:txBody>
      </p:sp>
      <p:sp>
        <p:nvSpPr>
          <p:cNvPr id="11" name="Rectangle 7"/>
          <p:cNvSpPr>
            <a:spLocks/>
          </p:cNvSpPr>
          <p:nvPr/>
        </p:nvSpPr>
        <p:spPr bwMode="auto">
          <a:xfrm>
            <a:off x="1473940" y="5685237"/>
            <a:ext cx="5003006"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34290" rIns="34290">
            <a:spAutoFit/>
          </a:bodyPr>
          <a:lstStyle>
            <a:lvl1pPr>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37931725" indent="-37474525">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defTabSz="457200" eaLnBrk="0" fontAlgn="base" hangingPunct="0">
              <a:spcBef>
                <a:spcPct val="0"/>
              </a:spcBef>
              <a:spcAft>
                <a:spcPct val="0"/>
              </a:spcAft>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defTabSz="457200" eaLnBrk="0" fontAlgn="base" hangingPunct="0">
              <a:spcBef>
                <a:spcPct val="0"/>
              </a:spcBef>
              <a:spcAft>
                <a:spcPct val="0"/>
              </a:spcAft>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defTabSz="457200" eaLnBrk="0" fontAlgn="base" hangingPunct="0">
              <a:spcBef>
                <a:spcPct val="0"/>
              </a:spcBef>
              <a:spcAft>
                <a:spcPct val="0"/>
              </a:spcAft>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defTabSz="457200" eaLnBrk="0" fontAlgn="base" hangingPunct="0">
              <a:spcBef>
                <a:spcPct val="0"/>
              </a:spcBef>
              <a:spcAft>
                <a:spcPct val="0"/>
              </a:spcAft>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defTabSz="685800"/>
            <a:r>
              <a:rPr lang="en-US" altLang="en-US" sz="750" dirty="0">
                <a:solidFill>
                  <a:srgbClr val="404040"/>
                </a:solidFill>
                <a:latin typeface="Calibri Light" panose="020F0302020204030204"/>
                <a:ea typeface="Helvetica Neue LT Com 55 Roman" charset="0"/>
                <a:cs typeface="Helvetica Neue LT Com 55 Roman" charset="0"/>
                <a:sym typeface="Helvetica Neue LT Com 55 Roman" charset="0"/>
              </a:rPr>
              <a:t>*Approximately</a:t>
            </a:r>
            <a:endParaRPr lang="en-US" altLang="en-US" sz="1350" dirty="0">
              <a:latin typeface="Calibri Light" panose="020F0302020204030204"/>
              <a:ea typeface="Helvetica Neue LT Com 55 Roman" charset="0"/>
              <a:cs typeface="Helvetica Neue LT Com 55 Roman" charset="0"/>
              <a:sym typeface="Helvetica Neue LT Com 55 Roman" charset="0"/>
            </a:endParaRPr>
          </a:p>
        </p:txBody>
      </p:sp>
      <p:pic>
        <p:nvPicPr>
          <p:cNvPr id="12" name="Picture 5" descr="Slide-2-cm-02.png"/>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bwMode="auto">
          <a:xfrm>
            <a:off x="5567766" y="981565"/>
            <a:ext cx="2038028" cy="4897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13" name="Picture 5" descr="Slide-2-cm-02.png"/>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bwMode="auto">
          <a:xfrm>
            <a:off x="3045418" y="1054853"/>
            <a:ext cx="2291813" cy="473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Tree>
    <p:extLst>
      <p:ext uri="{BB962C8B-B14F-4D97-AF65-F5344CB8AC3E}">
        <p14:creationId xmlns:p14="http://schemas.microsoft.com/office/powerpoint/2010/main" val="1509576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E7F6B2A-AA1D-4BB0-B72E-C9EB621A0451}" type="slidenum">
              <a:rPr lang="en-US" smtClean="0">
                <a:solidFill>
                  <a:prstClr val="black">
                    <a:tint val="75000"/>
                  </a:prstClr>
                </a:solidFill>
              </a:rPr>
              <a:pPr/>
              <a:t>48</a:t>
            </a:fld>
            <a:endParaRPr lang="en-US" dirty="0">
              <a:solidFill>
                <a:prstClr val="black">
                  <a:tint val="75000"/>
                </a:prstClr>
              </a:solidFill>
            </a:endParaRPr>
          </a:p>
        </p:txBody>
      </p:sp>
      <p:sp>
        <p:nvSpPr>
          <p:cNvPr id="5" name="Title 4"/>
          <p:cNvSpPr>
            <a:spLocks noGrp="1"/>
          </p:cNvSpPr>
          <p:nvPr>
            <p:ph type="title"/>
          </p:nvPr>
        </p:nvSpPr>
        <p:spPr>
          <a:xfrm>
            <a:off x="252132" y="1492115"/>
            <a:ext cx="1908608" cy="1854843"/>
          </a:xfrm>
        </p:spPr>
        <p:txBody>
          <a:bodyPr>
            <a:normAutofit fontScale="90000"/>
          </a:bodyPr>
          <a:lstStyle/>
          <a:p>
            <a:r>
              <a:rPr lang="en-US" dirty="0"/>
              <a:t>Participants began the program by gathering initial BP numbers. </a:t>
            </a:r>
          </a:p>
        </p:txBody>
      </p:sp>
      <p:pic>
        <p:nvPicPr>
          <p:cNvPr id="7" name="Picture 5" descr="image.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33573" y="1371601"/>
            <a:ext cx="5258990" cy="399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Tree>
    <p:extLst>
      <p:ext uri="{BB962C8B-B14F-4D97-AF65-F5344CB8AC3E}">
        <p14:creationId xmlns:p14="http://schemas.microsoft.com/office/powerpoint/2010/main" val="2954698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31757" y="3984033"/>
            <a:ext cx="6912244" cy="2016717"/>
          </a:xfrm>
          <a:prstGeom prst="rect">
            <a:avLst/>
          </a:prstGeom>
          <a:solidFill>
            <a:srgbClr val="3FA9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4" name="Slide Number Placeholder 3"/>
          <p:cNvSpPr>
            <a:spLocks noGrp="1"/>
          </p:cNvSpPr>
          <p:nvPr>
            <p:ph type="sldNum" sz="quarter" idx="12"/>
          </p:nvPr>
        </p:nvSpPr>
        <p:spPr/>
        <p:txBody>
          <a:bodyPr/>
          <a:lstStyle/>
          <a:p>
            <a:fld id="{CE7F6B2A-AA1D-4BB0-B72E-C9EB621A0451}" type="slidenum">
              <a:rPr lang="en-US" smtClean="0">
                <a:solidFill>
                  <a:prstClr val="black">
                    <a:tint val="75000"/>
                  </a:prstClr>
                </a:solidFill>
              </a:rPr>
              <a:pPr/>
              <a:t>49</a:t>
            </a:fld>
            <a:endParaRPr lang="en-US" dirty="0">
              <a:solidFill>
                <a:prstClr val="black">
                  <a:tint val="75000"/>
                </a:prstClr>
              </a:solidFill>
            </a:endParaRPr>
          </a:p>
        </p:txBody>
      </p:sp>
      <p:sp>
        <p:nvSpPr>
          <p:cNvPr id="5" name="Title 4"/>
          <p:cNvSpPr>
            <a:spLocks noGrp="1"/>
          </p:cNvSpPr>
          <p:nvPr>
            <p:ph type="title"/>
          </p:nvPr>
        </p:nvSpPr>
        <p:spPr>
          <a:xfrm>
            <a:off x="252132" y="1492115"/>
            <a:ext cx="1908608" cy="1854843"/>
          </a:xfrm>
        </p:spPr>
        <p:txBody>
          <a:bodyPr>
            <a:normAutofit fontScale="90000"/>
          </a:bodyPr>
          <a:lstStyle/>
          <a:p>
            <a:r>
              <a:rPr lang="en-US" dirty="0"/>
              <a:t>Consistent Measurement</a:t>
            </a:r>
            <a:br>
              <a:rPr lang="en-US" dirty="0"/>
            </a:br>
            <a:r>
              <a:rPr lang="en-US" dirty="0"/>
              <a:t>Can Lead To Success</a:t>
            </a:r>
          </a:p>
        </p:txBody>
      </p:sp>
      <p:pic>
        <p:nvPicPr>
          <p:cNvPr id="6" name="Picture 5" descr="Info-slide1-01.png"/>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bwMode="auto">
          <a:xfrm>
            <a:off x="2614931" y="1298952"/>
            <a:ext cx="6445249" cy="2359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8" name="Picture 5" descr="Info-slide1-01.png"/>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bwMode="auto">
          <a:xfrm>
            <a:off x="3057041" y="3984033"/>
            <a:ext cx="5185578" cy="1503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97318" y="5132681"/>
            <a:ext cx="1199449" cy="780891"/>
          </a:xfrm>
          <a:prstGeom prst="rect">
            <a:avLst/>
          </a:prstGeom>
        </p:spPr>
      </p:pic>
    </p:spTree>
    <p:extLst>
      <p:ext uri="{BB962C8B-B14F-4D97-AF65-F5344CB8AC3E}">
        <p14:creationId xmlns:p14="http://schemas.microsoft.com/office/powerpoint/2010/main" val="3936152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nchor="t"/>
          <a:lstStyle/>
          <a:p>
            <a:pPr eaLnBrk="1" hangingPunct="1"/>
            <a:r>
              <a:rPr lang="en-US" dirty="0">
                <a:solidFill>
                  <a:srgbClr val="953735"/>
                </a:solidFill>
              </a:rPr>
              <a:t>Key Components of Million Hearts</a:t>
            </a:r>
            <a:r>
              <a:rPr lang="en-US" baseline="30000" dirty="0">
                <a:solidFill>
                  <a:srgbClr val="953735"/>
                </a:solidFill>
              </a:rPr>
              <a:t>®</a:t>
            </a:r>
          </a:p>
        </p:txBody>
      </p:sp>
      <p:sp>
        <p:nvSpPr>
          <p:cNvPr id="17411" name="Rectangle 2"/>
          <p:cNvSpPr>
            <a:spLocks noChangeArrowheads="1"/>
          </p:cNvSpPr>
          <p:nvPr/>
        </p:nvSpPr>
        <p:spPr bwMode="auto">
          <a:xfrm>
            <a:off x="0" y="-184817"/>
            <a:ext cx="184698" cy="3696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4" tIns="45711" rIns="91424" bIns="45711" anchor="ctr">
            <a:spAutoFit/>
          </a:bodyPr>
          <a:lstStyle/>
          <a:p>
            <a:pPr defTabSz="455304"/>
            <a:endParaRPr lang="en-US" sz="1802">
              <a:solidFill>
                <a:srgbClr val="FFFFFF"/>
              </a:solidFill>
              <a:latin typeface="Calibri"/>
            </a:endParaRPr>
          </a:p>
        </p:txBody>
      </p:sp>
      <p:grpSp>
        <p:nvGrpSpPr>
          <p:cNvPr id="4" name="Group 3"/>
          <p:cNvGrpSpPr/>
          <p:nvPr/>
        </p:nvGrpSpPr>
        <p:grpSpPr>
          <a:xfrm>
            <a:off x="4706255" y="1419264"/>
            <a:ext cx="4093047" cy="4477044"/>
            <a:chOff x="625475" y="1727200"/>
            <a:chExt cx="5451711" cy="5963174"/>
          </a:xfrm>
        </p:grpSpPr>
        <p:sp>
          <p:nvSpPr>
            <p:cNvPr id="16" name="Rounded Rectangle 15"/>
            <p:cNvSpPr/>
            <p:nvPr/>
          </p:nvSpPr>
          <p:spPr>
            <a:xfrm>
              <a:off x="798748" y="1727200"/>
              <a:ext cx="5278438" cy="1408113"/>
            </a:xfrm>
            <a:prstGeom prst="roundRect">
              <a:avLst/>
            </a:prstGeom>
            <a:solidFill>
              <a:srgbClr val="793374"/>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lIns="91424" tIns="45711" rIns="91424" bIns="45711" anchor="ctr"/>
            <a:lstStyle/>
            <a:p>
              <a:pPr algn="ctr" defTabSz="457131" fontAlgn="auto">
                <a:lnSpc>
                  <a:spcPct val="90000"/>
                </a:lnSpc>
                <a:spcBef>
                  <a:spcPts val="0"/>
                </a:spcBef>
                <a:spcAft>
                  <a:spcPts val="0"/>
                </a:spcAft>
                <a:defRPr/>
              </a:pPr>
              <a:r>
                <a:rPr lang="en-US" sz="2403" b="1" dirty="0">
                  <a:solidFill>
                    <a:prstClr val="white"/>
                  </a:solidFill>
                  <a:latin typeface="Arial" pitchFamily="34" charset="0"/>
                  <a:cs typeface="Arial" pitchFamily="34" charset="0"/>
                </a:rPr>
                <a:t>Excelling in the ABCS</a:t>
              </a:r>
            </a:p>
            <a:p>
              <a:pPr algn="ctr" defTabSz="457131" fontAlgn="auto">
                <a:lnSpc>
                  <a:spcPct val="90000"/>
                </a:lnSpc>
                <a:spcBef>
                  <a:spcPts val="0"/>
                </a:spcBef>
                <a:spcAft>
                  <a:spcPts val="0"/>
                </a:spcAft>
                <a:defRPr/>
              </a:pPr>
              <a:r>
                <a:rPr lang="en-US" sz="2102" b="1" i="1" dirty="0">
                  <a:solidFill>
                    <a:prstClr val="white"/>
                  </a:solidFill>
                  <a:latin typeface="Arial" pitchFamily="34" charset="0"/>
                  <a:cs typeface="Arial" pitchFamily="34" charset="0"/>
                </a:rPr>
                <a:t>Optimizing care </a:t>
              </a:r>
            </a:p>
          </p:txBody>
        </p:sp>
        <p:pic>
          <p:nvPicPr>
            <p:cNvPr id="43" name="Picture 42"/>
            <p:cNvPicPr>
              <a:picLocks noChangeAspect="1"/>
            </p:cNvPicPr>
            <p:nvPr/>
          </p:nvPicPr>
          <p:blipFill>
            <a:blip r:embed="rId3"/>
            <a:srcRect/>
            <a:stretch>
              <a:fillRect/>
            </a:stretch>
          </p:blipFill>
          <p:spPr bwMode="auto">
            <a:xfrm>
              <a:off x="4057773" y="3340852"/>
              <a:ext cx="1828800" cy="1219199"/>
            </a:xfrm>
            <a:prstGeom prst="roundRect">
              <a:avLst/>
            </a:prstGeom>
            <a:noFill/>
            <a:ln w="9525">
              <a:solidFill>
                <a:schemeClr val="tx1"/>
              </a:solidFill>
              <a:miter lim="800000"/>
              <a:headEnd/>
              <a:tailEnd/>
            </a:ln>
            <a:effectLst/>
          </p:spPr>
        </p:pic>
        <p:pic>
          <p:nvPicPr>
            <p:cNvPr id="46" name="Picture 45"/>
            <p:cNvPicPr>
              <a:picLocks noChangeAspect="1"/>
            </p:cNvPicPr>
            <p:nvPr/>
          </p:nvPicPr>
          <p:blipFill>
            <a:blip r:embed="rId4"/>
            <a:srcRect/>
            <a:stretch>
              <a:fillRect/>
            </a:stretch>
          </p:blipFill>
          <p:spPr bwMode="auto">
            <a:xfrm>
              <a:off x="4068306" y="4952073"/>
              <a:ext cx="1828800" cy="1213893"/>
            </a:xfrm>
            <a:prstGeom prst="roundRect">
              <a:avLst/>
            </a:prstGeom>
            <a:noFill/>
            <a:ln w="9525">
              <a:solidFill>
                <a:schemeClr val="tx1"/>
              </a:solidFill>
              <a:miter lim="800000"/>
              <a:headEnd/>
              <a:tailEnd/>
            </a:ln>
            <a:effectLst/>
          </p:spPr>
        </p:pic>
        <p:sp>
          <p:nvSpPr>
            <p:cNvPr id="48" name="TextBox 47"/>
            <p:cNvSpPr txBox="1">
              <a:spLocks noChangeArrowheads="1"/>
            </p:cNvSpPr>
            <p:nvPr/>
          </p:nvSpPr>
          <p:spPr bwMode="auto">
            <a:xfrm>
              <a:off x="625475" y="3549650"/>
              <a:ext cx="2266949" cy="10094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4" tIns="45711" rIns="91424" bIns="45711">
              <a:spAutoFit/>
            </a:bodyPr>
            <a:lstStyle>
              <a:lvl1pPr defTabSz="455613" eaLnBrk="0" hangingPunct="0">
                <a:defRPr sz="2400">
                  <a:solidFill>
                    <a:schemeClr val="tx1"/>
                  </a:solidFill>
                  <a:latin typeface="Arial" pitchFamily="34" charset="0"/>
                </a:defRPr>
              </a:lvl1pPr>
              <a:lvl2pPr marL="742950" indent="-285750" defTabSz="455613" eaLnBrk="0" hangingPunct="0">
                <a:defRPr sz="2400">
                  <a:solidFill>
                    <a:schemeClr val="tx1"/>
                  </a:solidFill>
                  <a:latin typeface="Arial" pitchFamily="34" charset="0"/>
                </a:defRPr>
              </a:lvl2pPr>
              <a:lvl3pPr marL="1143000" indent="-228600" defTabSz="455613" eaLnBrk="0" hangingPunct="0">
                <a:defRPr sz="2400">
                  <a:solidFill>
                    <a:schemeClr val="tx1"/>
                  </a:solidFill>
                  <a:latin typeface="Arial" pitchFamily="34" charset="0"/>
                </a:defRPr>
              </a:lvl3pPr>
              <a:lvl4pPr marL="1600200" indent="-228600" defTabSz="455613" eaLnBrk="0" hangingPunct="0">
                <a:defRPr sz="2400">
                  <a:solidFill>
                    <a:schemeClr val="tx1"/>
                  </a:solidFill>
                  <a:latin typeface="Arial" pitchFamily="34" charset="0"/>
                </a:defRPr>
              </a:lvl4pPr>
              <a:lvl5pPr marL="2057400" indent="-228600" defTabSz="455613" eaLnBrk="0" hangingPunct="0">
                <a:defRPr sz="2400">
                  <a:solidFill>
                    <a:schemeClr val="tx1"/>
                  </a:solidFill>
                  <a:latin typeface="Arial" pitchFamily="34" charset="0"/>
                </a:defRPr>
              </a:lvl5pPr>
              <a:lvl6pPr marL="2514600" indent="-228600" defTabSz="455613" eaLnBrk="0" fontAlgn="base" hangingPunct="0">
                <a:spcBef>
                  <a:spcPct val="0"/>
                </a:spcBef>
                <a:spcAft>
                  <a:spcPct val="0"/>
                </a:spcAft>
                <a:defRPr sz="2400">
                  <a:solidFill>
                    <a:schemeClr val="tx1"/>
                  </a:solidFill>
                  <a:latin typeface="Arial" pitchFamily="34" charset="0"/>
                </a:defRPr>
              </a:lvl6pPr>
              <a:lvl7pPr marL="2971800" indent="-228600" defTabSz="455613" eaLnBrk="0" fontAlgn="base" hangingPunct="0">
                <a:spcBef>
                  <a:spcPct val="0"/>
                </a:spcBef>
                <a:spcAft>
                  <a:spcPct val="0"/>
                </a:spcAft>
                <a:defRPr sz="2400">
                  <a:solidFill>
                    <a:schemeClr val="tx1"/>
                  </a:solidFill>
                  <a:latin typeface="Arial" pitchFamily="34" charset="0"/>
                </a:defRPr>
              </a:lvl7pPr>
              <a:lvl8pPr marL="3429000" indent="-228600" defTabSz="455613" eaLnBrk="0" fontAlgn="base" hangingPunct="0">
                <a:spcBef>
                  <a:spcPct val="0"/>
                </a:spcBef>
                <a:spcAft>
                  <a:spcPct val="0"/>
                </a:spcAft>
                <a:defRPr sz="2400">
                  <a:solidFill>
                    <a:schemeClr val="tx1"/>
                  </a:solidFill>
                  <a:latin typeface="Arial" pitchFamily="34" charset="0"/>
                </a:defRPr>
              </a:lvl8pPr>
              <a:lvl9pPr marL="3886200" indent="-228600" defTabSz="455613" eaLnBrk="0" fontAlgn="base" hangingPunct="0">
                <a:spcBef>
                  <a:spcPct val="0"/>
                </a:spcBef>
                <a:spcAft>
                  <a:spcPct val="0"/>
                </a:spcAft>
                <a:defRPr sz="2400">
                  <a:solidFill>
                    <a:schemeClr val="tx1"/>
                  </a:solidFill>
                  <a:latin typeface="Arial" pitchFamily="34" charset="0"/>
                </a:defRPr>
              </a:lvl9pPr>
            </a:lstStyle>
            <a:p>
              <a:pPr eaLnBrk="1" hangingPunct="1">
                <a:lnSpc>
                  <a:spcPct val="90000"/>
                </a:lnSpc>
              </a:pPr>
              <a:r>
                <a:rPr lang="en-US" sz="2403" dirty="0">
                  <a:solidFill>
                    <a:prstClr val="black"/>
                  </a:solidFill>
                  <a:ea typeface="MS PGothic" pitchFamily="34" charset="-128"/>
                </a:rPr>
                <a:t>Focus on the </a:t>
              </a:r>
              <a:r>
                <a:rPr lang="en-US" sz="2403" b="1" dirty="0">
                  <a:solidFill>
                    <a:srgbClr val="FF0000"/>
                  </a:solidFill>
                  <a:ea typeface="MS PGothic" pitchFamily="34" charset="-128"/>
                </a:rPr>
                <a:t>ABCS</a:t>
              </a:r>
            </a:p>
          </p:txBody>
        </p:sp>
        <p:sp>
          <p:nvSpPr>
            <p:cNvPr id="49" name="TextBox 48"/>
            <p:cNvSpPr txBox="1">
              <a:spLocks noChangeArrowheads="1"/>
            </p:cNvSpPr>
            <p:nvPr/>
          </p:nvSpPr>
          <p:spPr bwMode="auto">
            <a:xfrm>
              <a:off x="642938" y="5094288"/>
              <a:ext cx="3148012" cy="10094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4" tIns="45711" rIns="91424" bIns="45711">
              <a:spAutoFit/>
            </a:bodyPr>
            <a:lstStyle>
              <a:lvl1pPr defTabSz="455613" eaLnBrk="0" hangingPunct="0">
                <a:defRPr sz="2400">
                  <a:solidFill>
                    <a:schemeClr val="tx1"/>
                  </a:solidFill>
                  <a:latin typeface="Arial" pitchFamily="34" charset="0"/>
                </a:defRPr>
              </a:lvl1pPr>
              <a:lvl2pPr marL="742950" indent="-285750" defTabSz="455613" eaLnBrk="0" hangingPunct="0">
                <a:defRPr sz="2400">
                  <a:solidFill>
                    <a:schemeClr val="tx1"/>
                  </a:solidFill>
                  <a:latin typeface="Arial" pitchFamily="34" charset="0"/>
                </a:defRPr>
              </a:lvl2pPr>
              <a:lvl3pPr marL="1143000" indent="-228600" defTabSz="455613" eaLnBrk="0" hangingPunct="0">
                <a:defRPr sz="2400">
                  <a:solidFill>
                    <a:schemeClr val="tx1"/>
                  </a:solidFill>
                  <a:latin typeface="Arial" pitchFamily="34" charset="0"/>
                </a:defRPr>
              </a:lvl3pPr>
              <a:lvl4pPr marL="1600200" indent="-228600" defTabSz="455613" eaLnBrk="0" hangingPunct="0">
                <a:defRPr sz="2400">
                  <a:solidFill>
                    <a:schemeClr val="tx1"/>
                  </a:solidFill>
                  <a:latin typeface="Arial" pitchFamily="34" charset="0"/>
                </a:defRPr>
              </a:lvl4pPr>
              <a:lvl5pPr marL="2057400" indent="-228600" defTabSz="455613" eaLnBrk="0" hangingPunct="0">
                <a:defRPr sz="2400">
                  <a:solidFill>
                    <a:schemeClr val="tx1"/>
                  </a:solidFill>
                  <a:latin typeface="Arial" pitchFamily="34" charset="0"/>
                </a:defRPr>
              </a:lvl5pPr>
              <a:lvl6pPr marL="2514600" indent="-228600" defTabSz="455613" eaLnBrk="0" fontAlgn="base" hangingPunct="0">
                <a:spcBef>
                  <a:spcPct val="0"/>
                </a:spcBef>
                <a:spcAft>
                  <a:spcPct val="0"/>
                </a:spcAft>
                <a:defRPr sz="2400">
                  <a:solidFill>
                    <a:schemeClr val="tx1"/>
                  </a:solidFill>
                  <a:latin typeface="Arial" pitchFamily="34" charset="0"/>
                </a:defRPr>
              </a:lvl6pPr>
              <a:lvl7pPr marL="2971800" indent="-228600" defTabSz="455613" eaLnBrk="0" fontAlgn="base" hangingPunct="0">
                <a:spcBef>
                  <a:spcPct val="0"/>
                </a:spcBef>
                <a:spcAft>
                  <a:spcPct val="0"/>
                </a:spcAft>
                <a:defRPr sz="2400">
                  <a:solidFill>
                    <a:schemeClr val="tx1"/>
                  </a:solidFill>
                  <a:latin typeface="Arial" pitchFamily="34" charset="0"/>
                </a:defRPr>
              </a:lvl7pPr>
              <a:lvl8pPr marL="3429000" indent="-228600" defTabSz="455613" eaLnBrk="0" fontAlgn="base" hangingPunct="0">
                <a:spcBef>
                  <a:spcPct val="0"/>
                </a:spcBef>
                <a:spcAft>
                  <a:spcPct val="0"/>
                </a:spcAft>
                <a:defRPr sz="2400">
                  <a:solidFill>
                    <a:schemeClr val="tx1"/>
                  </a:solidFill>
                  <a:latin typeface="Arial" pitchFamily="34" charset="0"/>
                </a:defRPr>
              </a:lvl8pPr>
              <a:lvl9pPr marL="3886200" indent="-228600" defTabSz="455613" eaLnBrk="0" fontAlgn="base" hangingPunct="0">
                <a:spcBef>
                  <a:spcPct val="0"/>
                </a:spcBef>
                <a:spcAft>
                  <a:spcPct val="0"/>
                </a:spcAft>
                <a:defRPr sz="2400">
                  <a:solidFill>
                    <a:schemeClr val="tx1"/>
                  </a:solidFill>
                  <a:latin typeface="Arial" pitchFamily="34" charset="0"/>
                </a:defRPr>
              </a:lvl9pPr>
            </a:lstStyle>
            <a:p>
              <a:pPr eaLnBrk="1" hangingPunct="1">
                <a:lnSpc>
                  <a:spcPct val="90000"/>
                </a:lnSpc>
              </a:pPr>
              <a:r>
                <a:rPr lang="en-US" sz="2403">
                  <a:solidFill>
                    <a:prstClr val="black"/>
                  </a:solidFill>
                  <a:ea typeface="MS PGothic" pitchFamily="34" charset="-128"/>
                </a:rPr>
                <a:t>Health tools </a:t>
              </a:r>
              <a:br>
                <a:rPr lang="en-US" sz="2403">
                  <a:solidFill>
                    <a:prstClr val="black"/>
                  </a:solidFill>
                  <a:ea typeface="MS PGothic" pitchFamily="34" charset="-128"/>
                </a:rPr>
              </a:br>
              <a:r>
                <a:rPr lang="en-US" sz="2403">
                  <a:solidFill>
                    <a:prstClr val="black"/>
                  </a:solidFill>
                  <a:ea typeface="MS PGothic" pitchFamily="34" charset="-128"/>
                </a:rPr>
                <a:t>and technology</a:t>
              </a:r>
            </a:p>
          </p:txBody>
        </p:sp>
        <p:sp>
          <p:nvSpPr>
            <p:cNvPr id="50" name="TextBox 49"/>
            <p:cNvSpPr txBox="1">
              <a:spLocks noChangeArrowheads="1"/>
            </p:cNvSpPr>
            <p:nvPr/>
          </p:nvSpPr>
          <p:spPr bwMode="auto">
            <a:xfrm>
              <a:off x="625475" y="6556375"/>
              <a:ext cx="3165475" cy="10094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4" tIns="45711" rIns="91424" bIns="45711">
              <a:spAutoFit/>
            </a:bodyPr>
            <a:lstStyle>
              <a:lvl1pPr defTabSz="455613" eaLnBrk="0" hangingPunct="0">
                <a:defRPr sz="2400">
                  <a:solidFill>
                    <a:schemeClr val="tx1"/>
                  </a:solidFill>
                  <a:latin typeface="Arial" pitchFamily="34" charset="0"/>
                </a:defRPr>
              </a:lvl1pPr>
              <a:lvl2pPr marL="742950" indent="-285750" defTabSz="455613" eaLnBrk="0" hangingPunct="0">
                <a:defRPr sz="2400">
                  <a:solidFill>
                    <a:schemeClr val="tx1"/>
                  </a:solidFill>
                  <a:latin typeface="Arial" pitchFamily="34" charset="0"/>
                </a:defRPr>
              </a:lvl2pPr>
              <a:lvl3pPr marL="1143000" indent="-228600" defTabSz="455613" eaLnBrk="0" hangingPunct="0">
                <a:defRPr sz="2400">
                  <a:solidFill>
                    <a:schemeClr val="tx1"/>
                  </a:solidFill>
                  <a:latin typeface="Arial" pitchFamily="34" charset="0"/>
                </a:defRPr>
              </a:lvl3pPr>
              <a:lvl4pPr marL="1600200" indent="-228600" defTabSz="455613" eaLnBrk="0" hangingPunct="0">
                <a:defRPr sz="2400">
                  <a:solidFill>
                    <a:schemeClr val="tx1"/>
                  </a:solidFill>
                  <a:latin typeface="Arial" pitchFamily="34" charset="0"/>
                </a:defRPr>
              </a:lvl4pPr>
              <a:lvl5pPr marL="2057400" indent="-228600" defTabSz="455613" eaLnBrk="0" hangingPunct="0">
                <a:defRPr sz="2400">
                  <a:solidFill>
                    <a:schemeClr val="tx1"/>
                  </a:solidFill>
                  <a:latin typeface="Arial" pitchFamily="34" charset="0"/>
                </a:defRPr>
              </a:lvl5pPr>
              <a:lvl6pPr marL="2514600" indent="-228600" defTabSz="455613" eaLnBrk="0" fontAlgn="base" hangingPunct="0">
                <a:spcBef>
                  <a:spcPct val="0"/>
                </a:spcBef>
                <a:spcAft>
                  <a:spcPct val="0"/>
                </a:spcAft>
                <a:defRPr sz="2400">
                  <a:solidFill>
                    <a:schemeClr val="tx1"/>
                  </a:solidFill>
                  <a:latin typeface="Arial" pitchFamily="34" charset="0"/>
                </a:defRPr>
              </a:lvl6pPr>
              <a:lvl7pPr marL="2971800" indent="-228600" defTabSz="455613" eaLnBrk="0" fontAlgn="base" hangingPunct="0">
                <a:spcBef>
                  <a:spcPct val="0"/>
                </a:spcBef>
                <a:spcAft>
                  <a:spcPct val="0"/>
                </a:spcAft>
                <a:defRPr sz="2400">
                  <a:solidFill>
                    <a:schemeClr val="tx1"/>
                  </a:solidFill>
                  <a:latin typeface="Arial" pitchFamily="34" charset="0"/>
                </a:defRPr>
              </a:lvl7pPr>
              <a:lvl8pPr marL="3429000" indent="-228600" defTabSz="455613" eaLnBrk="0" fontAlgn="base" hangingPunct="0">
                <a:spcBef>
                  <a:spcPct val="0"/>
                </a:spcBef>
                <a:spcAft>
                  <a:spcPct val="0"/>
                </a:spcAft>
                <a:defRPr sz="2400">
                  <a:solidFill>
                    <a:schemeClr val="tx1"/>
                  </a:solidFill>
                  <a:latin typeface="Arial" pitchFamily="34" charset="0"/>
                </a:defRPr>
              </a:lvl8pPr>
              <a:lvl9pPr marL="3886200" indent="-228600" defTabSz="455613" eaLnBrk="0" fontAlgn="base" hangingPunct="0">
                <a:spcBef>
                  <a:spcPct val="0"/>
                </a:spcBef>
                <a:spcAft>
                  <a:spcPct val="0"/>
                </a:spcAft>
                <a:defRPr sz="2400">
                  <a:solidFill>
                    <a:schemeClr val="tx1"/>
                  </a:solidFill>
                  <a:latin typeface="Arial" pitchFamily="34" charset="0"/>
                </a:defRPr>
              </a:lvl9pPr>
            </a:lstStyle>
            <a:p>
              <a:pPr eaLnBrk="1" hangingPunct="1">
                <a:lnSpc>
                  <a:spcPct val="90000"/>
                </a:lnSpc>
              </a:pPr>
              <a:r>
                <a:rPr lang="en-US" sz="2403">
                  <a:solidFill>
                    <a:prstClr val="black"/>
                  </a:solidFill>
                  <a:ea typeface="MS PGothic" pitchFamily="34" charset="-128"/>
                </a:rPr>
                <a:t>Innovations in care delivery</a:t>
              </a:r>
            </a:p>
          </p:txBody>
        </p:sp>
        <p:pic>
          <p:nvPicPr>
            <p:cNvPr id="51" name="Picture 50"/>
            <p:cNvPicPr>
              <a:picLocks noChangeAspect="1"/>
            </p:cNvPicPr>
            <p:nvPr/>
          </p:nvPicPr>
          <p:blipFill>
            <a:blip r:embed="rId5"/>
            <a:srcRect/>
            <a:stretch>
              <a:fillRect/>
            </a:stretch>
          </p:blipFill>
          <p:spPr bwMode="auto">
            <a:xfrm>
              <a:off x="4097905" y="6506201"/>
              <a:ext cx="1828800" cy="1184173"/>
            </a:xfrm>
            <a:prstGeom prst="roundRect">
              <a:avLst/>
            </a:prstGeom>
            <a:noFill/>
            <a:ln w="9525">
              <a:solidFill>
                <a:schemeClr val="tx1"/>
              </a:solidFill>
              <a:miter lim="800000"/>
              <a:headEnd/>
              <a:tailEnd/>
            </a:ln>
            <a:effectLst/>
          </p:spPr>
        </p:pic>
      </p:grpSp>
      <p:grpSp>
        <p:nvGrpSpPr>
          <p:cNvPr id="5" name="Group 4"/>
          <p:cNvGrpSpPr/>
          <p:nvPr/>
        </p:nvGrpSpPr>
        <p:grpSpPr>
          <a:xfrm>
            <a:off x="319188" y="1427756"/>
            <a:ext cx="3866164" cy="4580343"/>
            <a:chOff x="6714498" y="1727200"/>
            <a:chExt cx="5149516" cy="6100763"/>
          </a:xfrm>
        </p:grpSpPr>
        <p:sp>
          <p:nvSpPr>
            <p:cNvPr id="15" name="Rounded Rectangle 14"/>
            <p:cNvSpPr/>
            <p:nvPr/>
          </p:nvSpPr>
          <p:spPr>
            <a:xfrm>
              <a:off x="6714498" y="1727200"/>
              <a:ext cx="5149516" cy="1408113"/>
            </a:xfrm>
            <a:prstGeom prst="roundRect">
              <a:avLst/>
            </a:prstGeom>
            <a:solidFill>
              <a:srgbClr val="793374"/>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lIns="91424" tIns="45711" rIns="91424" bIns="45711" anchor="ctr"/>
            <a:lstStyle/>
            <a:p>
              <a:pPr algn="ctr" defTabSz="457131" fontAlgn="auto">
                <a:lnSpc>
                  <a:spcPct val="90000"/>
                </a:lnSpc>
                <a:spcBef>
                  <a:spcPts val="0"/>
                </a:spcBef>
                <a:spcAft>
                  <a:spcPts val="0"/>
                </a:spcAft>
                <a:defRPr/>
              </a:pPr>
              <a:r>
                <a:rPr lang="en-US" sz="2403" b="1" dirty="0">
                  <a:solidFill>
                    <a:prstClr val="white"/>
                  </a:solidFill>
                  <a:latin typeface="Arial" pitchFamily="34" charset="0"/>
                  <a:cs typeface="Arial" pitchFamily="34" charset="0"/>
                </a:rPr>
                <a:t>Keeping Us Healthy</a:t>
              </a:r>
            </a:p>
            <a:p>
              <a:pPr algn="ctr" defTabSz="457131" fontAlgn="auto">
                <a:lnSpc>
                  <a:spcPct val="90000"/>
                </a:lnSpc>
                <a:spcBef>
                  <a:spcPts val="0"/>
                </a:spcBef>
                <a:spcAft>
                  <a:spcPts val="0"/>
                </a:spcAft>
                <a:defRPr/>
              </a:pPr>
              <a:r>
                <a:rPr lang="en-US" sz="2102" b="1" i="1" dirty="0">
                  <a:solidFill>
                    <a:prstClr val="white"/>
                  </a:solidFill>
                  <a:latin typeface="Arial" pitchFamily="34" charset="0"/>
                  <a:cs typeface="Arial" pitchFamily="34" charset="0"/>
                </a:rPr>
                <a:t>Changing the environment</a:t>
              </a:r>
            </a:p>
          </p:txBody>
        </p:sp>
        <p:pic>
          <p:nvPicPr>
            <p:cNvPr id="28" name="Picture 2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601075" y="3344457"/>
              <a:ext cx="1376363" cy="1376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3"/>
            <p:cNvGrpSpPr>
              <a:grpSpLocks/>
            </p:cNvGrpSpPr>
            <p:nvPr/>
          </p:nvGrpSpPr>
          <p:grpSpPr bwMode="auto">
            <a:xfrm>
              <a:off x="8594273" y="6370638"/>
              <a:ext cx="1571869" cy="1457325"/>
              <a:chOff x="6158816" y="5381673"/>
              <a:chExt cx="1559228" cy="1494017"/>
            </a:xfrm>
          </p:grpSpPr>
          <p:grpSp>
            <p:nvGrpSpPr>
              <p:cNvPr id="3" name="Group 5"/>
              <p:cNvGrpSpPr/>
              <p:nvPr/>
            </p:nvGrpSpPr>
            <p:grpSpPr>
              <a:xfrm>
                <a:off x="6181314" y="5381673"/>
                <a:ext cx="1494017" cy="1494017"/>
                <a:chOff x="7519906" y="5306852"/>
                <a:chExt cx="1494017" cy="1494017"/>
              </a:xfrm>
              <a:noFill/>
            </p:grpSpPr>
            <p:sp>
              <p:nvSpPr>
                <p:cNvPr id="31" name="Oval 30"/>
                <p:cNvSpPr/>
                <p:nvPr/>
              </p:nvSpPr>
              <p:spPr>
                <a:xfrm>
                  <a:off x="7682658" y="5459500"/>
                  <a:ext cx="1188720" cy="118872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131" fontAlgn="auto">
                    <a:spcBef>
                      <a:spcPts val="0"/>
                    </a:spcBef>
                    <a:spcAft>
                      <a:spcPts val="0"/>
                    </a:spcAft>
                    <a:defRPr/>
                  </a:pPr>
                  <a:endParaRPr lang="en-US" sz="1802" dirty="0">
                    <a:solidFill>
                      <a:prstClr val="white"/>
                    </a:solidFill>
                  </a:endParaRPr>
                </a:p>
              </p:txBody>
            </p:sp>
            <p:pic>
              <p:nvPicPr>
                <p:cNvPr id="33" name="Picture 32"/>
                <p:cNvPicPr>
                  <a:picLocks noChangeAspect="1"/>
                </p:cNvPicPr>
                <p:nvPr/>
              </p:nvPicPr>
              <p:blipFill>
                <a:blip r:embed="rId7" cstate="print"/>
                <a:stretch>
                  <a:fillRect/>
                </a:stretch>
              </p:blipFill>
              <p:spPr>
                <a:xfrm>
                  <a:off x="7519906" y="5306852"/>
                  <a:ext cx="1494017" cy="1494017"/>
                </a:xfrm>
                <a:prstGeom prst="rect">
                  <a:avLst/>
                </a:prstGeom>
                <a:grpFill/>
              </p:spPr>
            </p:pic>
          </p:grpSp>
          <p:sp>
            <p:nvSpPr>
              <p:cNvPr id="17424" name="TextBox 31"/>
              <p:cNvSpPr txBox="1">
                <a:spLocks noChangeArrowheads="1"/>
              </p:cNvSpPr>
              <p:nvPr/>
            </p:nvSpPr>
            <p:spPr bwMode="auto">
              <a:xfrm>
                <a:off x="6158816" y="5812531"/>
                <a:ext cx="1559228" cy="892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5613" eaLnBrk="0" hangingPunct="0">
                  <a:defRPr sz="2400">
                    <a:solidFill>
                      <a:schemeClr val="tx1"/>
                    </a:solidFill>
                    <a:latin typeface="Arial" pitchFamily="34" charset="0"/>
                  </a:defRPr>
                </a:lvl1pPr>
                <a:lvl2pPr marL="742950" indent="-285750" defTabSz="455613" eaLnBrk="0" hangingPunct="0">
                  <a:defRPr sz="2400">
                    <a:solidFill>
                      <a:schemeClr val="tx1"/>
                    </a:solidFill>
                    <a:latin typeface="Arial" pitchFamily="34" charset="0"/>
                  </a:defRPr>
                </a:lvl2pPr>
                <a:lvl3pPr marL="1143000" indent="-228600" defTabSz="455613" eaLnBrk="0" hangingPunct="0">
                  <a:defRPr sz="2400">
                    <a:solidFill>
                      <a:schemeClr val="tx1"/>
                    </a:solidFill>
                    <a:latin typeface="Arial" pitchFamily="34" charset="0"/>
                  </a:defRPr>
                </a:lvl3pPr>
                <a:lvl4pPr marL="1600200" indent="-228600" defTabSz="455613" eaLnBrk="0" hangingPunct="0">
                  <a:defRPr sz="2400">
                    <a:solidFill>
                      <a:schemeClr val="tx1"/>
                    </a:solidFill>
                    <a:latin typeface="Arial" pitchFamily="34" charset="0"/>
                  </a:defRPr>
                </a:lvl4pPr>
                <a:lvl5pPr marL="2057400" indent="-228600" defTabSz="455613" eaLnBrk="0" hangingPunct="0">
                  <a:defRPr sz="2400">
                    <a:solidFill>
                      <a:schemeClr val="tx1"/>
                    </a:solidFill>
                    <a:latin typeface="Arial" pitchFamily="34" charset="0"/>
                  </a:defRPr>
                </a:lvl5pPr>
                <a:lvl6pPr marL="2514600" indent="-228600" defTabSz="455613" eaLnBrk="0" fontAlgn="base" hangingPunct="0">
                  <a:spcBef>
                    <a:spcPct val="0"/>
                  </a:spcBef>
                  <a:spcAft>
                    <a:spcPct val="0"/>
                  </a:spcAft>
                  <a:defRPr sz="2400">
                    <a:solidFill>
                      <a:schemeClr val="tx1"/>
                    </a:solidFill>
                    <a:latin typeface="Arial" pitchFamily="34" charset="0"/>
                  </a:defRPr>
                </a:lvl6pPr>
                <a:lvl7pPr marL="2971800" indent="-228600" defTabSz="455613" eaLnBrk="0" fontAlgn="base" hangingPunct="0">
                  <a:spcBef>
                    <a:spcPct val="0"/>
                  </a:spcBef>
                  <a:spcAft>
                    <a:spcPct val="0"/>
                  </a:spcAft>
                  <a:defRPr sz="2400">
                    <a:solidFill>
                      <a:schemeClr val="tx1"/>
                    </a:solidFill>
                    <a:latin typeface="Arial" pitchFamily="34" charset="0"/>
                  </a:defRPr>
                </a:lvl7pPr>
                <a:lvl8pPr marL="3429000" indent="-228600" defTabSz="455613" eaLnBrk="0" fontAlgn="base" hangingPunct="0">
                  <a:spcBef>
                    <a:spcPct val="0"/>
                  </a:spcBef>
                  <a:spcAft>
                    <a:spcPct val="0"/>
                  </a:spcAft>
                  <a:defRPr sz="2400">
                    <a:solidFill>
                      <a:schemeClr val="tx1"/>
                    </a:solidFill>
                    <a:latin typeface="Arial" pitchFamily="34" charset="0"/>
                  </a:defRPr>
                </a:lvl8pPr>
                <a:lvl9pPr marL="3886200" indent="-228600" defTabSz="455613" eaLnBrk="0" fontAlgn="base" hangingPunct="0">
                  <a:spcBef>
                    <a:spcPct val="0"/>
                  </a:spcBef>
                  <a:spcAft>
                    <a:spcPct val="0"/>
                  </a:spcAft>
                  <a:defRPr sz="2400">
                    <a:solidFill>
                      <a:schemeClr val="tx1"/>
                    </a:solidFill>
                    <a:latin typeface="Arial" pitchFamily="34" charset="0"/>
                  </a:defRPr>
                </a:lvl9pPr>
              </a:lstStyle>
              <a:p>
                <a:pPr algn="ctr" eaLnBrk="1" hangingPunct="1">
                  <a:lnSpc>
                    <a:spcPct val="90000"/>
                  </a:lnSpc>
                </a:pPr>
                <a:r>
                  <a:rPr lang="en-US" sz="2027" b="1">
                    <a:solidFill>
                      <a:srgbClr val="000000"/>
                    </a:solidFill>
                    <a:latin typeface="Arial Black" pitchFamily="34" charset="0"/>
                    <a:ea typeface="MS PGothic" pitchFamily="34" charset="-128"/>
                  </a:rPr>
                  <a:t>TRANS</a:t>
                </a:r>
              </a:p>
              <a:p>
                <a:pPr algn="ctr" eaLnBrk="1" hangingPunct="1">
                  <a:lnSpc>
                    <a:spcPct val="90000"/>
                  </a:lnSpc>
                </a:pPr>
                <a:r>
                  <a:rPr lang="en-US" sz="2027" b="1">
                    <a:solidFill>
                      <a:srgbClr val="000000"/>
                    </a:solidFill>
                    <a:latin typeface="Arial Black" pitchFamily="34" charset="0"/>
                    <a:ea typeface="MS PGothic" pitchFamily="34" charset="-128"/>
                  </a:rPr>
                  <a:t>FAT</a:t>
                </a:r>
              </a:p>
            </p:txBody>
          </p:sp>
        </p:grpSp>
        <p:pic>
          <p:nvPicPr>
            <p:cNvPr id="20" name="Picture 19"/>
            <p:cNvPicPr>
              <a:picLocks noChangeAspect="1"/>
            </p:cNvPicPr>
            <p:nvPr/>
          </p:nvPicPr>
          <p:blipFill>
            <a:blip r:embed="rId8">
              <a:extLst>
                <a:ext uri="{28A0092B-C50C-407E-A947-70E740481C1C}">
                  <a14:useLocalDpi xmlns:a14="http://schemas.microsoft.com/office/drawing/2010/main" val="0"/>
                </a:ext>
              </a:extLst>
            </a:blip>
            <a:srcRect r="44954"/>
            <a:stretch>
              <a:fillRect/>
            </a:stretch>
          </p:blipFill>
          <p:spPr bwMode="auto">
            <a:xfrm>
              <a:off x="8444020" y="4720819"/>
              <a:ext cx="1704975"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1" name="Rounded Rectangle 20"/>
          <p:cNvSpPr/>
          <p:nvPr/>
        </p:nvSpPr>
        <p:spPr>
          <a:xfrm>
            <a:off x="4031281" y="1604599"/>
            <a:ext cx="1117582" cy="598636"/>
          </a:xfrm>
          <a:prstGeom prst="roundRect">
            <a:avLst/>
          </a:prstGeom>
          <a:solidFill>
            <a:schemeClr val="accent1"/>
          </a:solidFill>
          <a:ln>
            <a:solidFill>
              <a:schemeClr val="bg1"/>
            </a:solidFill>
          </a:ln>
        </p:spPr>
        <p:style>
          <a:lnRef idx="1">
            <a:schemeClr val="accent1"/>
          </a:lnRef>
          <a:fillRef idx="3">
            <a:schemeClr val="accent1"/>
          </a:fillRef>
          <a:effectRef idx="2">
            <a:schemeClr val="accent1"/>
          </a:effectRef>
          <a:fontRef idx="minor">
            <a:schemeClr val="lt1"/>
          </a:fontRef>
        </p:style>
        <p:txBody>
          <a:bodyPr lIns="68642" tIns="34321" rIns="68642" bIns="34321" anchor="ctr"/>
          <a:lstStyle/>
          <a:p>
            <a:pPr algn="ctr" defTabSz="456431">
              <a:defRPr/>
            </a:pPr>
            <a:r>
              <a:rPr lang="en-US" sz="1502" b="1" dirty="0">
                <a:solidFill>
                  <a:prstClr val="white"/>
                </a:solidFill>
              </a:rPr>
              <a:t>Health Disparities</a:t>
            </a:r>
          </a:p>
        </p:txBody>
      </p:sp>
      <p:sp>
        <p:nvSpPr>
          <p:cNvPr id="6" name="Rectangle 5"/>
          <p:cNvSpPr/>
          <p:nvPr/>
        </p:nvSpPr>
        <p:spPr>
          <a:xfrm>
            <a:off x="1617682" y="6369234"/>
            <a:ext cx="3218664" cy="438966"/>
          </a:xfrm>
          <a:prstGeom prst="rect">
            <a:avLst/>
          </a:prstGeom>
        </p:spPr>
        <p:txBody>
          <a:bodyPr wrap="square">
            <a:spAutoFit/>
          </a:bodyPr>
          <a:lstStyle/>
          <a:p>
            <a:pPr defTabSz="455304"/>
            <a:r>
              <a:rPr lang="en-US" sz="751" dirty="0" err="1">
                <a:solidFill>
                  <a:prstClr val="black"/>
                </a:solidFill>
              </a:rPr>
              <a:t>Glantz</a:t>
            </a:r>
            <a:r>
              <a:rPr lang="en-US" sz="751" dirty="0">
                <a:solidFill>
                  <a:prstClr val="black"/>
                </a:solidFill>
              </a:rPr>
              <a:t>. </a:t>
            </a:r>
            <a:r>
              <a:rPr lang="en-US" sz="751" dirty="0" err="1">
                <a:solidFill>
                  <a:prstClr val="black"/>
                </a:solidFill>
              </a:rPr>
              <a:t>Prev</a:t>
            </a:r>
            <a:r>
              <a:rPr lang="en-US" sz="751" dirty="0">
                <a:solidFill>
                  <a:prstClr val="black"/>
                </a:solidFill>
              </a:rPr>
              <a:t> Med. 2008; 47(4): 452-3. </a:t>
            </a:r>
          </a:p>
          <a:p>
            <a:pPr defTabSz="455304"/>
            <a:r>
              <a:rPr lang="en-US" sz="751" i="1" dirty="0">
                <a:solidFill>
                  <a:prstClr val="black"/>
                </a:solidFill>
              </a:rPr>
              <a:t>How Tobacco Smoke Causes Disease:  A Report of the Surgeon General,</a:t>
            </a:r>
            <a:r>
              <a:rPr lang="en-US" sz="751" dirty="0">
                <a:solidFill>
                  <a:prstClr val="black"/>
                </a:solidFill>
              </a:rPr>
              <a:t>2010.</a:t>
            </a:r>
          </a:p>
        </p:txBody>
      </p:sp>
    </p:spTree>
    <p:extLst>
      <p:ext uri="{BB962C8B-B14F-4D97-AF65-F5344CB8AC3E}">
        <p14:creationId xmlns:p14="http://schemas.microsoft.com/office/powerpoint/2010/main" val="3816767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31757" y="3984033"/>
            <a:ext cx="6912244" cy="2016717"/>
          </a:xfrm>
          <a:prstGeom prst="rect">
            <a:avLst/>
          </a:prstGeom>
          <a:solidFill>
            <a:srgbClr val="3FA9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4" name="Slide Number Placeholder 3"/>
          <p:cNvSpPr>
            <a:spLocks noGrp="1"/>
          </p:cNvSpPr>
          <p:nvPr>
            <p:ph type="sldNum" sz="quarter" idx="12"/>
          </p:nvPr>
        </p:nvSpPr>
        <p:spPr/>
        <p:txBody>
          <a:bodyPr/>
          <a:lstStyle/>
          <a:p>
            <a:fld id="{CE7F6B2A-AA1D-4BB0-B72E-C9EB621A0451}" type="slidenum">
              <a:rPr lang="en-US" smtClean="0">
                <a:solidFill>
                  <a:prstClr val="black">
                    <a:tint val="75000"/>
                  </a:prstClr>
                </a:solidFill>
              </a:rPr>
              <a:pPr/>
              <a:t>50</a:t>
            </a:fld>
            <a:endParaRPr lang="en-US" dirty="0">
              <a:solidFill>
                <a:prstClr val="black">
                  <a:tint val="75000"/>
                </a:prstClr>
              </a:solidFill>
            </a:endParaRPr>
          </a:p>
        </p:txBody>
      </p:sp>
      <p:sp>
        <p:nvSpPr>
          <p:cNvPr id="5" name="Title 4"/>
          <p:cNvSpPr>
            <a:spLocks noGrp="1"/>
          </p:cNvSpPr>
          <p:nvPr>
            <p:ph type="title"/>
          </p:nvPr>
        </p:nvSpPr>
        <p:spPr>
          <a:xfrm>
            <a:off x="252132" y="1492114"/>
            <a:ext cx="1908608" cy="3375322"/>
          </a:xfrm>
        </p:spPr>
        <p:txBody>
          <a:bodyPr>
            <a:normAutofit fontScale="90000"/>
          </a:bodyPr>
          <a:lstStyle/>
          <a:p>
            <a:r>
              <a:rPr lang="en-US" dirty="0"/>
              <a:t>Participants who started with high readings saw the greatest average reduction.</a:t>
            </a:r>
            <a:br>
              <a:rPr lang="en-US" dirty="0"/>
            </a:br>
            <a:br>
              <a:rPr lang="en-US" dirty="0"/>
            </a:br>
            <a:r>
              <a:rPr lang="en-US" sz="1800" b="0" i="1" dirty="0"/>
              <a:t>Effective for </a:t>
            </a:r>
            <a:br>
              <a:rPr lang="en-US" sz="1800" b="0" i="1" dirty="0"/>
            </a:br>
            <a:r>
              <a:rPr lang="en-US" sz="1800" b="0" i="1" dirty="0"/>
              <a:t>those with the greatest need.</a:t>
            </a:r>
          </a:p>
        </p:txBody>
      </p:sp>
      <p:pic>
        <p:nvPicPr>
          <p:cNvPr id="11" name="Picture 5" descr="Info-slide2-01.png"/>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bwMode="auto">
          <a:xfrm>
            <a:off x="3009954" y="3989845"/>
            <a:ext cx="5266141" cy="1500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13" name="Picture 5" descr="Info-slide2-01.png"/>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bwMode="auto">
          <a:xfrm>
            <a:off x="2638586" y="1194338"/>
            <a:ext cx="6110411" cy="263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14" name="Picture 6" descr="image.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92136" y="1148026"/>
            <a:ext cx="1162050" cy="1206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97318" y="5132681"/>
            <a:ext cx="1199449" cy="780891"/>
          </a:xfrm>
          <a:prstGeom prst="rect">
            <a:avLst/>
          </a:prstGeom>
        </p:spPr>
      </p:pic>
    </p:spTree>
    <p:extLst>
      <p:ext uri="{BB962C8B-B14F-4D97-AF65-F5344CB8AC3E}">
        <p14:creationId xmlns:p14="http://schemas.microsoft.com/office/powerpoint/2010/main" val="598086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31757" y="3984033"/>
            <a:ext cx="6912244" cy="2016717"/>
          </a:xfrm>
          <a:prstGeom prst="rect">
            <a:avLst/>
          </a:prstGeom>
          <a:solidFill>
            <a:srgbClr val="3FA9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4" name="Slide Number Placeholder 3"/>
          <p:cNvSpPr>
            <a:spLocks noGrp="1"/>
          </p:cNvSpPr>
          <p:nvPr>
            <p:ph type="sldNum" sz="quarter" idx="12"/>
          </p:nvPr>
        </p:nvSpPr>
        <p:spPr/>
        <p:txBody>
          <a:bodyPr/>
          <a:lstStyle/>
          <a:p>
            <a:fld id="{CE7F6B2A-AA1D-4BB0-B72E-C9EB621A0451}" type="slidenum">
              <a:rPr lang="en-US" smtClean="0">
                <a:solidFill>
                  <a:prstClr val="black">
                    <a:tint val="75000"/>
                  </a:prstClr>
                </a:solidFill>
              </a:rPr>
              <a:pPr/>
              <a:t>51</a:t>
            </a:fld>
            <a:endParaRPr lang="en-US" dirty="0">
              <a:solidFill>
                <a:prstClr val="black">
                  <a:tint val="75000"/>
                </a:prstClr>
              </a:solidFill>
            </a:endParaRPr>
          </a:p>
        </p:txBody>
      </p:sp>
      <p:sp>
        <p:nvSpPr>
          <p:cNvPr id="5" name="Title 4"/>
          <p:cNvSpPr>
            <a:spLocks noGrp="1"/>
          </p:cNvSpPr>
          <p:nvPr>
            <p:ph type="title"/>
          </p:nvPr>
        </p:nvSpPr>
        <p:spPr>
          <a:xfrm>
            <a:off x="252132" y="1492114"/>
            <a:ext cx="1908608" cy="3375322"/>
          </a:xfrm>
        </p:spPr>
        <p:txBody>
          <a:bodyPr>
            <a:normAutofit fontScale="90000"/>
          </a:bodyPr>
          <a:lstStyle/>
          <a:p>
            <a:r>
              <a:rPr lang="en-US" altLang="en-US" dirty="0"/>
              <a:t>Engagement</a:t>
            </a:r>
            <a:r>
              <a:rPr lang="en-US" altLang="en-US" dirty="0">
                <a:latin typeface="Helvetica Neue Light" pitchFamily="-107" charset="0"/>
                <a:ea typeface="Helvetica Neue Light" pitchFamily="-107" charset="0"/>
                <a:cs typeface="Helvetica Neue Light" pitchFamily="-107" charset="0"/>
                <a:sym typeface="Helvetica Neue Light" pitchFamily="-107" charset="0"/>
              </a:rPr>
              <a:t>:</a:t>
            </a:r>
            <a:br>
              <a:rPr lang="en-US" dirty="0"/>
            </a:br>
            <a:br>
              <a:rPr lang="en-US" sz="900" dirty="0"/>
            </a:br>
            <a:r>
              <a:rPr lang="en-US" sz="2325" b="0" dirty="0"/>
              <a:t>More than a third of all participants entered at least two readings with at least a week’s time separating the two. </a:t>
            </a:r>
          </a:p>
        </p:txBody>
      </p:sp>
      <p:pic>
        <p:nvPicPr>
          <p:cNvPr id="19" name="Picture 6" descr="info-slide-3-full-05.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92313" y="1335659"/>
            <a:ext cx="2387693" cy="1059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26" name="Picture 5" descr="Info-slide3-01.png"/>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bwMode="auto">
          <a:xfrm>
            <a:off x="3312558" y="3988519"/>
            <a:ext cx="4996933" cy="1541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97318" y="5132681"/>
            <a:ext cx="1199449" cy="780891"/>
          </a:xfrm>
          <a:prstGeom prst="rect">
            <a:avLst/>
          </a:prstGeom>
        </p:spPr>
      </p:pic>
      <p:pic>
        <p:nvPicPr>
          <p:cNvPr id="28" name="Picture 5" descr="Info-slide3-01.png"/>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bwMode="auto">
          <a:xfrm>
            <a:off x="2822004" y="1171092"/>
            <a:ext cx="6070149" cy="2467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Tree>
    <p:extLst>
      <p:ext uri="{BB962C8B-B14F-4D97-AF65-F5344CB8AC3E}">
        <p14:creationId xmlns:p14="http://schemas.microsoft.com/office/powerpoint/2010/main" val="567275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31757" y="3984033"/>
            <a:ext cx="6912244" cy="2016717"/>
          </a:xfrm>
          <a:prstGeom prst="rect">
            <a:avLst/>
          </a:prstGeom>
          <a:solidFill>
            <a:srgbClr val="3FA9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4" name="Slide Number Placeholder 3"/>
          <p:cNvSpPr>
            <a:spLocks noGrp="1"/>
          </p:cNvSpPr>
          <p:nvPr>
            <p:ph type="sldNum" sz="quarter" idx="12"/>
          </p:nvPr>
        </p:nvSpPr>
        <p:spPr/>
        <p:txBody>
          <a:bodyPr/>
          <a:lstStyle/>
          <a:p>
            <a:fld id="{CE7F6B2A-AA1D-4BB0-B72E-C9EB621A0451}" type="slidenum">
              <a:rPr lang="en-US" smtClean="0">
                <a:solidFill>
                  <a:prstClr val="black">
                    <a:tint val="75000"/>
                  </a:prstClr>
                </a:solidFill>
              </a:rPr>
              <a:pPr/>
              <a:t>52</a:t>
            </a:fld>
            <a:endParaRPr lang="en-US" dirty="0">
              <a:solidFill>
                <a:prstClr val="black">
                  <a:tint val="75000"/>
                </a:prstClr>
              </a:solidFill>
            </a:endParaRPr>
          </a:p>
        </p:txBody>
      </p:sp>
      <p:sp>
        <p:nvSpPr>
          <p:cNvPr id="5" name="Title 4"/>
          <p:cNvSpPr>
            <a:spLocks noGrp="1"/>
          </p:cNvSpPr>
          <p:nvPr>
            <p:ph type="title"/>
          </p:nvPr>
        </p:nvSpPr>
        <p:spPr>
          <a:xfrm>
            <a:off x="252132" y="1492114"/>
            <a:ext cx="1908608" cy="3375322"/>
          </a:xfrm>
        </p:spPr>
        <p:txBody>
          <a:bodyPr>
            <a:normAutofit fontScale="90000"/>
          </a:bodyPr>
          <a:lstStyle/>
          <a:p>
            <a:r>
              <a:rPr lang="en-US" altLang="en-US" dirty="0"/>
              <a:t>Benefits extend even with partial engagement</a:t>
            </a:r>
            <a:r>
              <a:rPr lang="en-US" altLang="en-US" dirty="0">
                <a:latin typeface="Helvetica Neue Light" pitchFamily="-107" charset="0"/>
                <a:ea typeface="Helvetica Neue Light" pitchFamily="-107" charset="0"/>
                <a:cs typeface="Helvetica Neue Light" pitchFamily="-107" charset="0"/>
                <a:sym typeface="Helvetica Neue Light" pitchFamily="-107" charset="0"/>
              </a:rPr>
              <a:t>:</a:t>
            </a:r>
            <a:br>
              <a:rPr lang="en-US" dirty="0"/>
            </a:br>
            <a:br>
              <a:rPr lang="en-US" sz="900" dirty="0"/>
            </a:br>
            <a:r>
              <a:rPr lang="en-US" sz="2325" b="0" dirty="0"/>
              <a:t>Even those participants who did not meet the full retention criteria saw declines in BP numbers. </a:t>
            </a:r>
          </a:p>
        </p:txBody>
      </p:sp>
      <p:pic>
        <p:nvPicPr>
          <p:cNvPr id="19" name="Picture 6" descr="info-slide-3-full-05.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92313" y="1068313"/>
            <a:ext cx="2387693" cy="1059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97318" y="5132681"/>
            <a:ext cx="1199449" cy="780891"/>
          </a:xfrm>
          <a:prstGeom prst="rect">
            <a:avLst/>
          </a:prstGeom>
        </p:spPr>
      </p:pic>
      <p:pic>
        <p:nvPicPr>
          <p:cNvPr id="22" name="Picture 6" descr="Info-slide4-01.png"/>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bwMode="auto">
          <a:xfrm>
            <a:off x="3230377" y="3984034"/>
            <a:ext cx="4895572" cy="1367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24" name="Picture 6" descr="Info-slide4-01.png"/>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bwMode="auto">
          <a:xfrm>
            <a:off x="2818244" y="752637"/>
            <a:ext cx="5865619" cy="311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Tree>
    <p:extLst>
      <p:ext uri="{BB962C8B-B14F-4D97-AF65-F5344CB8AC3E}">
        <p14:creationId xmlns:p14="http://schemas.microsoft.com/office/powerpoint/2010/main" val="3198184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231757" y="2705423"/>
            <a:ext cx="6912244" cy="488196"/>
          </a:xfrm>
          <a:prstGeom prst="rect">
            <a:avLst/>
          </a:prstGeom>
          <a:solidFill>
            <a:srgbClr val="515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2" name="Rectangle 1"/>
          <p:cNvSpPr/>
          <p:nvPr/>
        </p:nvSpPr>
        <p:spPr>
          <a:xfrm>
            <a:off x="2231757" y="5111535"/>
            <a:ext cx="6912244" cy="889215"/>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4" name="Slide Number Placeholder 3"/>
          <p:cNvSpPr>
            <a:spLocks noGrp="1"/>
          </p:cNvSpPr>
          <p:nvPr>
            <p:ph type="sldNum" sz="quarter" idx="12"/>
          </p:nvPr>
        </p:nvSpPr>
        <p:spPr/>
        <p:txBody>
          <a:bodyPr/>
          <a:lstStyle/>
          <a:p>
            <a:fld id="{CE7F6B2A-AA1D-4BB0-B72E-C9EB621A0451}" type="slidenum">
              <a:rPr lang="en-US" smtClean="0">
                <a:solidFill>
                  <a:prstClr val="black">
                    <a:tint val="75000"/>
                  </a:prstClr>
                </a:solidFill>
              </a:rPr>
              <a:pPr/>
              <a:t>53</a:t>
            </a:fld>
            <a:endParaRPr lang="en-US" dirty="0">
              <a:solidFill>
                <a:prstClr val="black">
                  <a:tint val="75000"/>
                </a:prstClr>
              </a:solidFill>
            </a:endParaRPr>
          </a:p>
        </p:txBody>
      </p:sp>
      <p:sp>
        <p:nvSpPr>
          <p:cNvPr id="5" name="Title 4"/>
          <p:cNvSpPr>
            <a:spLocks noGrp="1"/>
          </p:cNvSpPr>
          <p:nvPr>
            <p:ph type="title"/>
          </p:nvPr>
        </p:nvSpPr>
        <p:spPr>
          <a:xfrm>
            <a:off x="252132" y="1492114"/>
            <a:ext cx="1908608" cy="3375322"/>
          </a:xfrm>
        </p:spPr>
        <p:txBody>
          <a:bodyPr>
            <a:normAutofit fontScale="90000"/>
          </a:bodyPr>
          <a:lstStyle/>
          <a:p>
            <a:r>
              <a:rPr lang="en-US" altLang="en-US" dirty="0"/>
              <a:t>Benefits extend even with partial engagement</a:t>
            </a:r>
            <a:r>
              <a:rPr lang="en-US" altLang="en-US" dirty="0">
                <a:latin typeface="Helvetica Neue Light" pitchFamily="-107" charset="0"/>
                <a:ea typeface="Helvetica Neue Light" pitchFamily="-107" charset="0"/>
                <a:cs typeface="Helvetica Neue Light" pitchFamily="-107" charset="0"/>
                <a:sym typeface="Helvetica Neue Light" pitchFamily="-107" charset="0"/>
              </a:rPr>
              <a:t>:</a:t>
            </a:r>
            <a:br>
              <a:rPr lang="en-US" dirty="0"/>
            </a:br>
            <a:br>
              <a:rPr lang="en-US" sz="900" dirty="0"/>
            </a:br>
            <a:r>
              <a:rPr lang="en-US" sz="2325" b="0" dirty="0"/>
              <a:t>Even those participants who did not meet the full retention criteria saw declines in BP numbers. </a:t>
            </a:r>
          </a:p>
        </p:txBody>
      </p:sp>
      <p:pic>
        <p:nvPicPr>
          <p:cNvPr id="11" name="Picture 5" descr="final-slide-template-03.png"/>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bwMode="auto">
          <a:xfrm>
            <a:off x="2231756" y="2693799"/>
            <a:ext cx="6939366" cy="2871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13" name="Picture 5" descr="final-slide-template-03.png"/>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bwMode="auto">
          <a:xfrm>
            <a:off x="2530099" y="5669474"/>
            <a:ext cx="6613901" cy="2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14" name="Picture 5" descr="final-slide-template-03.png"/>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bwMode="auto">
          <a:xfrm>
            <a:off x="4974956" y="956381"/>
            <a:ext cx="3905573" cy="167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15" name="Picture 5" descr="final-slide-template-03.png"/>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bwMode="auto">
          <a:xfrm>
            <a:off x="3088506" y="1752277"/>
            <a:ext cx="1828333" cy="113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16" name="Picture 6" descr="hires_idealhealth_icons.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77893" y="926992"/>
            <a:ext cx="1543050" cy="946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Tree>
    <p:extLst>
      <p:ext uri="{BB962C8B-B14F-4D97-AF65-F5344CB8AC3E}">
        <p14:creationId xmlns:p14="http://schemas.microsoft.com/office/powerpoint/2010/main" val="2199750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3865330"/>
            <a:ext cx="9144000" cy="215620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6" name="Rectangle 17"/>
          <p:cNvSpPr/>
          <p:nvPr/>
        </p:nvSpPr>
        <p:spPr>
          <a:xfrm>
            <a:off x="0" y="3400002"/>
            <a:ext cx="9144000" cy="490719"/>
          </a:xfrm>
          <a:custGeom>
            <a:avLst/>
            <a:gdLst>
              <a:gd name="connsiteX0" fmla="*/ 0 w 9144000"/>
              <a:gd name="connsiteY0" fmla="*/ 0 h 327378"/>
              <a:gd name="connsiteX1" fmla="*/ 9144000 w 9144000"/>
              <a:gd name="connsiteY1" fmla="*/ 0 h 327378"/>
              <a:gd name="connsiteX2" fmla="*/ 9144000 w 9144000"/>
              <a:gd name="connsiteY2" fmla="*/ 327378 h 327378"/>
              <a:gd name="connsiteX3" fmla="*/ 0 w 9144000"/>
              <a:gd name="connsiteY3" fmla="*/ 327378 h 327378"/>
              <a:gd name="connsiteX4" fmla="*/ 0 w 9144000"/>
              <a:gd name="connsiteY4" fmla="*/ 0 h 327378"/>
              <a:gd name="connsiteX0" fmla="*/ 0 w 9144000"/>
              <a:gd name="connsiteY0" fmla="*/ 0 h 327378"/>
              <a:gd name="connsiteX1" fmla="*/ 7617542 w 9144000"/>
              <a:gd name="connsiteY1" fmla="*/ 2276 h 327378"/>
              <a:gd name="connsiteX2" fmla="*/ 9144000 w 9144000"/>
              <a:gd name="connsiteY2" fmla="*/ 0 h 327378"/>
              <a:gd name="connsiteX3" fmla="*/ 9144000 w 9144000"/>
              <a:gd name="connsiteY3" fmla="*/ 327378 h 327378"/>
              <a:gd name="connsiteX4" fmla="*/ 0 w 9144000"/>
              <a:gd name="connsiteY4" fmla="*/ 327378 h 327378"/>
              <a:gd name="connsiteX5" fmla="*/ 0 w 9144000"/>
              <a:gd name="connsiteY5" fmla="*/ 0 h 327378"/>
              <a:gd name="connsiteX0" fmla="*/ 0 w 9144000"/>
              <a:gd name="connsiteY0" fmla="*/ 0 h 327378"/>
              <a:gd name="connsiteX1" fmla="*/ 7513378 w 9144000"/>
              <a:gd name="connsiteY1" fmla="*/ 1631 h 327378"/>
              <a:gd name="connsiteX2" fmla="*/ 7617542 w 9144000"/>
              <a:gd name="connsiteY2" fmla="*/ 2276 h 327378"/>
              <a:gd name="connsiteX3" fmla="*/ 9144000 w 9144000"/>
              <a:gd name="connsiteY3" fmla="*/ 0 h 327378"/>
              <a:gd name="connsiteX4" fmla="*/ 9144000 w 9144000"/>
              <a:gd name="connsiteY4" fmla="*/ 327378 h 327378"/>
              <a:gd name="connsiteX5" fmla="*/ 0 w 9144000"/>
              <a:gd name="connsiteY5" fmla="*/ 327378 h 327378"/>
              <a:gd name="connsiteX6" fmla="*/ 0 w 9144000"/>
              <a:gd name="connsiteY6" fmla="*/ 0 h 327378"/>
              <a:gd name="connsiteX0" fmla="*/ 0 w 9144000"/>
              <a:gd name="connsiteY0" fmla="*/ 0 h 327378"/>
              <a:gd name="connsiteX1" fmla="*/ 7513378 w 9144000"/>
              <a:gd name="connsiteY1" fmla="*/ 1631 h 327378"/>
              <a:gd name="connsiteX2" fmla="*/ 7617542 w 9144000"/>
              <a:gd name="connsiteY2" fmla="*/ 2276 h 327378"/>
              <a:gd name="connsiteX3" fmla="*/ 7676788 w 9144000"/>
              <a:gd name="connsiteY3" fmla="*/ 1631 h 327378"/>
              <a:gd name="connsiteX4" fmla="*/ 9144000 w 9144000"/>
              <a:gd name="connsiteY4" fmla="*/ 0 h 327378"/>
              <a:gd name="connsiteX5" fmla="*/ 9144000 w 9144000"/>
              <a:gd name="connsiteY5" fmla="*/ 327378 h 327378"/>
              <a:gd name="connsiteX6" fmla="*/ 0 w 9144000"/>
              <a:gd name="connsiteY6" fmla="*/ 327378 h 327378"/>
              <a:gd name="connsiteX7" fmla="*/ 0 w 9144000"/>
              <a:gd name="connsiteY7" fmla="*/ 0 h 327378"/>
              <a:gd name="connsiteX0" fmla="*/ 0 w 9144000"/>
              <a:gd name="connsiteY0" fmla="*/ 0 h 327378"/>
              <a:gd name="connsiteX1" fmla="*/ 7513378 w 9144000"/>
              <a:gd name="connsiteY1" fmla="*/ 1631 h 327378"/>
              <a:gd name="connsiteX2" fmla="*/ 7617542 w 9144000"/>
              <a:gd name="connsiteY2" fmla="*/ 2276 h 327378"/>
              <a:gd name="connsiteX3" fmla="*/ 7676788 w 9144000"/>
              <a:gd name="connsiteY3" fmla="*/ 1631 h 327378"/>
              <a:gd name="connsiteX4" fmla="*/ 7732417 w 9144000"/>
              <a:gd name="connsiteY4" fmla="*/ 1631 h 327378"/>
              <a:gd name="connsiteX5" fmla="*/ 9144000 w 9144000"/>
              <a:gd name="connsiteY5" fmla="*/ 0 h 327378"/>
              <a:gd name="connsiteX6" fmla="*/ 9144000 w 9144000"/>
              <a:gd name="connsiteY6" fmla="*/ 327378 h 327378"/>
              <a:gd name="connsiteX7" fmla="*/ 0 w 9144000"/>
              <a:gd name="connsiteY7" fmla="*/ 327378 h 327378"/>
              <a:gd name="connsiteX8" fmla="*/ 0 w 9144000"/>
              <a:gd name="connsiteY8" fmla="*/ 0 h 327378"/>
              <a:gd name="connsiteX0" fmla="*/ 0 w 9144000"/>
              <a:gd name="connsiteY0" fmla="*/ 0 h 327378"/>
              <a:gd name="connsiteX1" fmla="*/ 7513378 w 9144000"/>
              <a:gd name="connsiteY1" fmla="*/ 1631 h 327378"/>
              <a:gd name="connsiteX2" fmla="*/ 7617542 w 9144000"/>
              <a:gd name="connsiteY2" fmla="*/ 2276 h 327378"/>
              <a:gd name="connsiteX3" fmla="*/ 7676788 w 9144000"/>
              <a:gd name="connsiteY3" fmla="*/ 1631 h 327378"/>
              <a:gd name="connsiteX4" fmla="*/ 7732417 w 9144000"/>
              <a:gd name="connsiteY4" fmla="*/ 1631 h 327378"/>
              <a:gd name="connsiteX5" fmla="*/ 7798476 w 9144000"/>
              <a:gd name="connsiteY5" fmla="*/ 1631 h 327378"/>
              <a:gd name="connsiteX6" fmla="*/ 9144000 w 9144000"/>
              <a:gd name="connsiteY6" fmla="*/ 0 h 327378"/>
              <a:gd name="connsiteX7" fmla="*/ 9144000 w 9144000"/>
              <a:gd name="connsiteY7" fmla="*/ 327378 h 327378"/>
              <a:gd name="connsiteX8" fmla="*/ 0 w 9144000"/>
              <a:gd name="connsiteY8" fmla="*/ 327378 h 327378"/>
              <a:gd name="connsiteX9" fmla="*/ 0 w 9144000"/>
              <a:gd name="connsiteY9" fmla="*/ 0 h 327378"/>
              <a:gd name="connsiteX0" fmla="*/ 0 w 9144000"/>
              <a:gd name="connsiteY0" fmla="*/ 1846 h 329224"/>
              <a:gd name="connsiteX1" fmla="*/ 7513378 w 9144000"/>
              <a:gd name="connsiteY1" fmla="*/ 3477 h 329224"/>
              <a:gd name="connsiteX2" fmla="*/ 7617542 w 9144000"/>
              <a:gd name="connsiteY2" fmla="*/ 4122 h 329224"/>
              <a:gd name="connsiteX3" fmla="*/ 7676788 w 9144000"/>
              <a:gd name="connsiteY3" fmla="*/ 3477 h 329224"/>
              <a:gd name="connsiteX4" fmla="*/ 7732417 w 9144000"/>
              <a:gd name="connsiteY4" fmla="*/ 3477 h 329224"/>
              <a:gd name="connsiteX5" fmla="*/ 7798476 w 9144000"/>
              <a:gd name="connsiteY5" fmla="*/ 3477 h 329224"/>
              <a:gd name="connsiteX6" fmla="*/ 7989700 w 9144000"/>
              <a:gd name="connsiteY6" fmla="*/ 0 h 329224"/>
              <a:gd name="connsiteX7" fmla="*/ 9144000 w 9144000"/>
              <a:gd name="connsiteY7" fmla="*/ 1846 h 329224"/>
              <a:gd name="connsiteX8" fmla="*/ 9144000 w 9144000"/>
              <a:gd name="connsiteY8" fmla="*/ 329224 h 329224"/>
              <a:gd name="connsiteX9" fmla="*/ 0 w 9144000"/>
              <a:gd name="connsiteY9" fmla="*/ 329224 h 329224"/>
              <a:gd name="connsiteX10" fmla="*/ 0 w 9144000"/>
              <a:gd name="connsiteY10" fmla="*/ 1846 h 329224"/>
              <a:gd name="connsiteX0" fmla="*/ 0 w 9144000"/>
              <a:gd name="connsiteY0" fmla="*/ 1846 h 329224"/>
              <a:gd name="connsiteX1" fmla="*/ 7513378 w 9144000"/>
              <a:gd name="connsiteY1" fmla="*/ 3477 h 329224"/>
              <a:gd name="connsiteX2" fmla="*/ 7617542 w 9144000"/>
              <a:gd name="connsiteY2" fmla="*/ 4122 h 329224"/>
              <a:gd name="connsiteX3" fmla="*/ 7676788 w 9144000"/>
              <a:gd name="connsiteY3" fmla="*/ 3477 h 329224"/>
              <a:gd name="connsiteX4" fmla="*/ 7732417 w 9144000"/>
              <a:gd name="connsiteY4" fmla="*/ 3477 h 329224"/>
              <a:gd name="connsiteX5" fmla="*/ 7798476 w 9144000"/>
              <a:gd name="connsiteY5" fmla="*/ 3477 h 329224"/>
              <a:gd name="connsiteX6" fmla="*/ 7895827 w 9144000"/>
              <a:gd name="connsiteY6" fmla="*/ 3477 h 329224"/>
              <a:gd name="connsiteX7" fmla="*/ 7989700 w 9144000"/>
              <a:gd name="connsiteY7" fmla="*/ 0 h 329224"/>
              <a:gd name="connsiteX8" fmla="*/ 9144000 w 9144000"/>
              <a:gd name="connsiteY8" fmla="*/ 1846 h 329224"/>
              <a:gd name="connsiteX9" fmla="*/ 9144000 w 9144000"/>
              <a:gd name="connsiteY9" fmla="*/ 329224 h 329224"/>
              <a:gd name="connsiteX10" fmla="*/ 0 w 9144000"/>
              <a:gd name="connsiteY10" fmla="*/ 329224 h 329224"/>
              <a:gd name="connsiteX11" fmla="*/ 0 w 9144000"/>
              <a:gd name="connsiteY11" fmla="*/ 1846 h 329224"/>
              <a:gd name="connsiteX0" fmla="*/ 0 w 9144000"/>
              <a:gd name="connsiteY0" fmla="*/ 252175 h 579553"/>
              <a:gd name="connsiteX1" fmla="*/ 7513378 w 9144000"/>
              <a:gd name="connsiteY1" fmla="*/ 253806 h 579553"/>
              <a:gd name="connsiteX2" fmla="*/ 7617542 w 9144000"/>
              <a:gd name="connsiteY2" fmla="*/ 254451 h 579553"/>
              <a:gd name="connsiteX3" fmla="*/ 7676788 w 9144000"/>
              <a:gd name="connsiteY3" fmla="*/ 253806 h 579553"/>
              <a:gd name="connsiteX4" fmla="*/ 7732417 w 9144000"/>
              <a:gd name="connsiteY4" fmla="*/ 253806 h 579553"/>
              <a:gd name="connsiteX5" fmla="*/ 7798476 w 9144000"/>
              <a:gd name="connsiteY5" fmla="*/ 253806 h 579553"/>
              <a:gd name="connsiteX6" fmla="*/ 7881920 w 9144000"/>
              <a:gd name="connsiteY6" fmla="*/ 0 h 579553"/>
              <a:gd name="connsiteX7" fmla="*/ 7989700 w 9144000"/>
              <a:gd name="connsiteY7" fmla="*/ 250329 h 579553"/>
              <a:gd name="connsiteX8" fmla="*/ 9144000 w 9144000"/>
              <a:gd name="connsiteY8" fmla="*/ 252175 h 579553"/>
              <a:gd name="connsiteX9" fmla="*/ 9144000 w 9144000"/>
              <a:gd name="connsiteY9" fmla="*/ 579553 h 579553"/>
              <a:gd name="connsiteX10" fmla="*/ 0 w 9144000"/>
              <a:gd name="connsiteY10" fmla="*/ 579553 h 579553"/>
              <a:gd name="connsiteX11" fmla="*/ 0 w 9144000"/>
              <a:gd name="connsiteY11" fmla="*/ 252175 h 579553"/>
              <a:gd name="connsiteX0" fmla="*/ 0 w 9144000"/>
              <a:gd name="connsiteY0" fmla="*/ 255652 h 583030"/>
              <a:gd name="connsiteX1" fmla="*/ 7513378 w 9144000"/>
              <a:gd name="connsiteY1" fmla="*/ 257283 h 583030"/>
              <a:gd name="connsiteX2" fmla="*/ 7617542 w 9144000"/>
              <a:gd name="connsiteY2" fmla="*/ 257928 h 583030"/>
              <a:gd name="connsiteX3" fmla="*/ 7676788 w 9144000"/>
              <a:gd name="connsiteY3" fmla="*/ 257283 h 583030"/>
              <a:gd name="connsiteX4" fmla="*/ 7732417 w 9144000"/>
              <a:gd name="connsiteY4" fmla="*/ 257283 h 583030"/>
              <a:gd name="connsiteX5" fmla="*/ 7798476 w 9144000"/>
              <a:gd name="connsiteY5" fmla="*/ 257283 h 583030"/>
              <a:gd name="connsiteX6" fmla="*/ 7888874 w 9144000"/>
              <a:gd name="connsiteY6" fmla="*/ 0 h 583030"/>
              <a:gd name="connsiteX7" fmla="*/ 7989700 w 9144000"/>
              <a:gd name="connsiteY7" fmla="*/ 253806 h 583030"/>
              <a:gd name="connsiteX8" fmla="*/ 9144000 w 9144000"/>
              <a:gd name="connsiteY8" fmla="*/ 255652 h 583030"/>
              <a:gd name="connsiteX9" fmla="*/ 9144000 w 9144000"/>
              <a:gd name="connsiteY9" fmla="*/ 583030 h 583030"/>
              <a:gd name="connsiteX10" fmla="*/ 0 w 9144000"/>
              <a:gd name="connsiteY10" fmla="*/ 583030 h 583030"/>
              <a:gd name="connsiteX11" fmla="*/ 0 w 9144000"/>
              <a:gd name="connsiteY11" fmla="*/ 255652 h 583030"/>
              <a:gd name="connsiteX0" fmla="*/ 0 w 9144000"/>
              <a:gd name="connsiteY0" fmla="*/ 255652 h 583030"/>
              <a:gd name="connsiteX1" fmla="*/ 7513378 w 9144000"/>
              <a:gd name="connsiteY1" fmla="*/ 257283 h 583030"/>
              <a:gd name="connsiteX2" fmla="*/ 7617542 w 9144000"/>
              <a:gd name="connsiteY2" fmla="*/ 257928 h 583030"/>
              <a:gd name="connsiteX3" fmla="*/ 7676788 w 9144000"/>
              <a:gd name="connsiteY3" fmla="*/ 257283 h 583030"/>
              <a:gd name="connsiteX4" fmla="*/ 7756755 w 9144000"/>
              <a:gd name="connsiteY4" fmla="*/ 413739 h 583030"/>
              <a:gd name="connsiteX5" fmla="*/ 7798476 w 9144000"/>
              <a:gd name="connsiteY5" fmla="*/ 257283 h 583030"/>
              <a:gd name="connsiteX6" fmla="*/ 7888874 w 9144000"/>
              <a:gd name="connsiteY6" fmla="*/ 0 h 583030"/>
              <a:gd name="connsiteX7" fmla="*/ 7989700 w 9144000"/>
              <a:gd name="connsiteY7" fmla="*/ 253806 h 583030"/>
              <a:gd name="connsiteX8" fmla="*/ 9144000 w 9144000"/>
              <a:gd name="connsiteY8" fmla="*/ 255652 h 583030"/>
              <a:gd name="connsiteX9" fmla="*/ 9144000 w 9144000"/>
              <a:gd name="connsiteY9" fmla="*/ 583030 h 583030"/>
              <a:gd name="connsiteX10" fmla="*/ 0 w 9144000"/>
              <a:gd name="connsiteY10" fmla="*/ 583030 h 583030"/>
              <a:gd name="connsiteX11" fmla="*/ 0 w 9144000"/>
              <a:gd name="connsiteY11" fmla="*/ 255652 h 583030"/>
              <a:gd name="connsiteX0" fmla="*/ 0 w 9144000"/>
              <a:gd name="connsiteY0" fmla="*/ 255652 h 583030"/>
              <a:gd name="connsiteX1" fmla="*/ 7513378 w 9144000"/>
              <a:gd name="connsiteY1" fmla="*/ 257283 h 583030"/>
              <a:gd name="connsiteX2" fmla="*/ 7603635 w 9144000"/>
              <a:gd name="connsiteY2" fmla="*/ 146671 h 583030"/>
              <a:gd name="connsiteX3" fmla="*/ 7676788 w 9144000"/>
              <a:gd name="connsiteY3" fmla="*/ 257283 h 583030"/>
              <a:gd name="connsiteX4" fmla="*/ 7756755 w 9144000"/>
              <a:gd name="connsiteY4" fmla="*/ 413739 h 583030"/>
              <a:gd name="connsiteX5" fmla="*/ 7798476 w 9144000"/>
              <a:gd name="connsiteY5" fmla="*/ 257283 h 583030"/>
              <a:gd name="connsiteX6" fmla="*/ 7888874 w 9144000"/>
              <a:gd name="connsiteY6" fmla="*/ 0 h 583030"/>
              <a:gd name="connsiteX7" fmla="*/ 7989700 w 9144000"/>
              <a:gd name="connsiteY7" fmla="*/ 253806 h 583030"/>
              <a:gd name="connsiteX8" fmla="*/ 9144000 w 9144000"/>
              <a:gd name="connsiteY8" fmla="*/ 255652 h 583030"/>
              <a:gd name="connsiteX9" fmla="*/ 9144000 w 9144000"/>
              <a:gd name="connsiteY9" fmla="*/ 583030 h 583030"/>
              <a:gd name="connsiteX10" fmla="*/ 0 w 9144000"/>
              <a:gd name="connsiteY10" fmla="*/ 583030 h 583030"/>
              <a:gd name="connsiteX11" fmla="*/ 0 w 9144000"/>
              <a:gd name="connsiteY11" fmla="*/ 255652 h 583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44000" h="583030">
                <a:moveTo>
                  <a:pt x="0" y="255652"/>
                </a:moveTo>
                <a:lnTo>
                  <a:pt x="7513378" y="257283"/>
                </a:lnTo>
                <a:lnTo>
                  <a:pt x="7603635" y="146671"/>
                </a:lnTo>
                <a:lnTo>
                  <a:pt x="7676788" y="257283"/>
                </a:lnTo>
                <a:lnTo>
                  <a:pt x="7756755" y="413739"/>
                </a:lnTo>
                <a:lnTo>
                  <a:pt x="7798476" y="257283"/>
                </a:lnTo>
                <a:lnTo>
                  <a:pt x="7888874" y="0"/>
                </a:lnTo>
                <a:lnTo>
                  <a:pt x="7989700" y="253806"/>
                </a:lnTo>
                <a:lnTo>
                  <a:pt x="9144000" y="255652"/>
                </a:lnTo>
                <a:lnTo>
                  <a:pt x="9144000" y="583030"/>
                </a:lnTo>
                <a:lnTo>
                  <a:pt x="0" y="583030"/>
                </a:lnTo>
                <a:lnTo>
                  <a:pt x="0" y="255652"/>
                </a:lnTo>
                <a:close/>
              </a:path>
            </a:pathLst>
          </a:cu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500" b="1" dirty="0">
              <a:solidFill>
                <a:prstClr val="white"/>
              </a:solidFill>
            </a:endParaRPr>
          </a:p>
        </p:txBody>
      </p:sp>
      <p:pic>
        <p:nvPicPr>
          <p:cNvPr id="7" name="Picture 6"/>
          <p:cNvPicPr>
            <a:picLocks noChangeAspect="1"/>
          </p:cNvPicPr>
          <p:nvPr/>
        </p:nvPicPr>
        <p:blipFill>
          <a:blip r:embed="rId3">
            <a:duotone>
              <a:prstClr val="black"/>
              <a:srgbClr val="EC1C24">
                <a:tint val="45000"/>
                <a:satMod val="400000"/>
              </a:srgbClr>
            </a:duotone>
            <a:lum bright="-40000" contrast="40000"/>
            <a:extLst>
              <a:ext uri="{28A0092B-C50C-407E-A947-70E740481C1C}">
                <a14:useLocalDpi xmlns:a14="http://schemas.microsoft.com/office/drawing/2010/main" val="0"/>
              </a:ext>
            </a:extLst>
          </a:blip>
          <a:stretch>
            <a:fillRect/>
          </a:stretch>
        </p:blipFill>
        <p:spPr>
          <a:xfrm>
            <a:off x="0" y="3405752"/>
            <a:ext cx="9144000" cy="352425"/>
          </a:xfrm>
          <a:prstGeom prst="rect">
            <a:avLst/>
          </a:prstGeom>
        </p:spPr>
      </p:pic>
      <p:sp>
        <p:nvSpPr>
          <p:cNvPr id="8" name="Slide Number Placeholder 1"/>
          <p:cNvSpPr>
            <a:spLocks noGrp="1"/>
          </p:cNvSpPr>
          <p:nvPr>
            <p:ph type="sldNum" sz="quarter" idx="12"/>
          </p:nvPr>
        </p:nvSpPr>
        <p:spPr>
          <a:xfrm>
            <a:off x="252132" y="5624513"/>
            <a:ext cx="2057400" cy="273844"/>
          </a:xfrm>
        </p:spPr>
        <p:txBody>
          <a:bodyPr/>
          <a:lstStyle/>
          <a:p>
            <a:pPr algn="l"/>
            <a:fld id="{D323B493-EDFC-4C1D-BC81-1E7056063CBC}" type="slidenum">
              <a:rPr lang="en-US" smtClean="0">
                <a:solidFill>
                  <a:prstClr val="black">
                    <a:tint val="75000"/>
                  </a:prstClr>
                </a:solidFill>
              </a:rPr>
              <a:pPr algn="l"/>
              <a:t>54</a:t>
            </a:fld>
            <a:endParaRPr lang="en-US" dirty="0">
              <a:solidFill>
                <a:prstClr val="black">
                  <a:tint val="75000"/>
                </a:prstClr>
              </a:solidFill>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84166" y="1292282"/>
            <a:ext cx="4147331" cy="1912961"/>
          </a:xfrm>
          <a:prstGeom prst="rect">
            <a:avLst/>
          </a:prstGeom>
          <a:noFill/>
          <a:ln>
            <a:noFill/>
          </a:ln>
        </p:spPr>
      </p:pic>
      <p:sp>
        <p:nvSpPr>
          <p:cNvPr id="12" name="Rectangle 11"/>
          <p:cNvSpPr/>
          <p:nvPr/>
        </p:nvSpPr>
        <p:spPr>
          <a:xfrm>
            <a:off x="0" y="3881345"/>
            <a:ext cx="9144000" cy="215620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5" name="Rectangle 4"/>
          <p:cNvSpPr>
            <a:spLocks noChangeArrowheads="1"/>
          </p:cNvSpPr>
          <p:nvPr/>
        </p:nvSpPr>
        <p:spPr bwMode="auto">
          <a:xfrm>
            <a:off x="619991" y="4085481"/>
            <a:ext cx="7547264" cy="1454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algn="ctr" defTabSz="685800" eaLnBrk="0" fontAlgn="base" hangingPunct="0">
              <a:spcBef>
                <a:spcPct val="0"/>
              </a:spcBef>
              <a:spcAft>
                <a:spcPct val="0"/>
              </a:spcAft>
            </a:pPr>
            <a:r>
              <a:rPr lang="en-US" altLang="en-US" b="1" i="1" dirty="0">
                <a:solidFill>
                  <a:srgbClr val="000000"/>
                </a:solidFill>
                <a:latin typeface="Arial" panose="020B0604020202020204" pitchFamily="34" charset="0"/>
                <a:ea typeface="Calibri" panose="020F0502020204030204" pitchFamily="34" charset="0"/>
                <a:cs typeface="Times New Roman" panose="02020603050405020304" pitchFamily="18" charset="0"/>
              </a:rPr>
              <a:t>Target: BP</a:t>
            </a:r>
            <a:r>
              <a:rPr lang="en-US" altLang="en-US" i="1" dirty="0">
                <a:solidFill>
                  <a:srgbClr val="000000"/>
                </a:solidFill>
                <a:latin typeface="Arial" panose="020B0604020202020204" pitchFamily="34" charset="0"/>
                <a:ea typeface="Calibri" panose="020F0502020204030204" pitchFamily="34" charset="0"/>
                <a:cs typeface="Times New Roman" panose="02020603050405020304" pitchFamily="18" charset="0"/>
              </a:rPr>
              <a:t> is a national movement aimed at improving blood pressure control, to reduce the number of Americans who have heart attacks and strokes. </a:t>
            </a:r>
            <a:r>
              <a:rPr lang="en-US" altLang="en-US" i="1" dirty="0">
                <a:solidFill>
                  <a:prstClr val="black"/>
                </a:solidFill>
                <a:latin typeface="Arial" panose="020B0604020202020204" pitchFamily="34" charset="0"/>
                <a:ea typeface="Calibri" panose="020F0502020204030204" pitchFamily="34" charset="0"/>
                <a:cs typeface="Times New Roman" panose="02020603050405020304" pitchFamily="18" charset="0"/>
              </a:rPr>
              <a:t>Target: BP provides physician practices and health systems resources and</a:t>
            </a:r>
            <a:r>
              <a:rPr lang="en-US" altLang="en-US" i="1" dirty="0">
                <a:solidFill>
                  <a:srgbClr val="000000"/>
                </a:solidFill>
                <a:latin typeface="Arial" panose="020B0604020202020204" pitchFamily="34" charset="0"/>
                <a:ea typeface="Calibri" panose="020F0502020204030204" pitchFamily="34" charset="0"/>
                <a:cs typeface="Times New Roman" panose="02020603050405020304" pitchFamily="18" charset="0"/>
              </a:rPr>
              <a:t> support to achieve a 70% blood pressure control rate with a </a:t>
            </a:r>
            <a:r>
              <a:rPr lang="en-US" altLang="en-US" b="1" i="1" dirty="0">
                <a:solidFill>
                  <a:srgbClr val="000000"/>
                </a:solidFill>
                <a:latin typeface="Arial" panose="020B0604020202020204" pitchFamily="34" charset="0"/>
                <a:ea typeface="Calibri" panose="020F0502020204030204" pitchFamily="34" charset="0"/>
                <a:cs typeface="Times New Roman" panose="02020603050405020304" pitchFamily="18" charset="0"/>
              </a:rPr>
              <a:t>target</a:t>
            </a:r>
            <a:r>
              <a:rPr lang="en-US" altLang="en-US" i="1" dirty="0">
                <a:solidFill>
                  <a:srgbClr val="000000"/>
                </a:solidFill>
                <a:latin typeface="Arial" panose="020B0604020202020204" pitchFamily="34" charset="0"/>
                <a:ea typeface="Calibri" panose="020F0502020204030204" pitchFamily="34" charset="0"/>
                <a:cs typeface="Times New Roman" panose="02020603050405020304" pitchFamily="18" charset="0"/>
              </a:rPr>
              <a:t> of achieving 80% or higher.</a:t>
            </a:r>
            <a:endParaRPr lang="en-US" altLang="en-US" dirty="0">
              <a:solidFill>
                <a:prstClr val="black"/>
              </a:solidFill>
              <a:latin typeface="Arial" panose="020B0604020202020204" pitchFamily="34" charset="0"/>
            </a:endParaRPr>
          </a:p>
        </p:txBody>
      </p:sp>
    </p:spTree>
    <p:extLst>
      <p:ext uri="{BB962C8B-B14F-4D97-AF65-F5344CB8AC3E}">
        <p14:creationId xmlns:p14="http://schemas.microsoft.com/office/powerpoint/2010/main" val="241437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Why launch Target: BP now?</a:t>
            </a:r>
          </a:p>
        </p:txBody>
      </p:sp>
      <p:sp>
        <p:nvSpPr>
          <p:cNvPr id="4" name="Slide Number Placeholder 3"/>
          <p:cNvSpPr>
            <a:spLocks noGrp="1"/>
          </p:cNvSpPr>
          <p:nvPr>
            <p:ph type="sldNum" sz="quarter" idx="12"/>
          </p:nvPr>
        </p:nvSpPr>
        <p:spPr/>
        <p:txBody>
          <a:bodyPr/>
          <a:lstStyle/>
          <a:p>
            <a:fld id="{CE7F6B2A-AA1D-4BB0-B72E-C9EB621A0451}" type="slidenum">
              <a:rPr lang="en-US" smtClean="0">
                <a:solidFill>
                  <a:prstClr val="black">
                    <a:tint val="75000"/>
                  </a:prstClr>
                </a:solidFill>
              </a:rPr>
              <a:pPr/>
              <a:t>55</a:t>
            </a:fld>
            <a:endParaRPr lang="en-US" dirty="0">
              <a:solidFill>
                <a:prstClr val="black">
                  <a:tint val="75000"/>
                </a:prstClr>
              </a:solidFill>
            </a:endParaRPr>
          </a:p>
        </p:txBody>
      </p:sp>
      <p:grpSp>
        <p:nvGrpSpPr>
          <p:cNvPr id="33" name="Group 32"/>
          <p:cNvGrpSpPr/>
          <p:nvPr/>
        </p:nvGrpSpPr>
        <p:grpSpPr>
          <a:xfrm>
            <a:off x="854055" y="1960536"/>
            <a:ext cx="1470422" cy="1883247"/>
            <a:chOff x="2161627" y="1471047"/>
            <a:chExt cx="1960563" cy="2510996"/>
          </a:xfrm>
        </p:grpSpPr>
        <p:sp>
          <p:nvSpPr>
            <p:cNvPr id="6" name="TextBox 5"/>
            <p:cNvSpPr txBox="1"/>
            <p:nvPr/>
          </p:nvSpPr>
          <p:spPr bwMode="auto">
            <a:xfrm>
              <a:off x="2179090" y="3415734"/>
              <a:ext cx="1925638" cy="566309"/>
            </a:xfrm>
            <a:prstGeom prst="rect">
              <a:avLst/>
            </a:prstGeom>
            <a:noFill/>
          </p:spPr>
          <p:txBody>
            <a:bodyPr>
              <a:spAutoFit/>
            </a:bodyPr>
            <a:lstStyle/>
            <a:p>
              <a:pPr algn="ctr" defTabSz="685800">
                <a:lnSpc>
                  <a:spcPct val="80000"/>
                </a:lnSpc>
                <a:defRPr/>
              </a:pPr>
              <a:r>
                <a:rPr lang="en-US" sz="1350" b="1" dirty="0">
                  <a:solidFill>
                    <a:prstClr val="black"/>
                  </a:solidFill>
                </a:rPr>
                <a:t>SPrINT study results</a:t>
              </a:r>
              <a:endParaRPr lang="en-US" sz="1350" b="1" dirty="0">
                <a:solidFill>
                  <a:prstClr val="white"/>
                </a:solidFill>
              </a:endParaRPr>
            </a:p>
          </p:txBody>
        </p:sp>
        <p:grpSp>
          <p:nvGrpSpPr>
            <p:cNvPr id="7" name="Group 6"/>
            <p:cNvGrpSpPr>
              <a:grpSpLocks/>
            </p:cNvGrpSpPr>
            <p:nvPr/>
          </p:nvGrpSpPr>
          <p:grpSpPr bwMode="auto">
            <a:xfrm>
              <a:off x="2161627" y="1471047"/>
              <a:ext cx="1960563" cy="1960578"/>
              <a:chOff x="941894" y="1468396"/>
              <a:chExt cx="1960604" cy="1960604"/>
            </a:xfrm>
          </p:grpSpPr>
          <p:sp>
            <p:nvSpPr>
              <p:cNvPr id="8" name="Oval 7"/>
              <p:cNvSpPr/>
              <p:nvPr/>
            </p:nvSpPr>
            <p:spPr>
              <a:xfrm>
                <a:off x="941894" y="1468396"/>
                <a:ext cx="1960604" cy="1960588"/>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85800">
                  <a:defRPr/>
                </a:pPr>
                <a:endParaRPr lang="en-US" sz="1500" b="1" dirty="0">
                  <a:solidFill>
                    <a:prstClr val="white"/>
                  </a:solidFill>
                </a:endParaRPr>
              </a:p>
            </p:txBody>
          </p:sp>
          <p:sp>
            <p:nvSpPr>
              <p:cNvPr id="9" name="Freeform 136"/>
              <p:cNvSpPr>
                <a:spLocks noChangeAspect="1" noEditPoints="1"/>
              </p:cNvSpPr>
              <p:nvPr/>
            </p:nvSpPr>
            <p:spPr bwMode="auto">
              <a:xfrm>
                <a:off x="1535631" y="2016090"/>
                <a:ext cx="773129" cy="928700"/>
              </a:xfrm>
              <a:custGeom>
                <a:avLst/>
                <a:gdLst>
                  <a:gd name="T0" fmla="*/ 121 w 124"/>
                  <a:gd name="T1" fmla="*/ 124 h 148"/>
                  <a:gd name="T2" fmla="*/ 81 w 124"/>
                  <a:gd name="T3" fmla="*/ 27 h 148"/>
                  <a:gd name="T4" fmla="*/ 82 w 124"/>
                  <a:gd name="T5" fmla="*/ 26 h 148"/>
                  <a:gd name="T6" fmla="*/ 89 w 124"/>
                  <a:gd name="T7" fmla="*/ 22 h 148"/>
                  <a:gd name="T8" fmla="*/ 90 w 124"/>
                  <a:gd name="T9" fmla="*/ 10 h 148"/>
                  <a:gd name="T10" fmla="*/ 89 w 124"/>
                  <a:gd name="T11" fmla="*/ 1 h 148"/>
                  <a:gd name="T12" fmla="*/ 37 w 124"/>
                  <a:gd name="T13" fmla="*/ 0 h 148"/>
                  <a:gd name="T14" fmla="*/ 33 w 124"/>
                  <a:gd name="T15" fmla="*/ 4 h 148"/>
                  <a:gd name="T16" fmla="*/ 33 w 124"/>
                  <a:gd name="T17" fmla="*/ 17 h 148"/>
                  <a:gd name="T18" fmla="*/ 34 w 124"/>
                  <a:gd name="T19" fmla="*/ 22 h 148"/>
                  <a:gd name="T20" fmla="*/ 40 w 124"/>
                  <a:gd name="T21" fmla="*/ 26 h 148"/>
                  <a:gd name="T22" fmla="*/ 42 w 124"/>
                  <a:gd name="T23" fmla="*/ 51 h 148"/>
                  <a:gd name="T24" fmla="*/ 2 w 124"/>
                  <a:gd name="T25" fmla="*/ 124 h 148"/>
                  <a:gd name="T26" fmla="*/ 5 w 124"/>
                  <a:gd name="T27" fmla="*/ 144 h 148"/>
                  <a:gd name="T28" fmla="*/ 99 w 124"/>
                  <a:gd name="T29" fmla="*/ 148 h 148"/>
                  <a:gd name="T30" fmla="*/ 123 w 124"/>
                  <a:gd name="T31" fmla="*/ 133 h 148"/>
                  <a:gd name="T32" fmla="*/ 112 w 124"/>
                  <a:gd name="T33" fmla="*/ 137 h 148"/>
                  <a:gd name="T34" fmla="*/ 24 w 124"/>
                  <a:gd name="T35" fmla="*/ 139 h 148"/>
                  <a:gd name="T36" fmla="*/ 9 w 124"/>
                  <a:gd name="T37" fmla="*/ 133 h 148"/>
                  <a:gd name="T38" fmla="*/ 10 w 124"/>
                  <a:gd name="T39" fmla="*/ 129 h 148"/>
                  <a:gd name="T40" fmla="*/ 10 w 124"/>
                  <a:gd name="T41" fmla="*/ 129 h 148"/>
                  <a:gd name="T42" fmla="*/ 51 w 124"/>
                  <a:gd name="T43" fmla="*/ 54 h 148"/>
                  <a:gd name="T44" fmla="*/ 52 w 124"/>
                  <a:gd name="T45" fmla="*/ 24 h 148"/>
                  <a:gd name="T46" fmla="*/ 48 w 124"/>
                  <a:gd name="T47" fmla="*/ 19 h 148"/>
                  <a:gd name="T48" fmla="*/ 43 w 124"/>
                  <a:gd name="T49" fmla="*/ 17 h 148"/>
                  <a:gd name="T50" fmla="*/ 42 w 124"/>
                  <a:gd name="T51" fmla="*/ 9 h 148"/>
                  <a:gd name="T52" fmla="*/ 81 w 124"/>
                  <a:gd name="T53" fmla="*/ 11 h 148"/>
                  <a:gd name="T54" fmla="*/ 80 w 124"/>
                  <a:gd name="T55" fmla="*/ 17 h 148"/>
                  <a:gd name="T56" fmla="*/ 74 w 124"/>
                  <a:gd name="T57" fmla="*/ 19 h 148"/>
                  <a:gd name="T58" fmla="*/ 72 w 124"/>
                  <a:gd name="T59" fmla="*/ 24 h 148"/>
                  <a:gd name="T60" fmla="*/ 72 w 124"/>
                  <a:gd name="T61" fmla="*/ 52 h 148"/>
                  <a:gd name="T62" fmla="*/ 78 w 124"/>
                  <a:gd name="T63" fmla="*/ 64 h 148"/>
                  <a:gd name="T64" fmla="*/ 66 w 124"/>
                  <a:gd name="T65" fmla="*/ 71 h 148"/>
                  <a:gd name="T66" fmla="*/ 72 w 124"/>
                  <a:gd name="T67" fmla="*/ 75 h 148"/>
                  <a:gd name="T68" fmla="*/ 85 w 124"/>
                  <a:gd name="T69" fmla="*/ 78 h 148"/>
                  <a:gd name="T70" fmla="*/ 73 w 124"/>
                  <a:gd name="T71" fmla="*/ 85 h 148"/>
                  <a:gd name="T72" fmla="*/ 78 w 124"/>
                  <a:gd name="T73" fmla="*/ 89 h 148"/>
                  <a:gd name="T74" fmla="*/ 92 w 124"/>
                  <a:gd name="T75" fmla="*/ 91 h 148"/>
                  <a:gd name="T76" fmla="*/ 80 w 124"/>
                  <a:gd name="T77" fmla="*/ 98 h 148"/>
                  <a:gd name="T78" fmla="*/ 85 w 124"/>
                  <a:gd name="T79" fmla="*/ 102 h 148"/>
                  <a:gd name="T80" fmla="*/ 100 w 124"/>
                  <a:gd name="T81" fmla="*/ 105 h 148"/>
                  <a:gd name="T82" fmla="*/ 86 w 124"/>
                  <a:gd name="T83" fmla="*/ 112 h 148"/>
                  <a:gd name="T84" fmla="*/ 92 w 124"/>
                  <a:gd name="T85" fmla="*/ 116 h 148"/>
                  <a:gd name="T86" fmla="*/ 113 w 124"/>
                  <a:gd name="T87" fmla="*/ 128 h 148"/>
                  <a:gd name="T88" fmla="*/ 113 w 124"/>
                  <a:gd name="T89" fmla="*/ 129 h 148"/>
                  <a:gd name="T90" fmla="*/ 112 w 124"/>
                  <a:gd name="T91" fmla="*/ 137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4" h="148">
                    <a:moveTo>
                      <a:pt x="121" y="124"/>
                    </a:moveTo>
                    <a:cubicBezTo>
                      <a:pt x="121" y="124"/>
                      <a:pt x="121" y="124"/>
                      <a:pt x="121" y="124"/>
                    </a:cubicBezTo>
                    <a:cubicBezTo>
                      <a:pt x="81" y="51"/>
                      <a:pt x="81" y="51"/>
                      <a:pt x="81" y="51"/>
                    </a:cubicBezTo>
                    <a:cubicBezTo>
                      <a:pt x="81" y="27"/>
                      <a:pt x="81" y="27"/>
                      <a:pt x="81" y="27"/>
                    </a:cubicBezTo>
                    <a:cubicBezTo>
                      <a:pt x="81" y="26"/>
                      <a:pt x="81" y="26"/>
                      <a:pt x="81" y="26"/>
                    </a:cubicBezTo>
                    <a:cubicBezTo>
                      <a:pt x="81" y="26"/>
                      <a:pt x="82" y="26"/>
                      <a:pt x="82" y="26"/>
                    </a:cubicBezTo>
                    <a:cubicBezTo>
                      <a:pt x="84" y="26"/>
                      <a:pt x="86" y="25"/>
                      <a:pt x="88" y="23"/>
                    </a:cubicBezTo>
                    <a:cubicBezTo>
                      <a:pt x="88" y="23"/>
                      <a:pt x="88" y="22"/>
                      <a:pt x="89" y="22"/>
                    </a:cubicBezTo>
                    <a:cubicBezTo>
                      <a:pt x="89" y="21"/>
                      <a:pt x="89" y="20"/>
                      <a:pt x="89" y="19"/>
                    </a:cubicBezTo>
                    <a:cubicBezTo>
                      <a:pt x="90" y="17"/>
                      <a:pt x="90" y="13"/>
                      <a:pt x="90" y="10"/>
                    </a:cubicBezTo>
                    <a:cubicBezTo>
                      <a:pt x="90" y="7"/>
                      <a:pt x="90" y="4"/>
                      <a:pt x="90" y="4"/>
                    </a:cubicBezTo>
                    <a:cubicBezTo>
                      <a:pt x="90" y="3"/>
                      <a:pt x="90" y="2"/>
                      <a:pt x="89" y="1"/>
                    </a:cubicBezTo>
                    <a:cubicBezTo>
                      <a:pt x="88" y="0"/>
                      <a:pt x="87" y="0"/>
                      <a:pt x="86" y="0"/>
                    </a:cubicBezTo>
                    <a:cubicBezTo>
                      <a:pt x="37" y="0"/>
                      <a:pt x="37" y="0"/>
                      <a:pt x="37" y="0"/>
                    </a:cubicBezTo>
                    <a:cubicBezTo>
                      <a:pt x="36" y="0"/>
                      <a:pt x="35" y="0"/>
                      <a:pt x="34" y="1"/>
                    </a:cubicBezTo>
                    <a:cubicBezTo>
                      <a:pt x="33" y="2"/>
                      <a:pt x="33" y="3"/>
                      <a:pt x="33" y="4"/>
                    </a:cubicBezTo>
                    <a:cubicBezTo>
                      <a:pt x="33" y="4"/>
                      <a:pt x="33" y="8"/>
                      <a:pt x="33" y="11"/>
                    </a:cubicBezTo>
                    <a:cubicBezTo>
                      <a:pt x="33" y="13"/>
                      <a:pt x="33" y="15"/>
                      <a:pt x="33" y="17"/>
                    </a:cubicBezTo>
                    <a:cubicBezTo>
                      <a:pt x="33" y="18"/>
                      <a:pt x="34" y="19"/>
                      <a:pt x="34" y="19"/>
                    </a:cubicBezTo>
                    <a:cubicBezTo>
                      <a:pt x="34" y="20"/>
                      <a:pt x="34" y="21"/>
                      <a:pt x="34" y="22"/>
                    </a:cubicBezTo>
                    <a:cubicBezTo>
                      <a:pt x="35" y="22"/>
                      <a:pt x="35" y="23"/>
                      <a:pt x="35" y="23"/>
                    </a:cubicBezTo>
                    <a:cubicBezTo>
                      <a:pt x="37" y="25"/>
                      <a:pt x="39" y="25"/>
                      <a:pt x="40" y="26"/>
                    </a:cubicBezTo>
                    <a:cubicBezTo>
                      <a:pt x="41" y="26"/>
                      <a:pt x="42" y="26"/>
                      <a:pt x="42" y="26"/>
                    </a:cubicBezTo>
                    <a:cubicBezTo>
                      <a:pt x="42" y="51"/>
                      <a:pt x="42" y="51"/>
                      <a:pt x="42" y="51"/>
                    </a:cubicBezTo>
                    <a:cubicBezTo>
                      <a:pt x="2" y="124"/>
                      <a:pt x="2" y="124"/>
                      <a:pt x="2" y="124"/>
                    </a:cubicBezTo>
                    <a:cubicBezTo>
                      <a:pt x="2" y="124"/>
                      <a:pt x="2" y="124"/>
                      <a:pt x="2" y="124"/>
                    </a:cubicBezTo>
                    <a:cubicBezTo>
                      <a:pt x="2" y="125"/>
                      <a:pt x="0" y="128"/>
                      <a:pt x="0" y="133"/>
                    </a:cubicBezTo>
                    <a:cubicBezTo>
                      <a:pt x="0" y="137"/>
                      <a:pt x="1" y="141"/>
                      <a:pt x="5" y="144"/>
                    </a:cubicBezTo>
                    <a:cubicBezTo>
                      <a:pt x="9" y="147"/>
                      <a:pt x="15" y="148"/>
                      <a:pt x="24" y="148"/>
                    </a:cubicBezTo>
                    <a:cubicBezTo>
                      <a:pt x="99" y="148"/>
                      <a:pt x="99" y="148"/>
                      <a:pt x="99" y="148"/>
                    </a:cubicBezTo>
                    <a:cubicBezTo>
                      <a:pt x="108" y="148"/>
                      <a:pt x="114" y="147"/>
                      <a:pt x="118" y="144"/>
                    </a:cubicBezTo>
                    <a:cubicBezTo>
                      <a:pt x="122" y="141"/>
                      <a:pt x="124" y="137"/>
                      <a:pt x="123" y="133"/>
                    </a:cubicBezTo>
                    <a:cubicBezTo>
                      <a:pt x="123" y="128"/>
                      <a:pt x="121" y="125"/>
                      <a:pt x="121" y="124"/>
                    </a:cubicBezTo>
                    <a:close/>
                    <a:moveTo>
                      <a:pt x="112" y="137"/>
                    </a:moveTo>
                    <a:cubicBezTo>
                      <a:pt x="111" y="138"/>
                      <a:pt x="107" y="139"/>
                      <a:pt x="99" y="139"/>
                    </a:cubicBezTo>
                    <a:cubicBezTo>
                      <a:pt x="24" y="139"/>
                      <a:pt x="24" y="139"/>
                      <a:pt x="24" y="139"/>
                    </a:cubicBezTo>
                    <a:cubicBezTo>
                      <a:pt x="16" y="139"/>
                      <a:pt x="12" y="138"/>
                      <a:pt x="11" y="137"/>
                    </a:cubicBezTo>
                    <a:cubicBezTo>
                      <a:pt x="9" y="135"/>
                      <a:pt x="9" y="135"/>
                      <a:pt x="9" y="133"/>
                    </a:cubicBezTo>
                    <a:cubicBezTo>
                      <a:pt x="9" y="132"/>
                      <a:pt x="9" y="131"/>
                      <a:pt x="10" y="130"/>
                    </a:cubicBezTo>
                    <a:cubicBezTo>
                      <a:pt x="10" y="129"/>
                      <a:pt x="10" y="129"/>
                      <a:pt x="10" y="129"/>
                    </a:cubicBezTo>
                    <a:cubicBezTo>
                      <a:pt x="10" y="129"/>
                      <a:pt x="10" y="129"/>
                      <a:pt x="10" y="129"/>
                    </a:cubicBezTo>
                    <a:cubicBezTo>
                      <a:pt x="10" y="129"/>
                      <a:pt x="10" y="129"/>
                      <a:pt x="10" y="129"/>
                    </a:cubicBezTo>
                    <a:cubicBezTo>
                      <a:pt x="10" y="128"/>
                      <a:pt x="10" y="128"/>
                      <a:pt x="10" y="128"/>
                    </a:cubicBezTo>
                    <a:cubicBezTo>
                      <a:pt x="51" y="54"/>
                      <a:pt x="51" y="54"/>
                      <a:pt x="51" y="54"/>
                    </a:cubicBezTo>
                    <a:cubicBezTo>
                      <a:pt x="51" y="53"/>
                      <a:pt x="52" y="53"/>
                      <a:pt x="52" y="52"/>
                    </a:cubicBezTo>
                    <a:cubicBezTo>
                      <a:pt x="52" y="24"/>
                      <a:pt x="52" y="24"/>
                      <a:pt x="52" y="24"/>
                    </a:cubicBezTo>
                    <a:cubicBezTo>
                      <a:pt x="51" y="24"/>
                      <a:pt x="51" y="24"/>
                      <a:pt x="51" y="24"/>
                    </a:cubicBezTo>
                    <a:cubicBezTo>
                      <a:pt x="51" y="22"/>
                      <a:pt x="50" y="20"/>
                      <a:pt x="48" y="19"/>
                    </a:cubicBezTo>
                    <a:cubicBezTo>
                      <a:pt x="46" y="17"/>
                      <a:pt x="44" y="17"/>
                      <a:pt x="43" y="17"/>
                    </a:cubicBezTo>
                    <a:cubicBezTo>
                      <a:pt x="43" y="17"/>
                      <a:pt x="43" y="17"/>
                      <a:pt x="43" y="17"/>
                    </a:cubicBezTo>
                    <a:cubicBezTo>
                      <a:pt x="43" y="16"/>
                      <a:pt x="43" y="16"/>
                      <a:pt x="43" y="15"/>
                    </a:cubicBezTo>
                    <a:cubicBezTo>
                      <a:pt x="42" y="13"/>
                      <a:pt x="42" y="11"/>
                      <a:pt x="42" y="9"/>
                    </a:cubicBezTo>
                    <a:cubicBezTo>
                      <a:pt x="81" y="9"/>
                      <a:pt x="81" y="9"/>
                      <a:pt x="81" y="9"/>
                    </a:cubicBezTo>
                    <a:cubicBezTo>
                      <a:pt x="81" y="9"/>
                      <a:pt x="81" y="10"/>
                      <a:pt x="81" y="11"/>
                    </a:cubicBezTo>
                    <a:cubicBezTo>
                      <a:pt x="81" y="13"/>
                      <a:pt x="81" y="14"/>
                      <a:pt x="80" y="16"/>
                    </a:cubicBezTo>
                    <a:cubicBezTo>
                      <a:pt x="80" y="16"/>
                      <a:pt x="80" y="16"/>
                      <a:pt x="80" y="17"/>
                    </a:cubicBezTo>
                    <a:cubicBezTo>
                      <a:pt x="80" y="17"/>
                      <a:pt x="79" y="17"/>
                      <a:pt x="78" y="17"/>
                    </a:cubicBezTo>
                    <a:cubicBezTo>
                      <a:pt x="77" y="18"/>
                      <a:pt x="75" y="18"/>
                      <a:pt x="74" y="19"/>
                    </a:cubicBezTo>
                    <a:cubicBezTo>
                      <a:pt x="73" y="20"/>
                      <a:pt x="72" y="22"/>
                      <a:pt x="72" y="24"/>
                    </a:cubicBezTo>
                    <a:cubicBezTo>
                      <a:pt x="72" y="24"/>
                      <a:pt x="72" y="24"/>
                      <a:pt x="72" y="24"/>
                    </a:cubicBezTo>
                    <a:cubicBezTo>
                      <a:pt x="72" y="27"/>
                      <a:pt x="72" y="27"/>
                      <a:pt x="72" y="27"/>
                    </a:cubicBezTo>
                    <a:cubicBezTo>
                      <a:pt x="72" y="52"/>
                      <a:pt x="72" y="52"/>
                      <a:pt x="72" y="52"/>
                    </a:cubicBezTo>
                    <a:cubicBezTo>
                      <a:pt x="72" y="53"/>
                      <a:pt x="72" y="53"/>
                      <a:pt x="72" y="54"/>
                    </a:cubicBezTo>
                    <a:cubicBezTo>
                      <a:pt x="78" y="64"/>
                      <a:pt x="78" y="64"/>
                      <a:pt x="78" y="64"/>
                    </a:cubicBezTo>
                    <a:cubicBezTo>
                      <a:pt x="70" y="66"/>
                      <a:pt x="70" y="66"/>
                      <a:pt x="70" y="66"/>
                    </a:cubicBezTo>
                    <a:cubicBezTo>
                      <a:pt x="68" y="66"/>
                      <a:pt x="66" y="69"/>
                      <a:pt x="66" y="71"/>
                    </a:cubicBezTo>
                    <a:cubicBezTo>
                      <a:pt x="67" y="73"/>
                      <a:pt x="69" y="75"/>
                      <a:pt x="71" y="75"/>
                    </a:cubicBezTo>
                    <a:cubicBezTo>
                      <a:pt x="71" y="75"/>
                      <a:pt x="71" y="75"/>
                      <a:pt x="72" y="75"/>
                    </a:cubicBezTo>
                    <a:cubicBezTo>
                      <a:pt x="82" y="73"/>
                      <a:pt x="82" y="73"/>
                      <a:pt x="82" y="73"/>
                    </a:cubicBezTo>
                    <a:cubicBezTo>
                      <a:pt x="85" y="78"/>
                      <a:pt x="85" y="78"/>
                      <a:pt x="85" y="78"/>
                    </a:cubicBezTo>
                    <a:cubicBezTo>
                      <a:pt x="77" y="80"/>
                      <a:pt x="77" y="80"/>
                      <a:pt x="77" y="80"/>
                    </a:cubicBezTo>
                    <a:cubicBezTo>
                      <a:pt x="74" y="81"/>
                      <a:pt x="72" y="83"/>
                      <a:pt x="73" y="85"/>
                    </a:cubicBezTo>
                    <a:cubicBezTo>
                      <a:pt x="73" y="88"/>
                      <a:pt x="75" y="89"/>
                      <a:pt x="77" y="89"/>
                    </a:cubicBezTo>
                    <a:cubicBezTo>
                      <a:pt x="78" y="89"/>
                      <a:pt x="78" y="89"/>
                      <a:pt x="78" y="89"/>
                    </a:cubicBezTo>
                    <a:cubicBezTo>
                      <a:pt x="90" y="87"/>
                      <a:pt x="90" y="87"/>
                      <a:pt x="90" y="87"/>
                    </a:cubicBezTo>
                    <a:cubicBezTo>
                      <a:pt x="92" y="91"/>
                      <a:pt x="92" y="91"/>
                      <a:pt x="92" y="91"/>
                    </a:cubicBezTo>
                    <a:cubicBezTo>
                      <a:pt x="84" y="93"/>
                      <a:pt x="84" y="93"/>
                      <a:pt x="84" y="93"/>
                    </a:cubicBezTo>
                    <a:cubicBezTo>
                      <a:pt x="81" y="93"/>
                      <a:pt x="80" y="96"/>
                      <a:pt x="80" y="98"/>
                    </a:cubicBezTo>
                    <a:cubicBezTo>
                      <a:pt x="80" y="101"/>
                      <a:pt x="82" y="102"/>
                      <a:pt x="85" y="102"/>
                    </a:cubicBezTo>
                    <a:cubicBezTo>
                      <a:pt x="85" y="102"/>
                      <a:pt x="85" y="102"/>
                      <a:pt x="85" y="102"/>
                    </a:cubicBezTo>
                    <a:cubicBezTo>
                      <a:pt x="97" y="100"/>
                      <a:pt x="97" y="100"/>
                      <a:pt x="97" y="100"/>
                    </a:cubicBezTo>
                    <a:cubicBezTo>
                      <a:pt x="100" y="105"/>
                      <a:pt x="100" y="105"/>
                      <a:pt x="100" y="105"/>
                    </a:cubicBezTo>
                    <a:cubicBezTo>
                      <a:pt x="90" y="107"/>
                      <a:pt x="90" y="107"/>
                      <a:pt x="90" y="107"/>
                    </a:cubicBezTo>
                    <a:cubicBezTo>
                      <a:pt x="88" y="107"/>
                      <a:pt x="86" y="110"/>
                      <a:pt x="86" y="112"/>
                    </a:cubicBezTo>
                    <a:cubicBezTo>
                      <a:pt x="87" y="114"/>
                      <a:pt x="89" y="116"/>
                      <a:pt x="91" y="116"/>
                    </a:cubicBezTo>
                    <a:cubicBezTo>
                      <a:pt x="91" y="116"/>
                      <a:pt x="92" y="116"/>
                      <a:pt x="92" y="116"/>
                    </a:cubicBezTo>
                    <a:cubicBezTo>
                      <a:pt x="105" y="113"/>
                      <a:pt x="105" y="113"/>
                      <a:pt x="105" y="113"/>
                    </a:cubicBezTo>
                    <a:cubicBezTo>
                      <a:pt x="113" y="128"/>
                      <a:pt x="113" y="128"/>
                      <a:pt x="113" y="128"/>
                    </a:cubicBezTo>
                    <a:cubicBezTo>
                      <a:pt x="113" y="129"/>
                      <a:pt x="113" y="129"/>
                      <a:pt x="113" y="129"/>
                    </a:cubicBezTo>
                    <a:cubicBezTo>
                      <a:pt x="113" y="129"/>
                      <a:pt x="113" y="129"/>
                      <a:pt x="113" y="129"/>
                    </a:cubicBezTo>
                    <a:cubicBezTo>
                      <a:pt x="113" y="129"/>
                      <a:pt x="114" y="131"/>
                      <a:pt x="114" y="133"/>
                    </a:cubicBezTo>
                    <a:cubicBezTo>
                      <a:pt x="114" y="135"/>
                      <a:pt x="114" y="135"/>
                      <a:pt x="112" y="137"/>
                    </a:cubicBezTo>
                    <a:close/>
                  </a:path>
                </a:pathLst>
              </a:custGeom>
              <a:solidFill>
                <a:schemeClr val="bg1"/>
              </a:solidFill>
              <a:ln>
                <a:noFill/>
              </a:ln>
            </p:spPr>
            <p:txBody>
              <a:bodyPr/>
              <a:lstStyle/>
              <a:p>
                <a:pPr defTabSz="685800">
                  <a:defRPr/>
                </a:pPr>
                <a:endParaRPr lang="en-US" sz="1500" b="1" dirty="0">
                  <a:solidFill>
                    <a:prstClr val="white"/>
                  </a:solidFill>
                  <a:latin typeface="Times New Roman" pitchFamily="18" charset="0"/>
                </a:endParaRPr>
              </a:p>
            </p:txBody>
          </p:sp>
        </p:grpSp>
      </p:grpSp>
      <p:grpSp>
        <p:nvGrpSpPr>
          <p:cNvPr id="34" name="Group 33"/>
          <p:cNvGrpSpPr/>
          <p:nvPr/>
        </p:nvGrpSpPr>
        <p:grpSpPr>
          <a:xfrm>
            <a:off x="4816538" y="3854103"/>
            <a:ext cx="1823066" cy="2060162"/>
            <a:chOff x="6510597" y="3778827"/>
            <a:chExt cx="2430754" cy="2746883"/>
          </a:xfrm>
        </p:grpSpPr>
        <p:sp>
          <p:nvSpPr>
            <p:cNvPr id="11" name="TextBox 10"/>
            <p:cNvSpPr txBox="1"/>
            <p:nvPr/>
          </p:nvSpPr>
          <p:spPr bwMode="auto">
            <a:xfrm>
              <a:off x="6510597" y="5737802"/>
              <a:ext cx="2430754" cy="787908"/>
            </a:xfrm>
            <a:prstGeom prst="rect">
              <a:avLst/>
            </a:prstGeom>
            <a:noFill/>
          </p:spPr>
          <p:txBody>
            <a:bodyPr wrap="square">
              <a:spAutoFit/>
            </a:bodyPr>
            <a:lstStyle/>
            <a:p>
              <a:pPr algn="ctr" defTabSz="685800">
                <a:lnSpc>
                  <a:spcPct val="80000"/>
                </a:lnSpc>
                <a:defRPr/>
              </a:pPr>
              <a:r>
                <a:rPr lang="en-US" sz="1350" b="1" dirty="0">
                  <a:solidFill>
                    <a:prstClr val="black"/>
                  </a:solidFill>
                </a:rPr>
                <a:t>Synergizing with Million Hearts program </a:t>
              </a:r>
            </a:p>
          </p:txBody>
        </p:sp>
        <p:grpSp>
          <p:nvGrpSpPr>
            <p:cNvPr id="12" name="Group 10"/>
            <p:cNvGrpSpPr>
              <a:grpSpLocks/>
            </p:cNvGrpSpPr>
            <p:nvPr/>
          </p:nvGrpSpPr>
          <p:grpSpPr bwMode="auto">
            <a:xfrm>
              <a:off x="6745693" y="3778827"/>
              <a:ext cx="1960562" cy="1960563"/>
              <a:chOff x="5049796" y="3896143"/>
              <a:chExt cx="1960604" cy="1960135"/>
            </a:xfrm>
          </p:grpSpPr>
          <p:sp>
            <p:nvSpPr>
              <p:cNvPr id="13" name="Oval 12"/>
              <p:cNvSpPr/>
              <p:nvPr/>
            </p:nvSpPr>
            <p:spPr>
              <a:xfrm>
                <a:off x="5049796" y="3896143"/>
                <a:ext cx="1960604" cy="1960135"/>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85800">
                  <a:defRPr/>
                </a:pPr>
                <a:endParaRPr lang="en-US" sz="1500" b="1" dirty="0">
                  <a:solidFill>
                    <a:prstClr val="white"/>
                  </a:solidFill>
                </a:endParaRPr>
              </a:p>
            </p:txBody>
          </p:sp>
          <p:sp>
            <p:nvSpPr>
              <p:cNvPr id="14" name="TextBox 13"/>
              <p:cNvSpPr txBox="1"/>
              <p:nvPr/>
            </p:nvSpPr>
            <p:spPr>
              <a:xfrm>
                <a:off x="5234936" y="4197328"/>
                <a:ext cx="1673261" cy="1107754"/>
              </a:xfrm>
              <a:prstGeom prst="rect">
                <a:avLst/>
              </a:prstGeom>
              <a:noFill/>
            </p:spPr>
            <p:txBody>
              <a:bodyPr wrap="square" lIns="0" tIns="0" rIns="0" bIns="0">
                <a:spAutoFit/>
              </a:bodyPr>
              <a:lstStyle/>
              <a:p>
                <a:pPr defTabSz="685800">
                  <a:defRPr/>
                </a:pPr>
                <a:r>
                  <a:rPr lang="en-US" sz="5400" b="1" dirty="0">
                    <a:solidFill>
                      <a:prstClr val="white"/>
                    </a:solidFill>
                    <a:latin typeface="Times New Roman" pitchFamily="18" charset="0"/>
                    <a:cs typeface="Times New Roman" panose="02020603050405020304" pitchFamily="18" charset="0"/>
                  </a:rPr>
                  <a:t>MH</a:t>
                </a:r>
              </a:p>
            </p:txBody>
          </p:sp>
        </p:grpSp>
      </p:grpSp>
      <p:grpSp>
        <p:nvGrpSpPr>
          <p:cNvPr id="32" name="Group 31"/>
          <p:cNvGrpSpPr/>
          <p:nvPr/>
        </p:nvGrpSpPr>
        <p:grpSpPr>
          <a:xfrm>
            <a:off x="6210946" y="1905551"/>
            <a:ext cx="2134891" cy="1882057"/>
            <a:chOff x="7924801" y="1397735"/>
            <a:chExt cx="2846521" cy="2509409"/>
          </a:xfrm>
        </p:grpSpPr>
        <p:sp>
          <p:nvSpPr>
            <p:cNvPr id="16" name="TextBox 15"/>
            <p:cNvSpPr txBox="1"/>
            <p:nvPr/>
          </p:nvSpPr>
          <p:spPr bwMode="auto">
            <a:xfrm>
              <a:off x="7924801" y="3340835"/>
              <a:ext cx="2846521" cy="566309"/>
            </a:xfrm>
            <a:prstGeom prst="rect">
              <a:avLst/>
            </a:prstGeom>
            <a:noFill/>
          </p:spPr>
          <p:txBody>
            <a:bodyPr wrap="square">
              <a:spAutoFit/>
            </a:bodyPr>
            <a:lstStyle/>
            <a:p>
              <a:pPr algn="ctr" defTabSz="685800">
                <a:lnSpc>
                  <a:spcPct val="80000"/>
                </a:lnSpc>
                <a:defRPr/>
              </a:pPr>
              <a:r>
                <a:rPr lang="en-US" sz="1350" b="1" dirty="0">
                  <a:solidFill>
                    <a:prstClr val="black"/>
                  </a:solidFill>
                </a:rPr>
                <a:t>Policies incentivize HCP’s </a:t>
              </a:r>
            </a:p>
            <a:p>
              <a:pPr algn="ctr" defTabSz="685800">
                <a:lnSpc>
                  <a:spcPct val="80000"/>
                </a:lnSpc>
                <a:defRPr/>
              </a:pPr>
              <a:r>
                <a:rPr lang="en-US" sz="1350" b="1" dirty="0">
                  <a:solidFill>
                    <a:prstClr val="black"/>
                  </a:solidFill>
                </a:rPr>
                <a:t>to better control </a:t>
              </a:r>
            </a:p>
          </p:txBody>
        </p:sp>
        <p:grpSp>
          <p:nvGrpSpPr>
            <p:cNvPr id="17" name="Group 8"/>
            <p:cNvGrpSpPr>
              <a:grpSpLocks/>
            </p:cNvGrpSpPr>
            <p:nvPr/>
          </p:nvGrpSpPr>
          <p:grpSpPr bwMode="auto">
            <a:xfrm>
              <a:off x="8367491" y="1397735"/>
              <a:ext cx="1961140" cy="1960159"/>
              <a:chOff x="6286500" y="1452448"/>
              <a:chExt cx="1960604" cy="1960604"/>
            </a:xfrm>
          </p:grpSpPr>
          <p:sp>
            <p:nvSpPr>
              <p:cNvPr id="18" name="Oval 17"/>
              <p:cNvSpPr/>
              <p:nvPr/>
            </p:nvSpPr>
            <p:spPr>
              <a:xfrm>
                <a:off x="6286789" y="1452448"/>
                <a:ext cx="1960027" cy="1961007"/>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85800">
                  <a:defRPr/>
                </a:pPr>
                <a:endParaRPr lang="en-US" sz="1500" b="1" dirty="0">
                  <a:solidFill>
                    <a:prstClr val="white"/>
                  </a:solidFill>
                </a:endParaRPr>
              </a:p>
            </p:txBody>
          </p:sp>
          <p:sp>
            <p:nvSpPr>
              <p:cNvPr id="19" name="Freeform 123"/>
              <p:cNvSpPr>
                <a:spLocks noChangeAspect="1" noEditPoints="1"/>
              </p:cNvSpPr>
              <p:nvPr/>
            </p:nvSpPr>
            <p:spPr bwMode="auto">
              <a:xfrm>
                <a:off x="6904158" y="1890697"/>
                <a:ext cx="725289" cy="1084508"/>
              </a:xfrm>
              <a:custGeom>
                <a:avLst/>
                <a:gdLst>
                  <a:gd name="T0" fmla="*/ 15 w 100"/>
                  <a:gd name="T1" fmla="*/ 62 h 150"/>
                  <a:gd name="T2" fmla="*/ 20 w 100"/>
                  <a:gd name="T3" fmla="*/ 47 h 150"/>
                  <a:gd name="T4" fmla="*/ 22 w 100"/>
                  <a:gd name="T5" fmla="*/ 46 h 150"/>
                  <a:gd name="T6" fmla="*/ 51 w 100"/>
                  <a:gd name="T7" fmla="*/ 67 h 150"/>
                  <a:gd name="T8" fmla="*/ 79 w 100"/>
                  <a:gd name="T9" fmla="*/ 46 h 150"/>
                  <a:gd name="T10" fmla="*/ 81 w 100"/>
                  <a:gd name="T11" fmla="*/ 46 h 150"/>
                  <a:gd name="T12" fmla="*/ 82 w 100"/>
                  <a:gd name="T13" fmla="*/ 46 h 150"/>
                  <a:gd name="T14" fmla="*/ 87 w 100"/>
                  <a:gd name="T15" fmla="*/ 60 h 150"/>
                  <a:gd name="T16" fmla="*/ 94 w 100"/>
                  <a:gd name="T17" fmla="*/ 62 h 150"/>
                  <a:gd name="T18" fmla="*/ 87 w 100"/>
                  <a:gd name="T19" fmla="*/ 42 h 150"/>
                  <a:gd name="T20" fmla="*/ 88 w 100"/>
                  <a:gd name="T21" fmla="*/ 39 h 150"/>
                  <a:gd name="T22" fmla="*/ 82 w 100"/>
                  <a:gd name="T23" fmla="*/ 32 h 150"/>
                  <a:gd name="T24" fmla="*/ 51 w 100"/>
                  <a:gd name="T25" fmla="*/ 0 h 150"/>
                  <a:gd name="T26" fmla="*/ 19 w 100"/>
                  <a:gd name="T27" fmla="*/ 33 h 150"/>
                  <a:gd name="T28" fmla="*/ 13 w 100"/>
                  <a:gd name="T29" fmla="*/ 40 h 150"/>
                  <a:gd name="T30" fmla="*/ 14 w 100"/>
                  <a:gd name="T31" fmla="*/ 43 h 150"/>
                  <a:gd name="T32" fmla="*/ 8 w 100"/>
                  <a:gd name="T33" fmla="*/ 60 h 150"/>
                  <a:gd name="T34" fmla="*/ 15 w 100"/>
                  <a:gd name="T35" fmla="*/ 62 h 150"/>
                  <a:gd name="T36" fmla="*/ 50 w 100"/>
                  <a:gd name="T37" fmla="*/ 79 h 150"/>
                  <a:gd name="T38" fmla="*/ 15 w 100"/>
                  <a:gd name="T39" fmla="*/ 63 h 150"/>
                  <a:gd name="T40" fmla="*/ 15 w 100"/>
                  <a:gd name="T41" fmla="*/ 66 h 150"/>
                  <a:gd name="T42" fmla="*/ 51 w 100"/>
                  <a:gd name="T43" fmla="*/ 103 h 150"/>
                  <a:gd name="T44" fmla="*/ 87 w 100"/>
                  <a:gd name="T45" fmla="*/ 66 h 150"/>
                  <a:gd name="T46" fmla="*/ 87 w 100"/>
                  <a:gd name="T47" fmla="*/ 60 h 150"/>
                  <a:gd name="T48" fmla="*/ 50 w 100"/>
                  <a:gd name="T49" fmla="*/ 79 h 150"/>
                  <a:gd name="T50" fmla="*/ 92 w 100"/>
                  <a:gd name="T51" fmla="*/ 116 h 150"/>
                  <a:gd name="T52" fmla="*/ 86 w 100"/>
                  <a:gd name="T53" fmla="*/ 110 h 150"/>
                  <a:gd name="T54" fmla="*/ 80 w 100"/>
                  <a:gd name="T55" fmla="*/ 116 h 150"/>
                  <a:gd name="T56" fmla="*/ 86 w 100"/>
                  <a:gd name="T57" fmla="*/ 122 h 150"/>
                  <a:gd name="T58" fmla="*/ 92 w 100"/>
                  <a:gd name="T59" fmla="*/ 116 h 150"/>
                  <a:gd name="T60" fmla="*/ 94 w 100"/>
                  <a:gd name="T61" fmla="*/ 62 h 150"/>
                  <a:gd name="T62" fmla="*/ 95 w 100"/>
                  <a:gd name="T63" fmla="*/ 66 h 150"/>
                  <a:gd name="T64" fmla="*/ 52 w 100"/>
                  <a:gd name="T65" fmla="*/ 110 h 150"/>
                  <a:gd name="T66" fmla="*/ 39 w 100"/>
                  <a:gd name="T67" fmla="*/ 117 h 150"/>
                  <a:gd name="T68" fmla="*/ 41 w 100"/>
                  <a:gd name="T69" fmla="*/ 126 h 150"/>
                  <a:gd name="T70" fmla="*/ 59 w 100"/>
                  <a:gd name="T71" fmla="*/ 128 h 150"/>
                  <a:gd name="T72" fmla="*/ 75 w 100"/>
                  <a:gd name="T73" fmla="*/ 120 h 150"/>
                  <a:gd name="T74" fmla="*/ 75 w 100"/>
                  <a:gd name="T75" fmla="*/ 116 h 150"/>
                  <a:gd name="T76" fmla="*/ 86 w 100"/>
                  <a:gd name="T77" fmla="*/ 104 h 150"/>
                  <a:gd name="T78" fmla="*/ 98 w 100"/>
                  <a:gd name="T79" fmla="*/ 116 h 150"/>
                  <a:gd name="T80" fmla="*/ 86 w 100"/>
                  <a:gd name="T81" fmla="*/ 127 h 150"/>
                  <a:gd name="T82" fmla="*/ 78 w 100"/>
                  <a:gd name="T83" fmla="*/ 124 h 150"/>
                  <a:gd name="T84" fmla="*/ 61 w 100"/>
                  <a:gd name="T85" fmla="*/ 133 h 150"/>
                  <a:gd name="T86" fmla="*/ 50 w 100"/>
                  <a:gd name="T87" fmla="*/ 135 h 150"/>
                  <a:gd name="T88" fmla="*/ 37 w 100"/>
                  <a:gd name="T89" fmla="*/ 130 h 150"/>
                  <a:gd name="T90" fmla="*/ 34 w 100"/>
                  <a:gd name="T91" fmla="*/ 115 h 150"/>
                  <a:gd name="T92" fmla="*/ 40 w 100"/>
                  <a:gd name="T93" fmla="*/ 108 h 150"/>
                  <a:gd name="T94" fmla="*/ 8 w 100"/>
                  <a:gd name="T95" fmla="*/ 66 h 150"/>
                  <a:gd name="T96" fmla="*/ 8 w 100"/>
                  <a:gd name="T97" fmla="*/ 61 h 150"/>
                  <a:gd name="T98" fmla="*/ 0 w 100"/>
                  <a:gd name="T99" fmla="*/ 73 h 150"/>
                  <a:gd name="T100" fmla="*/ 0 w 100"/>
                  <a:gd name="T101" fmla="*/ 137 h 150"/>
                  <a:gd name="T102" fmla="*/ 13 w 100"/>
                  <a:gd name="T103" fmla="*/ 150 h 150"/>
                  <a:gd name="T104" fmla="*/ 87 w 100"/>
                  <a:gd name="T105" fmla="*/ 150 h 150"/>
                  <a:gd name="T106" fmla="*/ 100 w 100"/>
                  <a:gd name="T107" fmla="*/ 137 h 150"/>
                  <a:gd name="T108" fmla="*/ 100 w 100"/>
                  <a:gd name="T109" fmla="*/ 73 h 150"/>
                  <a:gd name="T110" fmla="*/ 94 w 100"/>
                  <a:gd name="T111" fmla="*/ 62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0" h="150">
                    <a:moveTo>
                      <a:pt x="15" y="62"/>
                    </a:moveTo>
                    <a:cubicBezTo>
                      <a:pt x="16" y="57"/>
                      <a:pt x="18" y="51"/>
                      <a:pt x="20" y="47"/>
                    </a:cubicBezTo>
                    <a:cubicBezTo>
                      <a:pt x="21" y="47"/>
                      <a:pt x="21" y="47"/>
                      <a:pt x="22" y="46"/>
                    </a:cubicBezTo>
                    <a:cubicBezTo>
                      <a:pt x="27" y="58"/>
                      <a:pt x="38" y="67"/>
                      <a:pt x="51" y="67"/>
                    </a:cubicBezTo>
                    <a:cubicBezTo>
                      <a:pt x="64" y="67"/>
                      <a:pt x="75" y="58"/>
                      <a:pt x="79" y="46"/>
                    </a:cubicBezTo>
                    <a:cubicBezTo>
                      <a:pt x="80" y="46"/>
                      <a:pt x="80" y="46"/>
                      <a:pt x="81" y="46"/>
                    </a:cubicBezTo>
                    <a:cubicBezTo>
                      <a:pt x="81" y="46"/>
                      <a:pt x="82" y="46"/>
                      <a:pt x="82" y="46"/>
                    </a:cubicBezTo>
                    <a:cubicBezTo>
                      <a:pt x="85" y="50"/>
                      <a:pt x="86" y="55"/>
                      <a:pt x="87" y="60"/>
                    </a:cubicBezTo>
                    <a:cubicBezTo>
                      <a:pt x="87" y="60"/>
                      <a:pt x="93" y="60"/>
                      <a:pt x="94" y="62"/>
                    </a:cubicBezTo>
                    <a:cubicBezTo>
                      <a:pt x="94" y="54"/>
                      <a:pt x="91" y="48"/>
                      <a:pt x="87" y="42"/>
                    </a:cubicBezTo>
                    <a:cubicBezTo>
                      <a:pt x="88" y="41"/>
                      <a:pt x="88" y="40"/>
                      <a:pt x="88" y="39"/>
                    </a:cubicBezTo>
                    <a:cubicBezTo>
                      <a:pt x="88" y="36"/>
                      <a:pt x="85" y="33"/>
                      <a:pt x="82" y="32"/>
                    </a:cubicBezTo>
                    <a:cubicBezTo>
                      <a:pt x="81" y="14"/>
                      <a:pt x="67" y="0"/>
                      <a:pt x="51" y="0"/>
                    </a:cubicBezTo>
                    <a:cubicBezTo>
                      <a:pt x="34" y="0"/>
                      <a:pt x="20" y="15"/>
                      <a:pt x="19" y="33"/>
                    </a:cubicBezTo>
                    <a:cubicBezTo>
                      <a:pt x="16" y="33"/>
                      <a:pt x="13" y="36"/>
                      <a:pt x="13" y="40"/>
                    </a:cubicBezTo>
                    <a:cubicBezTo>
                      <a:pt x="13" y="41"/>
                      <a:pt x="13" y="42"/>
                      <a:pt x="14" y="43"/>
                    </a:cubicBezTo>
                    <a:cubicBezTo>
                      <a:pt x="11" y="49"/>
                      <a:pt x="9" y="54"/>
                      <a:pt x="8" y="60"/>
                    </a:cubicBezTo>
                    <a:cubicBezTo>
                      <a:pt x="10" y="60"/>
                      <a:pt x="14" y="61"/>
                      <a:pt x="15" y="62"/>
                    </a:cubicBezTo>
                    <a:close/>
                    <a:moveTo>
                      <a:pt x="50" y="79"/>
                    </a:moveTo>
                    <a:cubicBezTo>
                      <a:pt x="36" y="79"/>
                      <a:pt x="23" y="73"/>
                      <a:pt x="15" y="63"/>
                    </a:cubicBezTo>
                    <a:cubicBezTo>
                      <a:pt x="15" y="64"/>
                      <a:pt x="15" y="65"/>
                      <a:pt x="15" y="66"/>
                    </a:cubicBezTo>
                    <a:cubicBezTo>
                      <a:pt x="15" y="86"/>
                      <a:pt x="31" y="103"/>
                      <a:pt x="51" y="103"/>
                    </a:cubicBezTo>
                    <a:cubicBezTo>
                      <a:pt x="71" y="103"/>
                      <a:pt x="87" y="86"/>
                      <a:pt x="87" y="66"/>
                    </a:cubicBezTo>
                    <a:cubicBezTo>
                      <a:pt x="87" y="64"/>
                      <a:pt x="87" y="62"/>
                      <a:pt x="87" y="60"/>
                    </a:cubicBezTo>
                    <a:cubicBezTo>
                      <a:pt x="79" y="72"/>
                      <a:pt x="65" y="79"/>
                      <a:pt x="50" y="79"/>
                    </a:cubicBezTo>
                    <a:close/>
                    <a:moveTo>
                      <a:pt x="92" y="116"/>
                    </a:moveTo>
                    <a:cubicBezTo>
                      <a:pt x="92" y="113"/>
                      <a:pt x="90" y="110"/>
                      <a:pt x="86" y="110"/>
                    </a:cubicBezTo>
                    <a:cubicBezTo>
                      <a:pt x="83" y="110"/>
                      <a:pt x="80" y="113"/>
                      <a:pt x="80" y="116"/>
                    </a:cubicBezTo>
                    <a:cubicBezTo>
                      <a:pt x="80" y="119"/>
                      <a:pt x="83" y="122"/>
                      <a:pt x="86" y="122"/>
                    </a:cubicBezTo>
                    <a:cubicBezTo>
                      <a:pt x="90" y="122"/>
                      <a:pt x="92" y="119"/>
                      <a:pt x="92" y="116"/>
                    </a:cubicBezTo>
                    <a:close/>
                    <a:moveTo>
                      <a:pt x="94" y="62"/>
                    </a:moveTo>
                    <a:cubicBezTo>
                      <a:pt x="94" y="63"/>
                      <a:pt x="95" y="65"/>
                      <a:pt x="95" y="66"/>
                    </a:cubicBezTo>
                    <a:cubicBezTo>
                      <a:pt x="95" y="90"/>
                      <a:pt x="75" y="109"/>
                      <a:pt x="52" y="110"/>
                    </a:cubicBezTo>
                    <a:cubicBezTo>
                      <a:pt x="47" y="110"/>
                      <a:pt x="40" y="112"/>
                      <a:pt x="39" y="117"/>
                    </a:cubicBezTo>
                    <a:cubicBezTo>
                      <a:pt x="38" y="120"/>
                      <a:pt x="38" y="124"/>
                      <a:pt x="41" y="126"/>
                    </a:cubicBezTo>
                    <a:cubicBezTo>
                      <a:pt x="44" y="130"/>
                      <a:pt x="51" y="130"/>
                      <a:pt x="59" y="128"/>
                    </a:cubicBezTo>
                    <a:cubicBezTo>
                      <a:pt x="65" y="126"/>
                      <a:pt x="71" y="123"/>
                      <a:pt x="75" y="120"/>
                    </a:cubicBezTo>
                    <a:cubicBezTo>
                      <a:pt x="75" y="119"/>
                      <a:pt x="75" y="117"/>
                      <a:pt x="75" y="116"/>
                    </a:cubicBezTo>
                    <a:cubicBezTo>
                      <a:pt x="75" y="109"/>
                      <a:pt x="80" y="104"/>
                      <a:pt x="86" y="104"/>
                    </a:cubicBezTo>
                    <a:cubicBezTo>
                      <a:pt x="93" y="104"/>
                      <a:pt x="98" y="109"/>
                      <a:pt x="98" y="116"/>
                    </a:cubicBezTo>
                    <a:cubicBezTo>
                      <a:pt x="98" y="122"/>
                      <a:pt x="93" y="127"/>
                      <a:pt x="86" y="127"/>
                    </a:cubicBezTo>
                    <a:cubicBezTo>
                      <a:pt x="83" y="127"/>
                      <a:pt x="80" y="126"/>
                      <a:pt x="78" y="124"/>
                    </a:cubicBezTo>
                    <a:cubicBezTo>
                      <a:pt x="74" y="127"/>
                      <a:pt x="67" y="131"/>
                      <a:pt x="61" y="133"/>
                    </a:cubicBezTo>
                    <a:cubicBezTo>
                      <a:pt x="57" y="134"/>
                      <a:pt x="54" y="135"/>
                      <a:pt x="50" y="135"/>
                    </a:cubicBezTo>
                    <a:cubicBezTo>
                      <a:pt x="45" y="135"/>
                      <a:pt x="40" y="133"/>
                      <a:pt x="37" y="130"/>
                    </a:cubicBezTo>
                    <a:cubicBezTo>
                      <a:pt x="33" y="126"/>
                      <a:pt x="32" y="120"/>
                      <a:pt x="34" y="115"/>
                    </a:cubicBezTo>
                    <a:cubicBezTo>
                      <a:pt x="35" y="112"/>
                      <a:pt x="37" y="110"/>
                      <a:pt x="40" y="108"/>
                    </a:cubicBezTo>
                    <a:cubicBezTo>
                      <a:pt x="21" y="103"/>
                      <a:pt x="8" y="86"/>
                      <a:pt x="8" y="66"/>
                    </a:cubicBezTo>
                    <a:cubicBezTo>
                      <a:pt x="8" y="64"/>
                      <a:pt x="8" y="63"/>
                      <a:pt x="8" y="61"/>
                    </a:cubicBezTo>
                    <a:cubicBezTo>
                      <a:pt x="3" y="63"/>
                      <a:pt x="0" y="67"/>
                      <a:pt x="0" y="73"/>
                    </a:cubicBezTo>
                    <a:cubicBezTo>
                      <a:pt x="0" y="137"/>
                      <a:pt x="0" y="137"/>
                      <a:pt x="0" y="137"/>
                    </a:cubicBezTo>
                    <a:cubicBezTo>
                      <a:pt x="0" y="144"/>
                      <a:pt x="6" y="150"/>
                      <a:pt x="13" y="150"/>
                    </a:cubicBezTo>
                    <a:cubicBezTo>
                      <a:pt x="87" y="150"/>
                      <a:pt x="87" y="150"/>
                      <a:pt x="87" y="150"/>
                    </a:cubicBezTo>
                    <a:cubicBezTo>
                      <a:pt x="94" y="150"/>
                      <a:pt x="100" y="144"/>
                      <a:pt x="100" y="137"/>
                    </a:cubicBezTo>
                    <a:cubicBezTo>
                      <a:pt x="100" y="73"/>
                      <a:pt x="100" y="73"/>
                      <a:pt x="100" y="73"/>
                    </a:cubicBezTo>
                    <a:cubicBezTo>
                      <a:pt x="100" y="68"/>
                      <a:pt x="98" y="64"/>
                      <a:pt x="94" y="62"/>
                    </a:cubicBezTo>
                    <a:close/>
                  </a:path>
                </a:pathLst>
              </a:custGeom>
              <a:solidFill>
                <a:schemeClr val="bg1"/>
              </a:solidFill>
              <a:ln>
                <a:noFill/>
              </a:ln>
            </p:spPr>
            <p:txBody>
              <a:bodyPr/>
              <a:lstStyle/>
              <a:p>
                <a:pPr defTabSz="685800">
                  <a:defRPr/>
                </a:pPr>
                <a:endParaRPr lang="en-US" sz="1500" b="1" dirty="0">
                  <a:solidFill>
                    <a:prstClr val="white"/>
                  </a:solidFill>
                  <a:latin typeface="Times New Roman" pitchFamily="18" charset="0"/>
                </a:endParaRPr>
              </a:p>
            </p:txBody>
          </p:sp>
        </p:grpSp>
      </p:grpSp>
      <p:sp>
        <p:nvSpPr>
          <p:cNvPr id="21" name="TextBox 20"/>
          <p:cNvSpPr txBox="1"/>
          <p:nvPr/>
        </p:nvSpPr>
        <p:spPr bwMode="auto">
          <a:xfrm>
            <a:off x="3631525" y="3362876"/>
            <a:ext cx="1500188" cy="424732"/>
          </a:xfrm>
          <a:prstGeom prst="rect">
            <a:avLst/>
          </a:prstGeom>
          <a:noFill/>
        </p:spPr>
        <p:txBody>
          <a:bodyPr>
            <a:spAutoFit/>
          </a:bodyPr>
          <a:lstStyle/>
          <a:p>
            <a:pPr algn="ctr" defTabSz="685800">
              <a:lnSpc>
                <a:spcPct val="80000"/>
              </a:lnSpc>
              <a:defRPr/>
            </a:pPr>
            <a:r>
              <a:rPr lang="en-US" sz="1350" b="1" dirty="0">
                <a:solidFill>
                  <a:prstClr val="black"/>
                </a:solidFill>
              </a:rPr>
              <a:t>Increased access</a:t>
            </a:r>
          </a:p>
          <a:p>
            <a:pPr algn="ctr" defTabSz="685800">
              <a:lnSpc>
                <a:spcPct val="80000"/>
              </a:lnSpc>
              <a:defRPr/>
            </a:pPr>
            <a:r>
              <a:rPr lang="en-US" sz="1350" b="1" dirty="0">
                <a:solidFill>
                  <a:prstClr val="black"/>
                </a:solidFill>
              </a:rPr>
              <a:t>to care</a:t>
            </a:r>
            <a:endParaRPr lang="en-US" sz="1350" b="1" dirty="0">
              <a:solidFill>
                <a:prstClr val="white"/>
              </a:solidFill>
            </a:endParaRPr>
          </a:p>
        </p:txBody>
      </p:sp>
      <p:grpSp>
        <p:nvGrpSpPr>
          <p:cNvPr id="22" name="Group 7"/>
          <p:cNvGrpSpPr>
            <a:grpSpLocks/>
          </p:cNvGrpSpPr>
          <p:nvPr/>
        </p:nvGrpSpPr>
        <p:grpSpPr bwMode="auto">
          <a:xfrm>
            <a:off x="3646267" y="1905552"/>
            <a:ext cx="1470704" cy="1470119"/>
            <a:chOff x="3581400" y="1464576"/>
            <a:chExt cx="1960604" cy="1960604"/>
          </a:xfrm>
        </p:grpSpPr>
        <p:sp>
          <p:nvSpPr>
            <p:cNvPr id="23" name="Oval 22"/>
            <p:cNvSpPr/>
            <p:nvPr/>
          </p:nvSpPr>
          <p:spPr>
            <a:xfrm>
              <a:off x="3580795" y="1464576"/>
              <a:ext cx="1961816" cy="1961007"/>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85800">
                <a:defRPr/>
              </a:pPr>
              <a:endParaRPr lang="en-US" sz="1500" b="1" dirty="0">
                <a:solidFill>
                  <a:prstClr val="white"/>
                </a:solidFill>
              </a:endParaRPr>
            </a:p>
          </p:txBody>
        </p:sp>
        <p:sp>
          <p:nvSpPr>
            <p:cNvPr id="24" name="Freeform 138"/>
            <p:cNvSpPr>
              <a:spLocks noChangeAspect="1" noEditPoints="1"/>
            </p:cNvSpPr>
            <p:nvPr/>
          </p:nvSpPr>
          <p:spPr bwMode="auto">
            <a:xfrm>
              <a:off x="4171245" y="1974279"/>
              <a:ext cx="780917" cy="941602"/>
            </a:xfrm>
            <a:custGeom>
              <a:avLst/>
              <a:gdLst>
                <a:gd name="T0" fmla="*/ 87 w 144"/>
                <a:gd name="T1" fmla="*/ 13 h 173"/>
                <a:gd name="T2" fmla="*/ 76 w 144"/>
                <a:gd name="T3" fmla="*/ 20 h 173"/>
                <a:gd name="T4" fmla="*/ 72 w 144"/>
                <a:gd name="T5" fmla="*/ 0 h 173"/>
                <a:gd name="T6" fmla="*/ 67 w 144"/>
                <a:gd name="T7" fmla="*/ 20 h 173"/>
                <a:gd name="T8" fmla="*/ 57 w 144"/>
                <a:gd name="T9" fmla="*/ 13 h 173"/>
                <a:gd name="T10" fmla="*/ 1 w 144"/>
                <a:gd name="T11" fmla="*/ 35 h 173"/>
                <a:gd name="T12" fmla="*/ 10 w 144"/>
                <a:gd name="T13" fmla="*/ 38 h 173"/>
                <a:gd name="T14" fmla="*/ 20 w 144"/>
                <a:gd name="T15" fmla="*/ 42 h 173"/>
                <a:gd name="T16" fmla="*/ 30 w 144"/>
                <a:gd name="T17" fmla="*/ 46 h 173"/>
                <a:gd name="T18" fmla="*/ 41 w 144"/>
                <a:gd name="T19" fmla="*/ 49 h 173"/>
                <a:gd name="T20" fmla="*/ 51 w 144"/>
                <a:gd name="T21" fmla="*/ 52 h 173"/>
                <a:gd name="T22" fmla="*/ 60 w 144"/>
                <a:gd name="T23" fmla="*/ 55 h 173"/>
                <a:gd name="T24" fmla="*/ 50 w 144"/>
                <a:gd name="T25" fmla="*/ 87 h 173"/>
                <a:gd name="T26" fmla="*/ 56 w 144"/>
                <a:gd name="T27" fmla="*/ 72 h 173"/>
                <a:gd name="T28" fmla="*/ 34 w 144"/>
                <a:gd name="T29" fmla="*/ 63 h 173"/>
                <a:gd name="T30" fmla="*/ 54 w 144"/>
                <a:gd name="T31" fmla="*/ 99 h 173"/>
                <a:gd name="T32" fmla="*/ 58 w 144"/>
                <a:gd name="T33" fmla="*/ 120 h 173"/>
                <a:gd name="T34" fmla="*/ 62 w 144"/>
                <a:gd name="T35" fmla="*/ 142 h 173"/>
                <a:gd name="T36" fmla="*/ 61 w 144"/>
                <a:gd name="T37" fmla="*/ 158 h 173"/>
                <a:gd name="T38" fmla="*/ 72 w 144"/>
                <a:gd name="T39" fmla="*/ 173 h 173"/>
                <a:gd name="T40" fmla="*/ 82 w 144"/>
                <a:gd name="T41" fmla="*/ 158 h 173"/>
                <a:gd name="T42" fmla="*/ 81 w 144"/>
                <a:gd name="T43" fmla="*/ 142 h 173"/>
                <a:gd name="T44" fmla="*/ 85 w 144"/>
                <a:gd name="T45" fmla="*/ 120 h 173"/>
                <a:gd name="T46" fmla="*/ 89 w 144"/>
                <a:gd name="T47" fmla="*/ 99 h 173"/>
                <a:gd name="T48" fmla="*/ 109 w 144"/>
                <a:gd name="T49" fmla="*/ 63 h 173"/>
                <a:gd name="T50" fmla="*/ 87 w 144"/>
                <a:gd name="T51" fmla="*/ 72 h 173"/>
                <a:gd name="T52" fmla="*/ 93 w 144"/>
                <a:gd name="T53" fmla="*/ 87 h 173"/>
                <a:gd name="T54" fmla="*/ 83 w 144"/>
                <a:gd name="T55" fmla="*/ 55 h 173"/>
                <a:gd name="T56" fmla="*/ 93 w 144"/>
                <a:gd name="T57" fmla="*/ 52 h 173"/>
                <a:gd name="T58" fmla="*/ 103 w 144"/>
                <a:gd name="T59" fmla="*/ 49 h 173"/>
                <a:gd name="T60" fmla="*/ 113 w 144"/>
                <a:gd name="T61" fmla="*/ 46 h 173"/>
                <a:gd name="T62" fmla="*/ 123 w 144"/>
                <a:gd name="T63" fmla="*/ 42 h 173"/>
                <a:gd name="T64" fmla="*/ 133 w 144"/>
                <a:gd name="T65" fmla="*/ 38 h 173"/>
                <a:gd name="T66" fmla="*/ 142 w 144"/>
                <a:gd name="T67" fmla="*/ 35 h 173"/>
                <a:gd name="T68" fmla="*/ 83 w 144"/>
                <a:gd name="T69" fmla="*/ 108 h 173"/>
                <a:gd name="T70" fmla="*/ 68 w 144"/>
                <a:gd name="T71" fmla="*/ 115 h 173"/>
                <a:gd name="T72" fmla="*/ 68 w 144"/>
                <a:gd name="T73" fmla="*/ 115 h 173"/>
                <a:gd name="T74" fmla="*/ 68 w 144"/>
                <a:gd name="T75" fmla="*/ 124 h 173"/>
                <a:gd name="T76" fmla="*/ 75 w 144"/>
                <a:gd name="T77" fmla="*/ 144 h 173"/>
                <a:gd name="T78" fmla="*/ 75 w 144"/>
                <a:gd name="T79" fmla="*/ 144 h 173"/>
                <a:gd name="T80" fmla="*/ 69 w 144"/>
                <a:gd name="T81" fmla="*/ 144 h 173"/>
                <a:gd name="T82" fmla="*/ 69 w 144"/>
                <a:gd name="T83" fmla="*/ 155 h 173"/>
                <a:gd name="T84" fmla="*/ 79 w 144"/>
                <a:gd name="T85" fmla="*/ 158 h 173"/>
                <a:gd name="T86" fmla="*/ 79 w 144"/>
                <a:gd name="T87" fmla="*/ 158 h 173"/>
                <a:gd name="T88" fmla="*/ 78 w 144"/>
                <a:gd name="T89" fmla="*/ 125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4" h="173">
                  <a:moveTo>
                    <a:pt x="140" y="29"/>
                  </a:moveTo>
                  <a:cubicBezTo>
                    <a:pt x="125" y="26"/>
                    <a:pt x="110" y="20"/>
                    <a:pt x="102" y="15"/>
                  </a:cubicBezTo>
                  <a:cubicBezTo>
                    <a:pt x="96" y="12"/>
                    <a:pt x="92" y="12"/>
                    <a:pt x="87" y="13"/>
                  </a:cubicBezTo>
                  <a:cubicBezTo>
                    <a:pt x="81" y="14"/>
                    <a:pt x="81" y="18"/>
                    <a:pt x="80" y="22"/>
                  </a:cubicBezTo>
                  <a:cubicBezTo>
                    <a:pt x="80" y="25"/>
                    <a:pt x="78" y="27"/>
                    <a:pt x="76" y="28"/>
                  </a:cubicBezTo>
                  <a:cubicBezTo>
                    <a:pt x="76" y="20"/>
                    <a:pt x="76" y="20"/>
                    <a:pt x="76" y="20"/>
                  </a:cubicBezTo>
                  <a:cubicBezTo>
                    <a:pt x="76" y="19"/>
                    <a:pt x="76" y="18"/>
                    <a:pt x="76" y="18"/>
                  </a:cubicBezTo>
                  <a:cubicBezTo>
                    <a:pt x="79" y="16"/>
                    <a:pt x="81" y="13"/>
                    <a:pt x="81" y="9"/>
                  </a:cubicBezTo>
                  <a:cubicBezTo>
                    <a:pt x="81" y="4"/>
                    <a:pt x="77" y="0"/>
                    <a:pt x="72" y="0"/>
                  </a:cubicBezTo>
                  <a:cubicBezTo>
                    <a:pt x="66" y="0"/>
                    <a:pt x="62" y="4"/>
                    <a:pt x="62" y="9"/>
                  </a:cubicBezTo>
                  <a:cubicBezTo>
                    <a:pt x="62" y="13"/>
                    <a:pt x="64" y="16"/>
                    <a:pt x="67" y="18"/>
                  </a:cubicBezTo>
                  <a:cubicBezTo>
                    <a:pt x="67" y="18"/>
                    <a:pt x="67" y="19"/>
                    <a:pt x="67" y="20"/>
                  </a:cubicBezTo>
                  <a:cubicBezTo>
                    <a:pt x="67" y="28"/>
                    <a:pt x="67" y="28"/>
                    <a:pt x="67" y="28"/>
                  </a:cubicBezTo>
                  <a:cubicBezTo>
                    <a:pt x="65" y="27"/>
                    <a:pt x="64" y="25"/>
                    <a:pt x="63" y="22"/>
                  </a:cubicBezTo>
                  <a:cubicBezTo>
                    <a:pt x="62" y="18"/>
                    <a:pt x="62" y="14"/>
                    <a:pt x="57" y="13"/>
                  </a:cubicBezTo>
                  <a:cubicBezTo>
                    <a:pt x="52" y="12"/>
                    <a:pt x="47" y="12"/>
                    <a:pt x="41" y="15"/>
                  </a:cubicBezTo>
                  <a:cubicBezTo>
                    <a:pt x="33" y="20"/>
                    <a:pt x="19" y="26"/>
                    <a:pt x="3" y="29"/>
                  </a:cubicBezTo>
                  <a:cubicBezTo>
                    <a:pt x="0" y="30"/>
                    <a:pt x="0" y="33"/>
                    <a:pt x="1" y="35"/>
                  </a:cubicBezTo>
                  <a:cubicBezTo>
                    <a:pt x="2" y="35"/>
                    <a:pt x="4" y="38"/>
                    <a:pt x="9" y="37"/>
                  </a:cubicBezTo>
                  <a:cubicBezTo>
                    <a:pt x="10" y="37"/>
                    <a:pt x="32" y="28"/>
                    <a:pt x="32" y="28"/>
                  </a:cubicBezTo>
                  <a:cubicBezTo>
                    <a:pt x="32" y="28"/>
                    <a:pt x="11" y="37"/>
                    <a:pt x="10" y="38"/>
                  </a:cubicBezTo>
                  <a:cubicBezTo>
                    <a:pt x="9" y="39"/>
                    <a:pt x="11" y="44"/>
                    <a:pt x="19" y="41"/>
                  </a:cubicBezTo>
                  <a:cubicBezTo>
                    <a:pt x="20" y="41"/>
                    <a:pt x="35" y="31"/>
                    <a:pt x="35" y="31"/>
                  </a:cubicBezTo>
                  <a:cubicBezTo>
                    <a:pt x="35" y="31"/>
                    <a:pt x="20" y="41"/>
                    <a:pt x="20" y="42"/>
                  </a:cubicBezTo>
                  <a:cubicBezTo>
                    <a:pt x="19" y="43"/>
                    <a:pt x="22" y="49"/>
                    <a:pt x="29" y="45"/>
                  </a:cubicBezTo>
                  <a:cubicBezTo>
                    <a:pt x="30" y="45"/>
                    <a:pt x="40" y="34"/>
                    <a:pt x="40" y="34"/>
                  </a:cubicBezTo>
                  <a:cubicBezTo>
                    <a:pt x="40" y="34"/>
                    <a:pt x="31" y="45"/>
                    <a:pt x="30" y="46"/>
                  </a:cubicBezTo>
                  <a:cubicBezTo>
                    <a:pt x="30" y="47"/>
                    <a:pt x="33" y="52"/>
                    <a:pt x="39" y="48"/>
                  </a:cubicBezTo>
                  <a:cubicBezTo>
                    <a:pt x="40" y="48"/>
                    <a:pt x="47" y="38"/>
                    <a:pt x="47" y="38"/>
                  </a:cubicBezTo>
                  <a:cubicBezTo>
                    <a:pt x="47" y="38"/>
                    <a:pt x="41" y="48"/>
                    <a:pt x="41" y="49"/>
                  </a:cubicBezTo>
                  <a:cubicBezTo>
                    <a:pt x="40" y="51"/>
                    <a:pt x="45" y="54"/>
                    <a:pt x="50" y="51"/>
                  </a:cubicBezTo>
                  <a:cubicBezTo>
                    <a:pt x="51" y="50"/>
                    <a:pt x="56" y="41"/>
                    <a:pt x="56" y="41"/>
                  </a:cubicBezTo>
                  <a:cubicBezTo>
                    <a:pt x="56" y="41"/>
                    <a:pt x="51" y="51"/>
                    <a:pt x="51" y="52"/>
                  </a:cubicBezTo>
                  <a:cubicBezTo>
                    <a:pt x="50" y="53"/>
                    <a:pt x="53" y="58"/>
                    <a:pt x="58" y="55"/>
                  </a:cubicBezTo>
                  <a:cubicBezTo>
                    <a:pt x="60" y="53"/>
                    <a:pt x="64" y="44"/>
                    <a:pt x="64" y="44"/>
                  </a:cubicBezTo>
                  <a:cubicBezTo>
                    <a:pt x="64" y="44"/>
                    <a:pt x="60" y="54"/>
                    <a:pt x="60" y="55"/>
                  </a:cubicBezTo>
                  <a:cubicBezTo>
                    <a:pt x="59" y="57"/>
                    <a:pt x="60" y="60"/>
                    <a:pt x="67" y="57"/>
                  </a:cubicBezTo>
                  <a:cubicBezTo>
                    <a:pt x="68" y="92"/>
                    <a:pt x="68" y="92"/>
                    <a:pt x="68" y="92"/>
                  </a:cubicBezTo>
                  <a:cubicBezTo>
                    <a:pt x="61" y="90"/>
                    <a:pt x="54" y="89"/>
                    <a:pt x="50" y="87"/>
                  </a:cubicBezTo>
                  <a:cubicBezTo>
                    <a:pt x="42" y="83"/>
                    <a:pt x="41" y="80"/>
                    <a:pt x="41" y="77"/>
                  </a:cubicBezTo>
                  <a:cubicBezTo>
                    <a:pt x="42" y="73"/>
                    <a:pt x="44" y="71"/>
                    <a:pt x="46" y="70"/>
                  </a:cubicBezTo>
                  <a:cubicBezTo>
                    <a:pt x="51" y="69"/>
                    <a:pt x="53" y="72"/>
                    <a:pt x="56" y="72"/>
                  </a:cubicBezTo>
                  <a:cubicBezTo>
                    <a:pt x="60" y="72"/>
                    <a:pt x="64" y="71"/>
                    <a:pt x="64" y="67"/>
                  </a:cubicBezTo>
                  <a:cubicBezTo>
                    <a:pt x="64" y="63"/>
                    <a:pt x="58" y="58"/>
                    <a:pt x="51" y="58"/>
                  </a:cubicBezTo>
                  <a:cubicBezTo>
                    <a:pt x="44" y="57"/>
                    <a:pt x="39" y="59"/>
                    <a:pt x="34" y="63"/>
                  </a:cubicBezTo>
                  <a:cubicBezTo>
                    <a:pt x="30" y="66"/>
                    <a:pt x="28" y="71"/>
                    <a:pt x="28" y="78"/>
                  </a:cubicBezTo>
                  <a:cubicBezTo>
                    <a:pt x="28" y="84"/>
                    <a:pt x="31" y="89"/>
                    <a:pt x="34" y="91"/>
                  </a:cubicBezTo>
                  <a:cubicBezTo>
                    <a:pt x="38" y="93"/>
                    <a:pt x="41" y="96"/>
                    <a:pt x="54" y="99"/>
                  </a:cubicBezTo>
                  <a:cubicBezTo>
                    <a:pt x="52" y="102"/>
                    <a:pt x="51" y="106"/>
                    <a:pt x="51" y="107"/>
                  </a:cubicBezTo>
                  <a:cubicBezTo>
                    <a:pt x="51" y="110"/>
                    <a:pt x="52" y="115"/>
                    <a:pt x="57" y="120"/>
                  </a:cubicBezTo>
                  <a:cubicBezTo>
                    <a:pt x="57" y="120"/>
                    <a:pt x="58" y="120"/>
                    <a:pt x="58" y="120"/>
                  </a:cubicBezTo>
                  <a:cubicBezTo>
                    <a:pt x="56" y="122"/>
                    <a:pt x="55" y="123"/>
                    <a:pt x="54" y="124"/>
                  </a:cubicBezTo>
                  <a:cubicBezTo>
                    <a:pt x="53" y="126"/>
                    <a:pt x="52" y="132"/>
                    <a:pt x="54" y="135"/>
                  </a:cubicBezTo>
                  <a:cubicBezTo>
                    <a:pt x="56" y="139"/>
                    <a:pt x="59" y="141"/>
                    <a:pt x="62" y="142"/>
                  </a:cubicBezTo>
                  <a:cubicBezTo>
                    <a:pt x="61" y="143"/>
                    <a:pt x="61" y="145"/>
                    <a:pt x="61" y="146"/>
                  </a:cubicBezTo>
                  <a:cubicBezTo>
                    <a:pt x="61" y="149"/>
                    <a:pt x="62" y="151"/>
                    <a:pt x="65" y="153"/>
                  </a:cubicBezTo>
                  <a:cubicBezTo>
                    <a:pt x="62" y="154"/>
                    <a:pt x="60" y="156"/>
                    <a:pt x="61" y="158"/>
                  </a:cubicBezTo>
                  <a:cubicBezTo>
                    <a:pt x="62" y="162"/>
                    <a:pt x="65" y="162"/>
                    <a:pt x="69" y="163"/>
                  </a:cubicBezTo>
                  <a:cubicBezTo>
                    <a:pt x="69" y="168"/>
                    <a:pt x="69" y="168"/>
                    <a:pt x="69" y="168"/>
                  </a:cubicBezTo>
                  <a:cubicBezTo>
                    <a:pt x="69" y="171"/>
                    <a:pt x="69" y="173"/>
                    <a:pt x="72" y="173"/>
                  </a:cubicBezTo>
                  <a:cubicBezTo>
                    <a:pt x="74" y="173"/>
                    <a:pt x="74" y="171"/>
                    <a:pt x="74" y="168"/>
                  </a:cubicBezTo>
                  <a:cubicBezTo>
                    <a:pt x="74" y="163"/>
                    <a:pt x="74" y="163"/>
                    <a:pt x="74" y="163"/>
                  </a:cubicBezTo>
                  <a:cubicBezTo>
                    <a:pt x="78" y="162"/>
                    <a:pt x="82" y="162"/>
                    <a:pt x="82" y="158"/>
                  </a:cubicBezTo>
                  <a:cubicBezTo>
                    <a:pt x="83" y="156"/>
                    <a:pt x="81" y="154"/>
                    <a:pt x="78" y="153"/>
                  </a:cubicBezTo>
                  <a:cubicBezTo>
                    <a:pt x="81" y="151"/>
                    <a:pt x="82" y="149"/>
                    <a:pt x="82" y="146"/>
                  </a:cubicBezTo>
                  <a:cubicBezTo>
                    <a:pt x="82" y="145"/>
                    <a:pt x="82" y="143"/>
                    <a:pt x="81" y="142"/>
                  </a:cubicBezTo>
                  <a:cubicBezTo>
                    <a:pt x="85" y="141"/>
                    <a:pt x="87" y="139"/>
                    <a:pt x="89" y="135"/>
                  </a:cubicBezTo>
                  <a:cubicBezTo>
                    <a:pt x="91" y="132"/>
                    <a:pt x="91" y="126"/>
                    <a:pt x="89" y="124"/>
                  </a:cubicBezTo>
                  <a:cubicBezTo>
                    <a:pt x="88" y="123"/>
                    <a:pt x="87" y="122"/>
                    <a:pt x="85" y="120"/>
                  </a:cubicBezTo>
                  <a:cubicBezTo>
                    <a:pt x="85" y="120"/>
                    <a:pt x="86" y="120"/>
                    <a:pt x="86" y="120"/>
                  </a:cubicBezTo>
                  <a:cubicBezTo>
                    <a:pt x="92" y="115"/>
                    <a:pt x="92" y="110"/>
                    <a:pt x="92" y="107"/>
                  </a:cubicBezTo>
                  <a:cubicBezTo>
                    <a:pt x="92" y="106"/>
                    <a:pt x="91" y="102"/>
                    <a:pt x="89" y="99"/>
                  </a:cubicBezTo>
                  <a:cubicBezTo>
                    <a:pt x="102" y="96"/>
                    <a:pt x="105" y="93"/>
                    <a:pt x="109" y="91"/>
                  </a:cubicBezTo>
                  <a:cubicBezTo>
                    <a:pt x="112" y="89"/>
                    <a:pt x="115" y="84"/>
                    <a:pt x="115" y="78"/>
                  </a:cubicBezTo>
                  <a:cubicBezTo>
                    <a:pt x="115" y="71"/>
                    <a:pt x="113" y="66"/>
                    <a:pt x="109" y="63"/>
                  </a:cubicBezTo>
                  <a:cubicBezTo>
                    <a:pt x="105" y="59"/>
                    <a:pt x="99" y="57"/>
                    <a:pt x="92" y="58"/>
                  </a:cubicBezTo>
                  <a:cubicBezTo>
                    <a:pt x="86" y="58"/>
                    <a:pt x="79" y="63"/>
                    <a:pt x="79" y="67"/>
                  </a:cubicBezTo>
                  <a:cubicBezTo>
                    <a:pt x="79" y="71"/>
                    <a:pt x="83" y="72"/>
                    <a:pt x="87" y="72"/>
                  </a:cubicBezTo>
                  <a:cubicBezTo>
                    <a:pt x="91" y="72"/>
                    <a:pt x="92" y="69"/>
                    <a:pt x="97" y="70"/>
                  </a:cubicBezTo>
                  <a:cubicBezTo>
                    <a:pt x="99" y="71"/>
                    <a:pt x="101" y="73"/>
                    <a:pt x="102" y="77"/>
                  </a:cubicBezTo>
                  <a:cubicBezTo>
                    <a:pt x="102" y="80"/>
                    <a:pt x="101" y="83"/>
                    <a:pt x="93" y="87"/>
                  </a:cubicBezTo>
                  <a:cubicBezTo>
                    <a:pt x="89" y="89"/>
                    <a:pt x="82" y="90"/>
                    <a:pt x="75" y="92"/>
                  </a:cubicBezTo>
                  <a:cubicBezTo>
                    <a:pt x="76" y="57"/>
                    <a:pt x="76" y="57"/>
                    <a:pt x="76" y="57"/>
                  </a:cubicBezTo>
                  <a:cubicBezTo>
                    <a:pt x="83" y="60"/>
                    <a:pt x="84" y="57"/>
                    <a:pt x="83" y="55"/>
                  </a:cubicBezTo>
                  <a:cubicBezTo>
                    <a:pt x="83" y="54"/>
                    <a:pt x="79" y="44"/>
                    <a:pt x="79" y="44"/>
                  </a:cubicBezTo>
                  <a:cubicBezTo>
                    <a:pt x="80" y="44"/>
                    <a:pt x="84" y="53"/>
                    <a:pt x="85" y="55"/>
                  </a:cubicBezTo>
                  <a:cubicBezTo>
                    <a:pt x="90" y="58"/>
                    <a:pt x="93" y="53"/>
                    <a:pt x="93" y="52"/>
                  </a:cubicBezTo>
                  <a:cubicBezTo>
                    <a:pt x="92" y="51"/>
                    <a:pt x="87" y="41"/>
                    <a:pt x="87" y="41"/>
                  </a:cubicBezTo>
                  <a:cubicBezTo>
                    <a:pt x="88" y="41"/>
                    <a:pt x="92" y="50"/>
                    <a:pt x="94" y="51"/>
                  </a:cubicBezTo>
                  <a:cubicBezTo>
                    <a:pt x="98" y="54"/>
                    <a:pt x="103" y="51"/>
                    <a:pt x="103" y="49"/>
                  </a:cubicBezTo>
                  <a:cubicBezTo>
                    <a:pt x="102" y="48"/>
                    <a:pt x="96" y="38"/>
                    <a:pt x="96" y="38"/>
                  </a:cubicBezTo>
                  <a:cubicBezTo>
                    <a:pt x="96" y="38"/>
                    <a:pt x="103" y="48"/>
                    <a:pt x="104" y="48"/>
                  </a:cubicBezTo>
                  <a:cubicBezTo>
                    <a:pt x="110" y="52"/>
                    <a:pt x="113" y="47"/>
                    <a:pt x="113" y="46"/>
                  </a:cubicBezTo>
                  <a:cubicBezTo>
                    <a:pt x="113" y="45"/>
                    <a:pt x="103" y="34"/>
                    <a:pt x="103" y="34"/>
                  </a:cubicBezTo>
                  <a:cubicBezTo>
                    <a:pt x="103" y="34"/>
                    <a:pt x="113" y="45"/>
                    <a:pt x="114" y="45"/>
                  </a:cubicBezTo>
                  <a:cubicBezTo>
                    <a:pt x="121" y="49"/>
                    <a:pt x="124" y="43"/>
                    <a:pt x="123" y="42"/>
                  </a:cubicBezTo>
                  <a:cubicBezTo>
                    <a:pt x="123" y="41"/>
                    <a:pt x="108" y="31"/>
                    <a:pt x="108" y="31"/>
                  </a:cubicBezTo>
                  <a:cubicBezTo>
                    <a:pt x="108" y="31"/>
                    <a:pt x="123" y="41"/>
                    <a:pt x="124" y="41"/>
                  </a:cubicBezTo>
                  <a:cubicBezTo>
                    <a:pt x="132" y="44"/>
                    <a:pt x="134" y="39"/>
                    <a:pt x="133" y="38"/>
                  </a:cubicBezTo>
                  <a:cubicBezTo>
                    <a:pt x="133" y="37"/>
                    <a:pt x="111" y="28"/>
                    <a:pt x="111" y="28"/>
                  </a:cubicBezTo>
                  <a:cubicBezTo>
                    <a:pt x="111" y="28"/>
                    <a:pt x="133" y="37"/>
                    <a:pt x="134" y="37"/>
                  </a:cubicBezTo>
                  <a:cubicBezTo>
                    <a:pt x="139" y="38"/>
                    <a:pt x="141" y="35"/>
                    <a:pt x="142" y="35"/>
                  </a:cubicBezTo>
                  <a:cubicBezTo>
                    <a:pt x="144" y="33"/>
                    <a:pt x="143" y="30"/>
                    <a:pt x="140" y="29"/>
                  </a:cubicBezTo>
                  <a:close/>
                  <a:moveTo>
                    <a:pt x="75" y="101"/>
                  </a:moveTo>
                  <a:cubicBezTo>
                    <a:pt x="82" y="103"/>
                    <a:pt x="83" y="106"/>
                    <a:pt x="83" y="108"/>
                  </a:cubicBezTo>
                  <a:cubicBezTo>
                    <a:pt x="83" y="110"/>
                    <a:pt x="83" y="113"/>
                    <a:pt x="75" y="115"/>
                  </a:cubicBezTo>
                  <a:lnTo>
                    <a:pt x="75" y="101"/>
                  </a:lnTo>
                  <a:close/>
                  <a:moveTo>
                    <a:pt x="68" y="115"/>
                  </a:moveTo>
                  <a:cubicBezTo>
                    <a:pt x="60" y="113"/>
                    <a:pt x="60" y="110"/>
                    <a:pt x="60" y="108"/>
                  </a:cubicBezTo>
                  <a:cubicBezTo>
                    <a:pt x="60" y="106"/>
                    <a:pt x="61" y="103"/>
                    <a:pt x="68" y="101"/>
                  </a:cubicBezTo>
                  <a:lnTo>
                    <a:pt x="68" y="115"/>
                  </a:lnTo>
                  <a:close/>
                  <a:moveTo>
                    <a:pt x="60" y="130"/>
                  </a:moveTo>
                  <a:cubicBezTo>
                    <a:pt x="60" y="129"/>
                    <a:pt x="62" y="126"/>
                    <a:pt x="65" y="125"/>
                  </a:cubicBezTo>
                  <a:cubicBezTo>
                    <a:pt x="66" y="125"/>
                    <a:pt x="67" y="125"/>
                    <a:pt x="68" y="124"/>
                  </a:cubicBezTo>
                  <a:cubicBezTo>
                    <a:pt x="68" y="136"/>
                    <a:pt x="68" y="136"/>
                    <a:pt x="68" y="136"/>
                  </a:cubicBezTo>
                  <a:cubicBezTo>
                    <a:pt x="61" y="134"/>
                    <a:pt x="60" y="132"/>
                    <a:pt x="60" y="130"/>
                  </a:cubicBezTo>
                  <a:close/>
                  <a:moveTo>
                    <a:pt x="75" y="144"/>
                  </a:moveTo>
                  <a:cubicBezTo>
                    <a:pt x="78" y="145"/>
                    <a:pt x="78" y="146"/>
                    <a:pt x="78" y="147"/>
                  </a:cubicBezTo>
                  <a:cubicBezTo>
                    <a:pt x="78" y="149"/>
                    <a:pt x="77" y="150"/>
                    <a:pt x="75" y="151"/>
                  </a:cubicBezTo>
                  <a:lnTo>
                    <a:pt x="75" y="144"/>
                  </a:lnTo>
                  <a:close/>
                  <a:moveTo>
                    <a:pt x="69" y="151"/>
                  </a:moveTo>
                  <a:cubicBezTo>
                    <a:pt x="66" y="150"/>
                    <a:pt x="65" y="149"/>
                    <a:pt x="65" y="147"/>
                  </a:cubicBezTo>
                  <a:cubicBezTo>
                    <a:pt x="65" y="146"/>
                    <a:pt x="65" y="145"/>
                    <a:pt x="69" y="144"/>
                  </a:cubicBezTo>
                  <a:lnTo>
                    <a:pt x="69" y="151"/>
                  </a:lnTo>
                  <a:close/>
                  <a:moveTo>
                    <a:pt x="64" y="158"/>
                  </a:moveTo>
                  <a:cubicBezTo>
                    <a:pt x="65" y="156"/>
                    <a:pt x="66" y="156"/>
                    <a:pt x="69" y="155"/>
                  </a:cubicBezTo>
                  <a:cubicBezTo>
                    <a:pt x="69" y="161"/>
                    <a:pt x="69" y="161"/>
                    <a:pt x="69" y="161"/>
                  </a:cubicBezTo>
                  <a:cubicBezTo>
                    <a:pt x="67" y="160"/>
                    <a:pt x="64" y="160"/>
                    <a:pt x="64" y="158"/>
                  </a:cubicBezTo>
                  <a:close/>
                  <a:moveTo>
                    <a:pt x="79" y="158"/>
                  </a:moveTo>
                  <a:cubicBezTo>
                    <a:pt x="79" y="160"/>
                    <a:pt x="77" y="160"/>
                    <a:pt x="74" y="161"/>
                  </a:cubicBezTo>
                  <a:cubicBezTo>
                    <a:pt x="74" y="155"/>
                    <a:pt x="74" y="155"/>
                    <a:pt x="74" y="155"/>
                  </a:cubicBezTo>
                  <a:cubicBezTo>
                    <a:pt x="77" y="156"/>
                    <a:pt x="79" y="156"/>
                    <a:pt x="79" y="158"/>
                  </a:cubicBezTo>
                  <a:close/>
                  <a:moveTo>
                    <a:pt x="75" y="136"/>
                  </a:moveTo>
                  <a:cubicBezTo>
                    <a:pt x="75" y="124"/>
                    <a:pt x="75" y="124"/>
                    <a:pt x="75" y="124"/>
                  </a:cubicBezTo>
                  <a:cubicBezTo>
                    <a:pt x="76" y="125"/>
                    <a:pt x="77" y="125"/>
                    <a:pt x="78" y="125"/>
                  </a:cubicBezTo>
                  <a:cubicBezTo>
                    <a:pt x="81" y="126"/>
                    <a:pt x="83" y="129"/>
                    <a:pt x="83" y="130"/>
                  </a:cubicBezTo>
                  <a:cubicBezTo>
                    <a:pt x="83" y="132"/>
                    <a:pt x="82" y="134"/>
                    <a:pt x="75" y="136"/>
                  </a:cubicBezTo>
                  <a:close/>
                </a:path>
              </a:pathLst>
            </a:custGeom>
            <a:solidFill>
              <a:schemeClr val="bg1"/>
            </a:solidFill>
            <a:ln>
              <a:noFill/>
            </a:ln>
          </p:spPr>
          <p:txBody>
            <a:bodyPr/>
            <a:lstStyle/>
            <a:p>
              <a:pPr defTabSz="685800">
                <a:defRPr/>
              </a:pPr>
              <a:endParaRPr lang="en-US" sz="1500" b="1" dirty="0">
                <a:solidFill>
                  <a:prstClr val="white"/>
                </a:solidFill>
                <a:latin typeface="Times New Roman" pitchFamily="18" charset="0"/>
              </a:endParaRPr>
            </a:p>
          </p:txBody>
        </p:sp>
      </p:grpSp>
      <p:grpSp>
        <p:nvGrpSpPr>
          <p:cNvPr id="35" name="Group 34"/>
          <p:cNvGrpSpPr/>
          <p:nvPr/>
        </p:nvGrpSpPr>
        <p:grpSpPr>
          <a:xfrm>
            <a:off x="2174789" y="3847017"/>
            <a:ext cx="1470422" cy="1883248"/>
            <a:chOff x="3659907" y="3769380"/>
            <a:chExt cx="1960563" cy="2510997"/>
          </a:xfrm>
        </p:grpSpPr>
        <p:sp>
          <p:nvSpPr>
            <p:cNvPr id="26" name="TextBox 25"/>
            <p:cNvSpPr txBox="1"/>
            <p:nvPr/>
          </p:nvSpPr>
          <p:spPr bwMode="auto">
            <a:xfrm>
              <a:off x="3725055" y="5714068"/>
              <a:ext cx="1830266" cy="566309"/>
            </a:xfrm>
            <a:prstGeom prst="rect">
              <a:avLst/>
            </a:prstGeom>
            <a:noFill/>
          </p:spPr>
          <p:txBody>
            <a:bodyPr wrap="square">
              <a:spAutoFit/>
            </a:bodyPr>
            <a:lstStyle/>
            <a:p>
              <a:pPr algn="ctr" defTabSz="685800">
                <a:lnSpc>
                  <a:spcPct val="80000"/>
                </a:lnSpc>
                <a:defRPr/>
              </a:pPr>
              <a:r>
                <a:rPr lang="en-US" sz="1350" b="1" dirty="0">
                  <a:solidFill>
                    <a:prstClr val="black"/>
                  </a:solidFill>
                </a:rPr>
                <a:t>AHA 2020 goals are imminent</a:t>
              </a:r>
              <a:endParaRPr lang="en-US" sz="1350" b="1" dirty="0">
                <a:solidFill>
                  <a:prstClr val="white"/>
                </a:solidFill>
              </a:endParaRPr>
            </a:p>
          </p:txBody>
        </p:sp>
        <p:grpSp>
          <p:nvGrpSpPr>
            <p:cNvPr id="27" name="Group 11"/>
            <p:cNvGrpSpPr>
              <a:grpSpLocks/>
            </p:cNvGrpSpPr>
            <p:nvPr/>
          </p:nvGrpSpPr>
          <p:grpSpPr bwMode="auto">
            <a:xfrm>
              <a:off x="3659907" y="3769380"/>
              <a:ext cx="1960563" cy="1960563"/>
              <a:chOff x="2329115" y="3896143"/>
              <a:chExt cx="1960604" cy="1960383"/>
            </a:xfrm>
          </p:grpSpPr>
          <p:sp>
            <p:nvSpPr>
              <p:cNvPr id="28" name="Oval 27"/>
              <p:cNvSpPr/>
              <p:nvPr/>
            </p:nvSpPr>
            <p:spPr>
              <a:xfrm>
                <a:off x="2329115" y="3896143"/>
                <a:ext cx="1960604" cy="1960383"/>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85800">
                  <a:defRPr/>
                </a:pPr>
                <a:endParaRPr lang="en-US" sz="1500" b="1" dirty="0">
                  <a:solidFill>
                    <a:prstClr val="white"/>
                  </a:solidFill>
                </a:endParaRPr>
              </a:p>
            </p:txBody>
          </p:sp>
          <p:grpSp>
            <p:nvGrpSpPr>
              <p:cNvPr id="29" name="Group 28"/>
              <p:cNvGrpSpPr>
                <a:grpSpLocks noChangeAspect="1"/>
              </p:cNvGrpSpPr>
              <p:nvPr/>
            </p:nvGrpSpPr>
            <p:grpSpPr>
              <a:xfrm>
                <a:off x="2755063" y="4433489"/>
                <a:ext cx="1113439" cy="975733"/>
                <a:chOff x="9328286" y="4230775"/>
                <a:chExt cx="626286" cy="548829"/>
              </a:xfrm>
              <a:solidFill>
                <a:schemeClr val="tx1"/>
              </a:solidFill>
            </p:grpSpPr>
            <p:sp>
              <p:nvSpPr>
                <p:cNvPr id="30" name="Freeform 99"/>
                <p:cNvSpPr>
                  <a:spLocks/>
                </p:cNvSpPr>
                <p:nvPr/>
              </p:nvSpPr>
              <p:spPr bwMode="auto">
                <a:xfrm>
                  <a:off x="9328286" y="4230775"/>
                  <a:ext cx="626286" cy="548829"/>
                </a:xfrm>
                <a:custGeom>
                  <a:avLst/>
                  <a:gdLst>
                    <a:gd name="T0" fmla="*/ 150 w 154"/>
                    <a:gd name="T1" fmla="*/ 27 h 135"/>
                    <a:gd name="T2" fmla="*/ 116 w 154"/>
                    <a:gd name="T3" fmla="*/ 1 h 135"/>
                    <a:gd name="T4" fmla="*/ 77 w 154"/>
                    <a:gd name="T5" fmla="*/ 27 h 135"/>
                    <a:gd name="T6" fmla="*/ 38 w 154"/>
                    <a:gd name="T7" fmla="*/ 1 h 135"/>
                    <a:gd name="T8" fmla="*/ 4 w 154"/>
                    <a:gd name="T9" fmla="*/ 27 h 135"/>
                    <a:gd name="T10" fmla="*/ 9 w 154"/>
                    <a:gd name="T11" fmla="*/ 70 h 135"/>
                    <a:gd name="T12" fmla="*/ 62 w 154"/>
                    <a:gd name="T13" fmla="*/ 123 h 135"/>
                    <a:gd name="T14" fmla="*/ 77 w 154"/>
                    <a:gd name="T15" fmla="*/ 135 h 135"/>
                    <a:gd name="T16" fmla="*/ 77 w 154"/>
                    <a:gd name="T17" fmla="*/ 135 h 135"/>
                    <a:gd name="T18" fmla="*/ 77 w 154"/>
                    <a:gd name="T19" fmla="*/ 135 h 135"/>
                    <a:gd name="T20" fmla="*/ 92 w 154"/>
                    <a:gd name="T21" fmla="*/ 123 h 135"/>
                    <a:gd name="T22" fmla="*/ 144 w 154"/>
                    <a:gd name="T23" fmla="*/ 70 h 135"/>
                    <a:gd name="T24" fmla="*/ 150 w 154"/>
                    <a:gd name="T25" fmla="*/ 2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135">
                      <a:moveTo>
                        <a:pt x="150" y="27"/>
                      </a:moveTo>
                      <a:cubicBezTo>
                        <a:pt x="146" y="15"/>
                        <a:pt x="136" y="2"/>
                        <a:pt x="116" y="1"/>
                      </a:cubicBezTo>
                      <a:cubicBezTo>
                        <a:pt x="95" y="0"/>
                        <a:pt x="80" y="23"/>
                        <a:pt x="77" y="27"/>
                      </a:cubicBezTo>
                      <a:cubicBezTo>
                        <a:pt x="74" y="23"/>
                        <a:pt x="59" y="0"/>
                        <a:pt x="38" y="1"/>
                      </a:cubicBezTo>
                      <a:cubicBezTo>
                        <a:pt x="17" y="2"/>
                        <a:pt x="7" y="15"/>
                        <a:pt x="4" y="27"/>
                      </a:cubicBezTo>
                      <a:cubicBezTo>
                        <a:pt x="0" y="39"/>
                        <a:pt x="0" y="54"/>
                        <a:pt x="9" y="70"/>
                      </a:cubicBezTo>
                      <a:cubicBezTo>
                        <a:pt x="20" y="88"/>
                        <a:pt x="44" y="109"/>
                        <a:pt x="62" y="123"/>
                      </a:cubicBezTo>
                      <a:cubicBezTo>
                        <a:pt x="73" y="132"/>
                        <a:pt x="76" y="134"/>
                        <a:pt x="77" y="135"/>
                      </a:cubicBezTo>
                      <a:cubicBezTo>
                        <a:pt x="77" y="135"/>
                        <a:pt x="77" y="135"/>
                        <a:pt x="77" y="135"/>
                      </a:cubicBezTo>
                      <a:cubicBezTo>
                        <a:pt x="77" y="135"/>
                        <a:pt x="77" y="135"/>
                        <a:pt x="77" y="135"/>
                      </a:cubicBezTo>
                      <a:cubicBezTo>
                        <a:pt x="78" y="134"/>
                        <a:pt x="81" y="132"/>
                        <a:pt x="92" y="123"/>
                      </a:cubicBezTo>
                      <a:cubicBezTo>
                        <a:pt x="109" y="109"/>
                        <a:pt x="134" y="88"/>
                        <a:pt x="144" y="70"/>
                      </a:cubicBezTo>
                      <a:cubicBezTo>
                        <a:pt x="154" y="54"/>
                        <a:pt x="153" y="39"/>
                        <a:pt x="150" y="27"/>
                      </a:cubicBezTo>
                      <a:close/>
                    </a:path>
                  </a:pathLst>
                </a:custGeom>
                <a:solidFill>
                  <a:schemeClr val="bg1"/>
                </a:solidFill>
                <a:ln>
                  <a:noFill/>
                </a:ln>
              </p:spPr>
              <p:txBody>
                <a:bodyPr/>
                <a:lstStyle/>
                <a:p>
                  <a:pPr defTabSz="685800">
                    <a:defRPr/>
                  </a:pPr>
                  <a:endParaRPr lang="en-US" sz="1500" b="1" dirty="0">
                    <a:solidFill>
                      <a:prstClr val="white"/>
                    </a:solidFill>
                    <a:latin typeface="Times New Roman" pitchFamily="18" charset="0"/>
                  </a:endParaRPr>
                </a:p>
              </p:txBody>
            </p:sp>
            <p:sp>
              <p:nvSpPr>
                <p:cNvPr id="31" name="Freeform 100"/>
                <p:cNvSpPr>
                  <a:spLocks/>
                </p:cNvSpPr>
                <p:nvPr/>
              </p:nvSpPr>
              <p:spPr bwMode="auto">
                <a:xfrm>
                  <a:off x="9366390" y="4324440"/>
                  <a:ext cx="515635" cy="351871"/>
                </a:xfrm>
                <a:custGeom>
                  <a:avLst/>
                  <a:gdLst>
                    <a:gd name="T0" fmla="*/ 125 w 127"/>
                    <a:gd name="T1" fmla="*/ 46 h 87"/>
                    <a:gd name="T2" fmla="*/ 116 w 127"/>
                    <a:gd name="T3" fmla="*/ 27 h 87"/>
                    <a:gd name="T4" fmla="*/ 112 w 127"/>
                    <a:gd name="T5" fmla="*/ 24 h 87"/>
                    <a:gd name="T6" fmla="*/ 108 w 127"/>
                    <a:gd name="T7" fmla="*/ 27 h 87"/>
                    <a:gd name="T8" fmla="*/ 102 w 127"/>
                    <a:gd name="T9" fmla="*/ 38 h 87"/>
                    <a:gd name="T10" fmla="*/ 91 w 127"/>
                    <a:gd name="T11" fmla="*/ 37 h 87"/>
                    <a:gd name="T12" fmla="*/ 87 w 127"/>
                    <a:gd name="T13" fmla="*/ 40 h 87"/>
                    <a:gd name="T14" fmla="*/ 85 w 127"/>
                    <a:gd name="T15" fmla="*/ 44 h 87"/>
                    <a:gd name="T16" fmla="*/ 75 w 127"/>
                    <a:gd name="T17" fmla="*/ 3 h 87"/>
                    <a:gd name="T18" fmla="*/ 71 w 127"/>
                    <a:gd name="T19" fmla="*/ 0 h 87"/>
                    <a:gd name="T20" fmla="*/ 66 w 127"/>
                    <a:gd name="T21" fmla="*/ 4 h 87"/>
                    <a:gd name="T22" fmla="*/ 58 w 127"/>
                    <a:gd name="T23" fmla="*/ 67 h 87"/>
                    <a:gd name="T24" fmla="*/ 50 w 127"/>
                    <a:gd name="T25" fmla="*/ 52 h 87"/>
                    <a:gd name="T26" fmla="*/ 46 w 127"/>
                    <a:gd name="T27" fmla="*/ 49 h 87"/>
                    <a:gd name="T28" fmla="*/ 34 w 127"/>
                    <a:gd name="T29" fmla="*/ 49 h 87"/>
                    <a:gd name="T30" fmla="*/ 24 w 127"/>
                    <a:gd name="T31" fmla="*/ 33 h 87"/>
                    <a:gd name="T32" fmla="*/ 20 w 127"/>
                    <a:gd name="T33" fmla="*/ 31 h 87"/>
                    <a:gd name="T34" fmla="*/ 16 w 127"/>
                    <a:gd name="T35" fmla="*/ 33 h 87"/>
                    <a:gd name="T36" fmla="*/ 8 w 127"/>
                    <a:gd name="T37" fmla="*/ 46 h 87"/>
                    <a:gd name="T38" fmla="*/ 0 w 127"/>
                    <a:gd name="T39" fmla="*/ 46 h 87"/>
                    <a:gd name="T40" fmla="*/ 8 w 127"/>
                    <a:gd name="T41" fmla="*/ 55 h 87"/>
                    <a:gd name="T42" fmla="*/ 10 w 127"/>
                    <a:gd name="T43" fmla="*/ 56 h 87"/>
                    <a:gd name="T44" fmla="*/ 15 w 127"/>
                    <a:gd name="T45" fmla="*/ 53 h 87"/>
                    <a:gd name="T46" fmla="*/ 20 w 127"/>
                    <a:gd name="T47" fmla="*/ 44 h 87"/>
                    <a:gd name="T48" fmla="*/ 28 w 127"/>
                    <a:gd name="T49" fmla="*/ 56 h 87"/>
                    <a:gd name="T50" fmla="*/ 32 w 127"/>
                    <a:gd name="T51" fmla="*/ 58 h 87"/>
                    <a:gd name="T52" fmla="*/ 43 w 127"/>
                    <a:gd name="T53" fmla="*/ 58 h 87"/>
                    <a:gd name="T54" fmla="*/ 57 w 127"/>
                    <a:gd name="T55" fmla="*/ 85 h 87"/>
                    <a:gd name="T56" fmla="*/ 61 w 127"/>
                    <a:gd name="T57" fmla="*/ 87 h 87"/>
                    <a:gd name="T58" fmla="*/ 62 w 127"/>
                    <a:gd name="T59" fmla="*/ 87 h 87"/>
                    <a:gd name="T60" fmla="*/ 66 w 127"/>
                    <a:gd name="T61" fmla="*/ 83 h 87"/>
                    <a:gd name="T62" fmla="*/ 72 w 127"/>
                    <a:gd name="T63" fmla="*/ 30 h 87"/>
                    <a:gd name="T64" fmla="*/ 80 w 127"/>
                    <a:gd name="T65" fmla="*/ 62 h 87"/>
                    <a:gd name="T66" fmla="*/ 85 w 127"/>
                    <a:gd name="T67" fmla="*/ 66 h 87"/>
                    <a:gd name="T68" fmla="*/ 89 w 127"/>
                    <a:gd name="T69" fmla="*/ 62 h 87"/>
                    <a:gd name="T70" fmla="*/ 94 w 127"/>
                    <a:gd name="T71" fmla="*/ 47 h 87"/>
                    <a:gd name="T72" fmla="*/ 105 w 127"/>
                    <a:gd name="T73" fmla="*/ 47 h 87"/>
                    <a:gd name="T74" fmla="*/ 109 w 127"/>
                    <a:gd name="T75" fmla="*/ 44 h 87"/>
                    <a:gd name="T76" fmla="*/ 112 w 127"/>
                    <a:gd name="T77" fmla="*/ 39 h 87"/>
                    <a:gd name="T78" fmla="*/ 117 w 127"/>
                    <a:gd name="T79" fmla="*/ 52 h 87"/>
                    <a:gd name="T80" fmla="*/ 120 w 127"/>
                    <a:gd name="T81" fmla="*/ 54 h 87"/>
                    <a:gd name="T82" fmla="*/ 127 w 127"/>
                    <a:gd name="T83" fmla="*/ 46 h 87"/>
                    <a:gd name="T84" fmla="*/ 125 w 127"/>
                    <a:gd name="T85" fmla="*/ 46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7" h="87">
                      <a:moveTo>
                        <a:pt x="125" y="46"/>
                      </a:moveTo>
                      <a:cubicBezTo>
                        <a:pt x="116" y="27"/>
                        <a:pt x="116" y="27"/>
                        <a:pt x="116" y="27"/>
                      </a:cubicBezTo>
                      <a:cubicBezTo>
                        <a:pt x="116" y="25"/>
                        <a:pt x="114" y="24"/>
                        <a:pt x="112" y="24"/>
                      </a:cubicBezTo>
                      <a:cubicBezTo>
                        <a:pt x="110" y="24"/>
                        <a:pt x="109" y="25"/>
                        <a:pt x="108" y="27"/>
                      </a:cubicBezTo>
                      <a:cubicBezTo>
                        <a:pt x="102" y="38"/>
                        <a:pt x="102" y="38"/>
                        <a:pt x="102" y="38"/>
                      </a:cubicBezTo>
                      <a:cubicBezTo>
                        <a:pt x="91" y="37"/>
                        <a:pt x="91" y="37"/>
                        <a:pt x="91" y="37"/>
                      </a:cubicBezTo>
                      <a:cubicBezTo>
                        <a:pt x="89" y="37"/>
                        <a:pt x="87" y="38"/>
                        <a:pt x="87" y="40"/>
                      </a:cubicBezTo>
                      <a:cubicBezTo>
                        <a:pt x="85" y="44"/>
                        <a:pt x="85" y="44"/>
                        <a:pt x="85" y="44"/>
                      </a:cubicBezTo>
                      <a:cubicBezTo>
                        <a:pt x="75" y="3"/>
                        <a:pt x="75" y="3"/>
                        <a:pt x="75" y="3"/>
                      </a:cubicBezTo>
                      <a:cubicBezTo>
                        <a:pt x="75" y="1"/>
                        <a:pt x="73" y="0"/>
                        <a:pt x="71" y="0"/>
                      </a:cubicBezTo>
                      <a:cubicBezTo>
                        <a:pt x="68" y="0"/>
                        <a:pt x="67" y="2"/>
                        <a:pt x="66" y="4"/>
                      </a:cubicBezTo>
                      <a:cubicBezTo>
                        <a:pt x="58" y="67"/>
                        <a:pt x="58" y="67"/>
                        <a:pt x="58" y="67"/>
                      </a:cubicBezTo>
                      <a:cubicBezTo>
                        <a:pt x="50" y="52"/>
                        <a:pt x="50" y="52"/>
                        <a:pt x="50" y="52"/>
                      </a:cubicBezTo>
                      <a:cubicBezTo>
                        <a:pt x="49" y="50"/>
                        <a:pt x="48" y="49"/>
                        <a:pt x="46" y="49"/>
                      </a:cubicBezTo>
                      <a:cubicBezTo>
                        <a:pt x="34" y="49"/>
                        <a:pt x="34" y="49"/>
                        <a:pt x="34" y="49"/>
                      </a:cubicBezTo>
                      <a:cubicBezTo>
                        <a:pt x="24" y="33"/>
                        <a:pt x="24" y="33"/>
                        <a:pt x="24" y="33"/>
                      </a:cubicBezTo>
                      <a:cubicBezTo>
                        <a:pt x="23" y="31"/>
                        <a:pt x="21" y="30"/>
                        <a:pt x="20" y="31"/>
                      </a:cubicBezTo>
                      <a:cubicBezTo>
                        <a:pt x="18" y="31"/>
                        <a:pt x="17" y="31"/>
                        <a:pt x="16" y="33"/>
                      </a:cubicBezTo>
                      <a:cubicBezTo>
                        <a:pt x="8" y="46"/>
                        <a:pt x="8" y="46"/>
                        <a:pt x="8" y="46"/>
                      </a:cubicBezTo>
                      <a:cubicBezTo>
                        <a:pt x="0" y="46"/>
                        <a:pt x="0" y="46"/>
                        <a:pt x="0" y="46"/>
                      </a:cubicBezTo>
                      <a:cubicBezTo>
                        <a:pt x="2" y="49"/>
                        <a:pt x="5" y="52"/>
                        <a:pt x="8" y="55"/>
                      </a:cubicBezTo>
                      <a:cubicBezTo>
                        <a:pt x="10" y="56"/>
                        <a:pt x="10" y="56"/>
                        <a:pt x="10" y="56"/>
                      </a:cubicBezTo>
                      <a:cubicBezTo>
                        <a:pt x="12" y="56"/>
                        <a:pt x="14" y="55"/>
                        <a:pt x="15" y="53"/>
                      </a:cubicBezTo>
                      <a:cubicBezTo>
                        <a:pt x="20" y="44"/>
                        <a:pt x="20" y="44"/>
                        <a:pt x="20" y="44"/>
                      </a:cubicBezTo>
                      <a:cubicBezTo>
                        <a:pt x="28" y="56"/>
                        <a:pt x="28" y="56"/>
                        <a:pt x="28" y="56"/>
                      </a:cubicBezTo>
                      <a:cubicBezTo>
                        <a:pt x="29" y="58"/>
                        <a:pt x="30" y="58"/>
                        <a:pt x="32" y="58"/>
                      </a:cubicBezTo>
                      <a:cubicBezTo>
                        <a:pt x="43" y="58"/>
                        <a:pt x="43" y="58"/>
                        <a:pt x="43" y="58"/>
                      </a:cubicBezTo>
                      <a:cubicBezTo>
                        <a:pt x="57" y="85"/>
                        <a:pt x="57" y="85"/>
                        <a:pt x="57" y="85"/>
                      </a:cubicBezTo>
                      <a:cubicBezTo>
                        <a:pt x="58" y="86"/>
                        <a:pt x="59" y="87"/>
                        <a:pt x="61" y="87"/>
                      </a:cubicBezTo>
                      <a:cubicBezTo>
                        <a:pt x="61" y="87"/>
                        <a:pt x="62" y="87"/>
                        <a:pt x="62" y="87"/>
                      </a:cubicBezTo>
                      <a:cubicBezTo>
                        <a:pt x="64" y="87"/>
                        <a:pt x="65" y="85"/>
                        <a:pt x="66" y="83"/>
                      </a:cubicBezTo>
                      <a:cubicBezTo>
                        <a:pt x="72" y="30"/>
                        <a:pt x="72" y="30"/>
                        <a:pt x="72" y="30"/>
                      </a:cubicBezTo>
                      <a:cubicBezTo>
                        <a:pt x="80" y="62"/>
                        <a:pt x="80" y="62"/>
                        <a:pt x="80" y="62"/>
                      </a:cubicBezTo>
                      <a:cubicBezTo>
                        <a:pt x="81" y="64"/>
                        <a:pt x="83" y="65"/>
                        <a:pt x="85" y="66"/>
                      </a:cubicBezTo>
                      <a:cubicBezTo>
                        <a:pt x="87" y="66"/>
                        <a:pt x="89" y="64"/>
                        <a:pt x="89" y="62"/>
                      </a:cubicBezTo>
                      <a:cubicBezTo>
                        <a:pt x="94" y="47"/>
                        <a:pt x="94" y="47"/>
                        <a:pt x="94" y="47"/>
                      </a:cubicBezTo>
                      <a:cubicBezTo>
                        <a:pt x="105" y="47"/>
                        <a:pt x="105" y="47"/>
                        <a:pt x="105" y="47"/>
                      </a:cubicBezTo>
                      <a:cubicBezTo>
                        <a:pt x="107" y="47"/>
                        <a:pt x="108" y="46"/>
                        <a:pt x="109" y="44"/>
                      </a:cubicBezTo>
                      <a:cubicBezTo>
                        <a:pt x="112" y="39"/>
                        <a:pt x="112" y="39"/>
                        <a:pt x="112" y="39"/>
                      </a:cubicBezTo>
                      <a:cubicBezTo>
                        <a:pt x="117" y="52"/>
                        <a:pt x="117" y="52"/>
                        <a:pt x="117" y="52"/>
                      </a:cubicBezTo>
                      <a:cubicBezTo>
                        <a:pt x="118" y="53"/>
                        <a:pt x="119" y="54"/>
                        <a:pt x="120" y="54"/>
                      </a:cubicBezTo>
                      <a:cubicBezTo>
                        <a:pt x="122" y="52"/>
                        <a:pt x="124" y="49"/>
                        <a:pt x="127" y="46"/>
                      </a:cubicBezTo>
                      <a:lnTo>
                        <a:pt x="125" y="46"/>
                      </a:lnTo>
                      <a:close/>
                    </a:path>
                  </a:pathLst>
                </a:custGeom>
                <a:solidFill>
                  <a:schemeClr val="bg1"/>
                </a:solidFill>
                <a:ln>
                  <a:noFill/>
                </a:ln>
              </p:spPr>
              <p:txBody>
                <a:bodyPr/>
                <a:lstStyle/>
                <a:p>
                  <a:pPr defTabSz="685800">
                    <a:defRPr/>
                  </a:pPr>
                  <a:endParaRPr lang="en-US" sz="1500" b="1" dirty="0">
                    <a:solidFill>
                      <a:prstClr val="white"/>
                    </a:solidFill>
                    <a:latin typeface="Times New Roman" pitchFamily="18" charset="0"/>
                  </a:endParaRPr>
                </a:p>
              </p:txBody>
            </p:sp>
          </p:grpSp>
        </p:grpSp>
      </p:grpSp>
    </p:spTree>
    <p:extLst>
      <p:ext uri="{BB962C8B-B14F-4D97-AF65-F5344CB8AC3E}">
        <p14:creationId xmlns:p14="http://schemas.microsoft.com/office/powerpoint/2010/main" val="3201364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is Target: BP?</a:t>
            </a:r>
          </a:p>
        </p:txBody>
      </p:sp>
      <p:sp>
        <p:nvSpPr>
          <p:cNvPr id="4" name="Slide Number Placeholder 3"/>
          <p:cNvSpPr>
            <a:spLocks noGrp="1"/>
          </p:cNvSpPr>
          <p:nvPr>
            <p:ph type="sldNum" sz="quarter" idx="12"/>
          </p:nvPr>
        </p:nvSpPr>
        <p:spPr/>
        <p:txBody>
          <a:bodyPr/>
          <a:lstStyle/>
          <a:p>
            <a:fld id="{CE7F6B2A-AA1D-4BB0-B72E-C9EB621A0451}" type="slidenum">
              <a:rPr lang="en-US" smtClean="0">
                <a:solidFill>
                  <a:prstClr val="black">
                    <a:tint val="75000"/>
                  </a:prstClr>
                </a:solidFill>
              </a:rPr>
              <a:pPr/>
              <a:t>56</a:t>
            </a:fld>
            <a:endParaRPr lang="en-US" dirty="0">
              <a:solidFill>
                <a:prstClr val="black">
                  <a:tint val="75000"/>
                </a:prstClr>
              </a:solidFill>
            </a:endParaRPr>
          </a:p>
        </p:txBody>
      </p:sp>
      <p:sp>
        <p:nvSpPr>
          <p:cNvPr id="36" name="Content Placeholder 2"/>
          <p:cNvSpPr txBox="1">
            <a:spLocks/>
          </p:cNvSpPr>
          <p:nvPr/>
        </p:nvSpPr>
        <p:spPr>
          <a:xfrm>
            <a:off x="5286859" y="2054904"/>
            <a:ext cx="3570423" cy="3200958"/>
          </a:xfrm>
          <a:prstGeom prst="rect">
            <a:avLst/>
          </a:prstGeom>
        </p:spPr>
        <p:txBody>
          <a:bodyPr rtlCol="0">
            <a:noAutofit/>
          </a:bodyPr>
          <a:lstStyle>
            <a:lvl1pPr marL="342900" indent="-228600" algn="l" rtl="0" eaLnBrk="1" fontAlgn="base" hangingPunct="1">
              <a:lnSpc>
                <a:spcPct val="100000"/>
              </a:lnSpc>
              <a:spcBef>
                <a:spcPts val="0"/>
              </a:spcBef>
              <a:spcAft>
                <a:spcPts val="600"/>
              </a:spcAft>
              <a:buClr>
                <a:schemeClr val="bg2"/>
              </a:buClr>
              <a:buFont typeface="Arial" panose="020B0604020202020204" pitchFamily="34" charset="0"/>
              <a:buChar char="•"/>
              <a:defRPr sz="2000" b="0">
                <a:solidFill>
                  <a:schemeClr val="bg2"/>
                </a:solidFill>
                <a:latin typeface="+mj-lt"/>
                <a:ea typeface="+mn-ea"/>
                <a:cs typeface="+mn-cs"/>
              </a:defRPr>
            </a:lvl1pPr>
            <a:lvl2pPr marL="742950" indent="-285750" algn="l" rtl="0" eaLnBrk="1" fontAlgn="base" hangingPunct="1">
              <a:lnSpc>
                <a:spcPct val="100000"/>
              </a:lnSpc>
              <a:spcBef>
                <a:spcPts val="0"/>
              </a:spcBef>
              <a:spcAft>
                <a:spcPts val="600"/>
              </a:spcAft>
              <a:buClr>
                <a:schemeClr val="bg2"/>
              </a:buClr>
              <a:buChar char="–"/>
              <a:defRPr sz="1800" b="0">
                <a:solidFill>
                  <a:schemeClr val="bg2"/>
                </a:solidFill>
                <a:latin typeface="+mj-lt"/>
              </a:defRPr>
            </a:lvl2pPr>
            <a:lvl3pPr marL="1143000" indent="-228600" algn="l" rtl="0" eaLnBrk="1" fontAlgn="base" hangingPunct="1">
              <a:lnSpc>
                <a:spcPct val="100000"/>
              </a:lnSpc>
              <a:spcBef>
                <a:spcPts val="0"/>
              </a:spcBef>
              <a:spcAft>
                <a:spcPts val="600"/>
              </a:spcAft>
              <a:buClr>
                <a:schemeClr val="bg2"/>
              </a:buClr>
              <a:buSzPct val="55000"/>
              <a:buFont typeface="Monotype Sorts" pitchFamily="2" charset="2"/>
              <a:buChar char="u"/>
              <a:defRPr sz="1600" b="0">
                <a:solidFill>
                  <a:schemeClr val="bg2"/>
                </a:solidFill>
                <a:latin typeface="+mj-lt"/>
              </a:defRPr>
            </a:lvl3pPr>
            <a:lvl4pPr marL="1600200" indent="-228600" algn="l" rtl="0" eaLnBrk="1" fontAlgn="base" hangingPunct="1">
              <a:lnSpc>
                <a:spcPct val="100000"/>
              </a:lnSpc>
              <a:spcBef>
                <a:spcPts val="0"/>
              </a:spcBef>
              <a:spcAft>
                <a:spcPts val="600"/>
              </a:spcAft>
              <a:buClr>
                <a:schemeClr val="bg2"/>
              </a:buClr>
              <a:defRPr sz="1400" b="0">
                <a:solidFill>
                  <a:schemeClr val="bg2"/>
                </a:solidFill>
                <a:latin typeface="+mj-lt"/>
              </a:defRPr>
            </a:lvl4pPr>
            <a:lvl5pPr marL="2057400" indent="-228600" algn="l" rtl="0" eaLnBrk="1" fontAlgn="base" hangingPunct="1">
              <a:lnSpc>
                <a:spcPct val="100000"/>
              </a:lnSpc>
              <a:spcBef>
                <a:spcPts val="0"/>
              </a:spcBef>
              <a:spcAft>
                <a:spcPts val="600"/>
              </a:spcAft>
              <a:buClr>
                <a:schemeClr val="bg2"/>
              </a:buClr>
              <a:buChar char="•"/>
              <a:defRPr sz="1200" b="0">
                <a:solidFill>
                  <a:schemeClr val="bg2"/>
                </a:solidFill>
                <a:latin typeface="+mj-lt"/>
              </a:defRPr>
            </a:lvl5pPr>
            <a:lvl6pPr marL="2514600" indent="-228600" algn="l" rtl="0" eaLnBrk="1" fontAlgn="base" hangingPunct="1">
              <a:lnSpc>
                <a:spcPct val="90000"/>
              </a:lnSpc>
              <a:spcBef>
                <a:spcPct val="20000"/>
              </a:spcBef>
              <a:spcAft>
                <a:spcPct val="0"/>
              </a:spcAft>
              <a:buClr>
                <a:schemeClr val="bg2"/>
              </a:buClr>
              <a:buChar char="•"/>
              <a:defRPr sz="2000" b="1">
                <a:solidFill>
                  <a:schemeClr val="bg2"/>
                </a:solidFill>
                <a:latin typeface="+mn-lt"/>
              </a:defRPr>
            </a:lvl6pPr>
            <a:lvl7pPr marL="2971800" indent="-228600" algn="l" rtl="0" eaLnBrk="1" fontAlgn="base" hangingPunct="1">
              <a:lnSpc>
                <a:spcPct val="90000"/>
              </a:lnSpc>
              <a:spcBef>
                <a:spcPct val="20000"/>
              </a:spcBef>
              <a:spcAft>
                <a:spcPct val="0"/>
              </a:spcAft>
              <a:buClr>
                <a:schemeClr val="bg2"/>
              </a:buClr>
              <a:buChar char="•"/>
              <a:defRPr sz="2000" b="1">
                <a:solidFill>
                  <a:schemeClr val="bg2"/>
                </a:solidFill>
                <a:latin typeface="+mn-lt"/>
              </a:defRPr>
            </a:lvl7pPr>
            <a:lvl8pPr marL="3429000" indent="-228600" algn="l" rtl="0" eaLnBrk="1" fontAlgn="base" hangingPunct="1">
              <a:lnSpc>
                <a:spcPct val="90000"/>
              </a:lnSpc>
              <a:spcBef>
                <a:spcPct val="20000"/>
              </a:spcBef>
              <a:spcAft>
                <a:spcPct val="0"/>
              </a:spcAft>
              <a:buClr>
                <a:schemeClr val="bg2"/>
              </a:buClr>
              <a:buChar char="•"/>
              <a:defRPr sz="2000" b="1">
                <a:solidFill>
                  <a:schemeClr val="bg2"/>
                </a:solidFill>
                <a:latin typeface="+mn-lt"/>
              </a:defRPr>
            </a:lvl8pPr>
            <a:lvl9pPr marL="3886200" indent="-228600" algn="l" rtl="0" eaLnBrk="1" fontAlgn="base" hangingPunct="1">
              <a:lnSpc>
                <a:spcPct val="90000"/>
              </a:lnSpc>
              <a:spcBef>
                <a:spcPct val="20000"/>
              </a:spcBef>
              <a:spcAft>
                <a:spcPct val="0"/>
              </a:spcAft>
              <a:buClr>
                <a:schemeClr val="bg2"/>
              </a:buClr>
              <a:buChar char="•"/>
              <a:defRPr sz="2000" b="1">
                <a:solidFill>
                  <a:schemeClr val="bg2"/>
                </a:solidFill>
                <a:latin typeface="+mn-lt"/>
              </a:defRPr>
            </a:lvl9pPr>
          </a:lstStyle>
          <a:p>
            <a:pPr marL="0" defTabSz="685800" fontAlgn="auto">
              <a:spcAft>
                <a:spcPts val="0"/>
              </a:spcAft>
              <a:buClr>
                <a:srgbClr val="E7E6E6"/>
              </a:buClr>
              <a:buNone/>
              <a:defRPr/>
            </a:pPr>
            <a:r>
              <a:rPr lang="en-US" sz="1350" kern="0" dirty="0">
                <a:solidFill>
                  <a:prstClr val="black"/>
                </a:solidFill>
              </a:rPr>
              <a:t>A call to action motivating hospitals, medical practices, practitioners and health services organizations to prioritize blood pressure control</a:t>
            </a:r>
          </a:p>
          <a:p>
            <a:pPr marL="0" defTabSz="685800" fontAlgn="auto">
              <a:spcAft>
                <a:spcPts val="0"/>
              </a:spcAft>
              <a:buClr>
                <a:srgbClr val="E7E6E6"/>
              </a:buClr>
              <a:buNone/>
              <a:defRPr/>
            </a:pPr>
            <a:endParaRPr lang="en-US" sz="1350" kern="0" dirty="0">
              <a:solidFill>
                <a:prstClr val="black"/>
              </a:solidFill>
            </a:endParaRPr>
          </a:p>
          <a:p>
            <a:pPr defTabSz="685800" fontAlgn="auto">
              <a:spcAft>
                <a:spcPts val="0"/>
              </a:spcAft>
              <a:buClr>
                <a:srgbClr val="E7E6E6"/>
              </a:buClr>
              <a:buNone/>
              <a:defRPr/>
            </a:pPr>
            <a:endParaRPr lang="en-US" sz="1350" kern="0" dirty="0">
              <a:solidFill>
                <a:prstClr val="black"/>
              </a:solidFill>
            </a:endParaRPr>
          </a:p>
          <a:p>
            <a:pPr marL="0" defTabSz="685800" fontAlgn="auto">
              <a:spcAft>
                <a:spcPts val="0"/>
              </a:spcAft>
              <a:buClr>
                <a:srgbClr val="E7E6E6"/>
              </a:buClr>
              <a:buNone/>
              <a:defRPr/>
            </a:pPr>
            <a:r>
              <a:rPr lang="en-US" sz="1350" kern="0" dirty="0">
                <a:solidFill>
                  <a:prstClr val="black"/>
                </a:solidFill>
              </a:rPr>
              <a:t>Recognition for healthcare providers who attain high levels of blood pressure control in their patient populations, particularly those who achieve 70, 80 or 90 percent control</a:t>
            </a:r>
          </a:p>
          <a:p>
            <a:pPr marL="0" defTabSz="685800" fontAlgn="auto">
              <a:spcAft>
                <a:spcPts val="0"/>
              </a:spcAft>
              <a:buClr>
                <a:srgbClr val="E7E6E6"/>
              </a:buClr>
              <a:buNone/>
              <a:defRPr/>
            </a:pPr>
            <a:endParaRPr lang="en-US" sz="1350" kern="0" dirty="0">
              <a:solidFill>
                <a:prstClr val="black"/>
              </a:solidFill>
            </a:endParaRPr>
          </a:p>
          <a:p>
            <a:pPr marL="0" defTabSz="685800" fontAlgn="auto">
              <a:spcAft>
                <a:spcPts val="0"/>
              </a:spcAft>
              <a:buClr>
                <a:srgbClr val="E7E6E6"/>
              </a:buClr>
              <a:buNone/>
              <a:defRPr/>
            </a:pPr>
            <a:endParaRPr lang="en-US" sz="1350" kern="0" dirty="0">
              <a:solidFill>
                <a:prstClr val="black"/>
              </a:solidFill>
            </a:endParaRPr>
          </a:p>
          <a:p>
            <a:pPr marL="0" defTabSz="685800" fontAlgn="auto">
              <a:spcAft>
                <a:spcPts val="0"/>
              </a:spcAft>
              <a:buClr>
                <a:srgbClr val="E7E6E6"/>
              </a:buClr>
              <a:buNone/>
              <a:defRPr/>
            </a:pPr>
            <a:r>
              <a:rPr lang="en-US" sz="1350" kern="0" dirty="0">
                <a:solidFill>
                  <a:prstClr val="black"/>
                </a:solidFill>
              </a:rPr>
              <a:t>A source for tools and assets for healthcare providers to use in practice, including the AHA/ACC/CDC Hypertension Treatment Algorithm and the AMA’s M.A.P. Checklist</a:t>
            </a:r>
          </a:p>
          <a:p>
            <a:pPr defTabSz="685800" fontAlgn="auto">
              <a:spcAft>
                <a:spcPts val="0"/>
              </a:spcAft>
              <a:buClr>
                <a:srgbClr val="E7E6E6"/>
              </a:buClr>
              <a:buNone/>
              <a:defRPr/>
            </a:pPr>
            <a:endParaRPr lang="en-US" sz="1350" kern="0" dirty="0">
              <a:solidFill>
                <a:prstClr val="black"/>
              </a:solidFill>
            </a:endParaRPr>
          </a:p>
          <a:p>
            <a:pPr defTabSz="685800" fontAlgn="auto">
              <a:spcAft>
                <a:spcPts val="0"/>
              </a:spcAft>
              <a:buClr>
                <a:srgbClr val="E7E6E6"/>
              </a:buClr>
              <a:buNone/>
              <a:defRPr/>
            </a:pPr>
            <a:endParaRPr lang="en-US" sz="1350" kern="0" dirty="0">
              <a:solidFill>
                <a:prstClr val="black"/>
              </a:solidFill>
            </a:endParaRPr>
          </a:p>
        </p:txBody>
      </p:sp>
      <p:sp>
        <p:nvSpPr>
          <p:cNvPr id="37" name="Rectangle 36"/>
          <p:cNvSpPr/>
          <p:nvPr/>
        </p:nvSpPr>
        <p:spPr>
          <a:xfrm>
            <a:off x="4750409" y="2127702"/>
            <a:ext cx="546945" cy="646331"/>
          </a:xfrm>
          <a:prstGeom prst="rect">
            <a:avLst/>
          </a:prstGeom>
        </p:spPr>
        <p:txBody>
          <a:bodyPr wrap="none">
            <a:spAutoFit/>
          </a:bodyPr>
          <a:lstStyle/>
          <a:p>
            <a:pPr defTabSz="685800"/>
            <a:r>
              <a:rPr lang="en-US" sz="3600" b="1" dirty="0">
                <a:solidFill>
                  <a:srgbClr val="B01E2D"/>
                </a:solidFill>
                <a:latin typeface="Webdings" panose="05030102010509060703" pitchFamily="18" charset="2"/>
                <a:sym typeface="Wingdings" panose="05000000000000000000" pitchFamily="2" charset="2"/>
              </a:rPr>
              <a:t></a:t>
            </a:r>
            <a:endParaRPr lang="en-US" sz="3600" b="1" dirty="0">
              <a:solidFill>
                <a:prstClr val="black"/>
              </a:solidFill>
              <a:latin typeface="Webdings" panose="05030102010509060703" pitchFamily="18" charset="2"/>
            </a:endParaRPr>
          </a:p>
        </p:txBody>
      </p:sp>
      <p:sp>
        <p:nvSpPr>
          <p:cNvPr id="38" name="Rectangle 37"/>
          <p:cNvSpPr/>
          <p:nvPr/>
        </p:nvSpPr>
        <p:spPr>
          <a:xfrm>
            <a:off x="4750409" y="3265300"/>
            <a:ext cx="546945" cy="646331"/>
          </a:xfrm>
          <a:prstGeom prst="rect">
            <a:avLst/>
          </a:prstGeom>
        </p:spPr>
        <p:txBody>
          <a:bodyPr wrap="none">
            <a:spAutoFit/>
          </a:bodyPr>
          <a:lstStyle/>
          <a:p>
            <a:pPr defTabSz="685800"/>
            <a:r>
              <a:rPr lang="en-US" sz="3600" b="1" dirty="0">
                <a:solidFill>
                  <a:srgbClr val="B01E2D"/>
                </a:solidFill>
                <a:latin typeface="Webdings" panose="05030102010509060703" pitchFamily="18" charset="2"/>
                <a:sym typeface="Wingdings" panose="05000000000000000000" pitchFamily="2" charset="2"/>
              </a:rPr>
              <a:t></a:t>
            </a:r>
            <a:endParaRPr lang="en-US" sz="3600" b="1" dirty="0">
              <a:solidFill>
                <a:prstClr val="black"/>
              </a:solidFill>
              <a:latin typeface="Webdings" panose="05030102010509060703" pitchFamily="18" charset="2"/>
            </a:endParaRPr>
          </a:p>
        </p:txBody>
      </p:sp>
      <p:sp>
        <p:nvSpPr>
          <p:cNvPr id="39" name="Rectangle 38"/>
          <p:cNvSpPr/>
          <p:nvPr/>
        </p:nvSpPr>
        <p:spPr>
          <a:xfrm>
            <a:off x="4750409" y="4579750"/>
            <a:ext cx="546945" cy="646331"/>
          </a:xfrm>
          <a:prstGeom prst="rect">
            <a:avLst/>
          </a:prstGeom>
        </p:spPr>
        <p:txBody>
          <a:bodyPr wrap="none">
            <a:spAutoFit/>
          </a:bodyPr>
          <a:lstStyle/>
          <a:p>
            <a:pPr defTabSz="685800"/>
            <a:r>
              <a:rPr lang="en-US" sz="3600" b="1" dirty="0">
                <a:solidFill>
                  <a:srgbClr val="B01E2D"/>
                </a:solidFill>
                <a:latin typeface="Webdings" panose="05030102010509060703" pitchFamily="18" charset="2"/>
                <a:sym typeface="Wingdings" panose="05000000000000000000" pitchFamily="2" charset="2"/>
              </a:rPr>
              <a:t></a:t>
            </a:r>
            <a:endParaRPr lang="en-US" sz="3600" b="1" dirty="0">
              <a:solidFill>
                <a:prstClr val="black"/>
              </a:solidFill>
              <a:latin typeface="Webdings" panose="05030102010509060703" pitchFamily="18" charset="2"/>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76911" y="1705783"/>
            <a:ext cx="3958741" cy="3789335"/>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065184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Tools &amp; Resources for Successful Control</a:t>
            </a:r>
          </a:p>
        </p:txBody>
      </p:sp>
      <p:sp>
        <p:nvSpPr>
          <p:cNvPr id="4" name="Slide Number Placeholder 3"/>
          <p:cNvSpPr>
            <a:spLocks noGrp="1"/>
          </p:cNvSpPr>
          <p:nvPr>
            <p:ph type="sldNum" sz="quarter" idx="12"/>
          </p:nvPr>
        </p:nvSpPr>
        <p:spPr/>
        <p:txBody>
          <a:bodyPr/>
          <a:lstStyle/>
          <a:p>
            <a:fld id="{CE7F6B2A-AA1D-4BB0-B72E-C9EB621A0451}" type="slidenum">
              <a:rPr lang="en-US" smtClean="0">
                <a:solidFill>
                  <a:prstClr val="black">
                    <a:tint val="75000"/>
                  </a:prstClr>
                </a:solidFill>
              </a:rPr>
              <a:pPr/>
              <a:t>57</a:t>
            </a:fld>
            <a:endParaRPr lang="en-US" dirty="0">
              <a:solidFill>
                <a:prstClr val="black">
                  <a:tint val="75000"/>
                </a:prstClr>
              </a:solidFill>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1" y="1799742"/>
            <a:ext cx="4212040" cy="3662935"/>
          </a:xfrm>
          <a:prstGeom prst="rect">
            <a:avLst/>
          </a:prstGeom>
        </p:spPr>
      </p:pic>
      <p:sp>
        <p:nvSpPr>
          <p:cNvPr id="10" name="Oval 9"/>
          <p:cNvSpPr/>
          <p:nvPr/>
        </p:nvSpPr>
        <p:spPr bwMode="auto">
          <a:xfrm>
            <a:off x="4343400" y="4885841"/>
            <a:ext cx="2209800" cy="685800"/>
          </a:xfrm>
          <a:prstGeom prst="ellipse">
            <a:avLst/>
          </a:prstGeom>
          <a:noFill/>
          <a:ln w="38100" cap="flat" cmpd="sng" algn="ctr">
            <a:solidFill>
              <a:schemeClr val="bg2"/>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68580" tIns="34290" rIns="68580" bIns="34290" numCol="1" rtlCol="0" anchor="t" anchorCtr="0" compatLnSpc="1">
            <a:prstTxWarp prst="textNoShape">
              <a:avLst/>
            </a:prstTxWarp>
          </a:bodyPr>
          <a:lstStyle/>
          <a:p>
            <a:pPr defTabSz="685800"/>
            <a:endParaRPr lang="en-US" sz="1500" b="1" dirty="0">
              <a:solidFill>
                <a:prstClr val="black"/>
              </a:solidFill>
              <a:latin typeface="Times New Roman" pitchFamily="18" charset="0"/>
            </a:endParaRP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28900" y="1799742"/>
            <a:ext cx="3714750" cy="3728750"/>
          </a:xfrm>
          <a:prstGeom prst="rect">
            <a:avLst/>
          </a:prstGeom>
        </p:spPr>
      </p:pic>
      <p:graphicFrame>
        <p:nvGraphicFramePr>
          <p:cNvPr id="12" name="Object 11"/>
          <p:cNvGraphicFramePr>
            <a:graphicFrameLocks noChangeAspect="1"/>
          </p:cNvGraphicFramePr>
          <p:nvPr/>
        </p:nvGraphicFramePr>
        <p:xfrm>
          <a:off x="2057400" y="1856892"/>
          <a:ext cx="4743450" cy="3557935"/>
        </p:xfrm>
        <a:graphic>
          <a:graphicData uri="http://schemas.openxmlformats.org/presentationml/2006/ole">
            <mc:AlternateContent xmlns:mc="http://schemas.openxmlformats.org/markup-compatibility/2006">
              <mc:Choice xmlns:v="urn:schemas-microsoft-com:vml" Requires="v">
                <p:oleObj spid="_x0000_s6156" name="Acrobat Document" r:id="rId6" imgW="13167360" imgH="9875506" progId="AcroExch.Document.11">
                  <p:embed/>
                </p:oleObj>
              </mc:Choice>
              <mc:Fallback>
                <p:oleObj name="Acrobat Document" r:id="rId6" imgW="13167360" imgH="9875506" progId="AcroExch.Document.11">
                  <p:embed/>
                  <p:pic>
                    <p:nvPicPr>
                      <p:cNvPr id="0" name=""/>
                      <p:cNvPicPr/>
                      <p:nvPr/>
                    </p:nvPicPr>
                    <p:blipFill>
                      <a:blip r:embed="rId7"/>
                      <a:stretch>
                        <a:fillRect/>
                      </a:stretch>
                    </p:blipFill>
                    <p:spPr>
                      <a:xfrm>
                        <a:off x="2057400" y="1856892"/>
                        <a:ext cx="4743450" cy="3557935"/>
                      </a:xfrm>
                      <a:prstGeom prst="rect">
                        <a:avLst/>
                      </a:prstGeom>
                    </p:spPr>
                  </p:pic>
                </p:oleObj>
              </mc:Fallback>
            </mc:AlternateContent>
          </a:graphicData>
        </a:graphic>
      </p:graphicFrame>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74554" y="1928899"/>
            <a:ext cx="4909145" cy="3470435"/>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74553" y="2478224"/>
            <a:ext cx="5318852" cy="2114550"/>
          </a:xfrm>
          <a:prstGeom prst="rect">
            <a:avLst/>
          </a:prstGeom>
        </p:spPr>
      </p:pic>
      <p:graphicFrame>
        <p:nvGraphicFramePr>
          <p:cNvPr id="15" name="Object 14"/>
          <p:cNvGraphicFramePr>
            <a:graphicFrameLocks noChangeAspect="1"/>
          </p:cNvGraphicFramePr>
          <p:nvPr/>
        </p:nvGraphicFramePr>
        <p:xfrm>
          <a:off x="2962853" y="1835328"/>
          <a:ext cx="2914650" cy="3770792"/>
        </p:xfrm>
        <a:graphic>
          <a:graphicData uri="http://schemas.openxmlformats.org/presentationml/2006/ole">
            <mc:AlternateContent xmlns:mc="http://schemas.openxmlformats.org/markup-compatibility/2006">
              <mc:Choice xmlns:v="urn:schemas-microsoft-com:vml" Requires="v">
                <p:oleObj spid="_x0000_s6157" name="Acrobat Document" r:id="rId10" imgW="4663283" imgH="6034851" progId="AcroExch.Document.11">
                  <p:embed/>
                </p:oleObj>
              </mc:Choice>
              <mc:Fallback>
                <p:oleObj name="Acrobat Document" r:id="rId10" imgW="4663283" imgH="6034851" progId="AcroExch.Document.11">
                  <p:embed/>
                  <p:pic>
                    <p:nvPicPr>
                      <p:cNvPr id="0" name=""/>
                      <p:cNvPicPr/>
                      <p:nvPr/>
                    </p:nvPicPr>
                    <p:blipFill>
                      <a:blip r:embed="rId11"/>
                      <a:stretch>
                        <a:fillRect/>
                      </a:stretch>
                    </p:blipFill>
                    <p:spPr>
                      <a:xfrm>
                        <a:off x="2962853" y="1835328"/>
                        <a:ext cx="2914650" cy="3770792"/>
                      </a:xfrm>
                      <a:prstGeom prst="rect">
                        <a:avLst/>
                      </a:prstGeom>
                    </p:spPr>
                  </p:pic>
                </p:oleObj>
              </mc:Fallback>
            </mc:AlternateContent>
          </a:graphicData>
        </a:graphic>
      </p:graphicFrame>
    </p:spTree>
    <p:extLst>
      <p:ext uri="{BB962C8B-B14F-4D97-AF65-F5344CB8AC3E}">
        <p14:creationId xmlns:p14="http://schemas.microsoft.com/office/powerpoint/2010/main" val="1953400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50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1"/>
                                        </p:tgtEl>
                                      </p:cBhvr>
                                    </p:animEffect>
                                    <p:set>
                                      <p:cBhvr>
                                        <p:cTn id="24" dur="1" fill="hold">
                                          <p:stCondLst>
                                            <p:cond delay="499"/>
                                          </p:stCondLst>
                                        </p:cTn>
                                        <p:tgtEl>
                                          <p:spTgt spid="11"/>
                                        </p:tgtEl>
                                        <p:attrNameLst>
                                          <p:attrName>style.visibility</p:attrName>
                                        </p:attrNameLst>
                                      </p:cBhvr>
                                      <p:to>
                                        <p:strVal val="hidden"/>
                                      </p:to>
                                    </p:se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12"/>
                                        </p:tgtEl>
                                      </p:cBhvr>
                                    </p:animEffect>
                                    <p:set>
                                      <p:cBhvr>
                                        <p:cTn id="33" dur="1" fill="hold">
                                          <p:stCondLst>
                                            <p:cond delay="499"/>
                                          </p:stCondLst>
                                        </p:cTn>
                                        <p:tgtEl>
                                          <p:spTgt spid="12"/>
                                        </p:tgtEl>
                                        <p:attrNameLst>
                                          <p:attrName>style.visibility</p:attrName>
                                        </p:attrNameLst>
                                      </p:cBhvr>
                                      <p:to>
                                        <p:strVal val="hidden"/>
                                      </p:to>
                                    </p:set>
                                  </p:child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3"/>
                                        </p:tgtEl>
                                      </p:cBhvr>
                                    </p:animEffect>
                                    <p:set>
                                      <p:cBhvr>
                                        <p:cTn id="42" dur="1" fill="hold">
                                          <p:stCondLst>
                                            <p:cond delay="499"/>
                                          </p:stCondLst>
                                        </p:cTn>
                                        <p:tgtEl>
                                          <p:spTgt spid="13"/>
                                        </p:tgtEl>
                                        <p:attrNameLst>
                                          <p:attrName>style.visibility</p:attrName>
                                        </p:attrNameLst>
                                      </p:cBhvr>
                                      <p:to>
                                        <p:strVal val="hidden"/>
                                      </p:to>
                                    </p:set>
                                  </p:childTnLst>
                                </p:cTn>
                              </p:par>
                            </p:childTnLst>
                          </p:cTn>
                        </p:par>
                        <p:par>
                          <p:cTn id="43" fill="hold">
                            <p:stCondLst>
                              <p:cond delay="500"/>
                            </p:stCondLst>
                            <p:childTnLst>
                              <p:par>
                                <p:cTn id="44" presetID="10" presetClass="entr" presetSubtype="0" fill="hold" nodeType="after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14"/>
                                        </p:tgtEl>
                                      </p:cBhvr>
                                    </p:animEffect>
                                    <p:set>
                                      <p:cBhvr>
                                        <p:cTn id="51" dur="1" fill="hold">
                                          <p:stCondLst>
                                            <p:cond delay="499"/>
                                          </p:stCondLst>
                                        </p:cTn>
                                        <p:tgtEl>
                                          <p:spTgt spid="14"/>
                                        </p:tgtEl>
                                        <p:attrNameLst>
                                          <p:attrName>style.visibility</p:attrName>
                                        </p:attrNameLst>
                                      </p:cBhvr>
                                      <p:to>
                                        <p:strVal val="hidden"/>
                                      </p:to>
                                    </p:set>
                                  </p:childTnLst>
                                </p:cTn>
                              </p:par>
                            </p:childTnLst>
                          </p:cTn>
                        </p:par>
                        <p:par>
                          <p:cTn id="52" fill="hold">
                            <p:stCondLst>
                              <p:cond delay="500"/>
                            </p:stCondLst>
                            <p:childTnLst>
                              <p:par>
                                <p:cTn id="53" presetID="10" presetClass="entr" presetSubtype="0" fill="hold" nodeType="after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Tools &amp; Resources for Successful Control</a:t>
            </a:r>
          </a:p>
        </p:txBody>
      </p:sp>
      <p:sp>
        <p:nvSpPr>
          <p:cNvPr id="4" name="Slide Number Placeholder 3"/>
          <p:cNvSpPr>
            <a:spLocks noGrp="1"/>
          </p:cNvSpPr>
          <p:nvPr>
            <p:ph type="sldNum" sz="quarter" idx="12"/>
          </p:nvPr>
        </p:nvSpPr>
        <p:spPr/>
        <p:txBody>
          <a:bodyPr/>
          <a:lstStyle/>
          <a:p>
            <a:fld id="{CE7F6B2A-AA1D-4BB0-B72E-C9EB621A0451}" type="slidenum">
              <a:rPr lang="en-US" smtClean="0">
                <a:solidFill>
                  <a:prstClr val="black">
                    <a:tint val="75000"/>
                  </a:prstClr>
                </a:solidFill>
              </a:rPr>
              <a:pPr/>
              <a:t>58</a:t>
            </a:fld>
            <a:endParaRPr lang="en-US" dirty="0">
              <a:solidFill>
                <a:prstClr val="black">
                  <a:tint val="75000"/>
                </a:prst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8056" y="2014558"/>
            <a:ext cx="4388520" cy="3712287"/>
          </a:xfrm>
          <a:prstGeom prst="rect">
            <a:avLst/>
          </a:prstGeom>
        </p:spPr>
      </p:pic>
      <p:sp>
        <p:nvSpPr>
          <p:cNvPr id="6" name="Oval 5"/>
          <p:cNvSpPr/>
          <p:nvPr/>
        </p:nvSpPr>
        <p:spPr bwMode="auto">
          <a:xfrm>
            <a:off x="2186835" y="5128001"/>
            <a:ext cx="2209800" cy="685800"/>
          </a:xfrm>
          <a:prstGeom prst="ellipse">
            <a:avLst/>
          </a:prstGeom>
          <a:noFill/>
          <a:ln w="38100" cap="flat" cmpd="sng" algn="ctr">
            <a:solidFill>
              <a:schemeClr val="bg2"/>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b="1" dirty="0">
              <a:solidFill>
                <a:prstClr val="black"/>
              </a:solidFill>
              <a:latin typeface="Times New Roman" pitchFamily="18" charset="0"/>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31198" y="1933515"/>
            <a:ext cx="3693319" cy="3793331"/>
          </a:xfrm>
          <a:prstGeom prst="rect">
            <a:avLst/>
          </a:prstGeom>
        </p:spPr>
      </p:pic>
      <p:grpSp>
        <p:nvGrpSpPr>
          <p:cNvPr id="8" name="Group 7"/>
          <p:cNvGrpSpPr>
            <a:grpSpLocks/>
          </p:cNvGrpSpPr>
          <p:nvPr/>
        </p:nvGrpSpPr>
        <p:grpSpPr bwMode="auto">
          <a:xfrm>
            <a:off x="3279830" y="2099051"/>
            <a:ext cx="2860625" cy="3627794"/>
            <a:chOff x="-1" y="0"/>
            <a:chExt cx="2209802" cy="1981200"/>
          </a:xfrm>
        </p:grpSpPr>
        <p:sp>
          <p:nvSpPr>
            <p:cNvPr id="9" name="Rectangle 8"/>
            <p:cNvSpPr>
              <a:spLocks/>
            </p:cNvSpPr>
            <p:nvPr/>
          </p:nvSpPr>
          <p:spPr bwMode="auto">
            <a:xfrm>
              <a:off x="-1" y="0"/>
              <a:ext cx="2209802" cy="1981200"/>
            </a:xfrm>
            <a:prstGeom prst="rect">
              <a:avLst/>
            </a:prstGeom>
            <a:solidFill>
              <a:srgbClr val="FFFFFF"/>
            </a:solidFill>
            <a:ln w="25400">
              <a:solidFill>
                <a:srgbClr val="4F81BD"/>
              </a:solidFill>
              <a:bevel/>
              <a:headEnd/>
              <a:tailEnd/>
            </a:ln>
          </p:spPr>
          <p:txBody>
            <a:bodyPr lIns="34290" rIns="34290"/>
            <a:lstStyle>
              <a:lvl1pPr>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defTabSz="457200" eaLnBrk="0" fontAlgn="base" hangingPunct="0">
                <a:spcBef>
                  <a:spcPct val="0"/>
                </a:spcBef>
                <a:spcAft>
                  <a:spcPct val="0"/>
                </a:spcAft>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defTabSz="457200" eaLnBrk="0" fontAlgn="base" hangingPunct="0">
                <a:spcBef>
                  <a:spcPct val="0"/>
                </a:spcBef>
                <a:spcAft>
                  <a:spcPct val="0"/>
                </a:spcAft>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defTabSz="457200" eaLnBrk="0" fontAlgn="base" hangingPunct="0">
                <a:spcBef>
                  <a:spcPct val="0"/>
                </a:spcBef>
                <a:spcAft>
                  <a:spcPct val="0"/>
                </a:spcAft>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defTabSz="457200" eaLnBrk="0" fontAlgn="base" hangingPunct="0">
                <a:spcBef>
                  <a:spcPct val="0"/>
                </a:spcBef>
                <a:spcAft>
                  <a:spcPct val="0"/>
                </a:spcAft>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defTabSz="685800"/>
              <a:endParaRPr lang="en-US" altLang="en-US" sz="1350" dirty="0"/>
            </a:p>
          </p:txBody>
        </p:sp>
        <p:pic>
          <p:nvPicPr>
            <p:cNvPr id="10" name="Picture 9" descr="AV_HBP_How-To_PATIENT_042215_B_copy.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2782" y="35379"/>
              <a:ext cx="2100055" cy="1866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grpSp>
      <p:graphicFrame>
        <p:nvGraphicFramePr>
          <p:cNvPr id="11" name="Object 10"/>
          <p:cNvGraphicFramePr>
            <a:graphicFrameLocks noChangeAspect="1"/>
          </p:cNvGraphicFramePr>
          <p:nvPr/>
        </p:nvGraphicFramePr>
        <p:xfrm>
          <a:off x="3438947" y="2384801"/>
          <a:ext cx="2614821" cy="3382892"/>
        </p:xfrm>
        <a:graphic>
          <a:graphicData uri="http://schemas.openxmlformats.org/presentationml/2006/ole">
            <mc:AlternateContent xmlns:mc="http://schemas.openxmlformats.org/markup-compatibility/2006">
              <mc:Choice xmlns:v="urn:schemas-microsoft-com:vml" Requires="v">
                <p:oleObj spid="_x0000_s7180" name="Acrobat Document" r:id="rId7" imgW="4663283" imgH="6034851" progId="AcroExch.Document.11">
                  <p:embed/>
                </p:oleObj>
              </mc:Choice>
              <mc:Fallback>
                <p:oleObj name="Acrobat Document" r:id="rId7" imgW="4663283" imgH="6034851" progId="AcroExch.Document.11">
                  <p:embed/>
                  <p:pic>
                    <p:nvPicPr>
                      <p:cNvPr id="0" name=""/>
                      <p:cNvPicPr/>
                      <p:nvPr/>
                    </p:nvPicPr>
                    <p:blipFill>
                      <a:blip r:embed="rId8"/>
                      <a:stretch>
                        <a:fillRect/>
                      </a:stretch>
                    </p:blipFill>
                    <p:spPr>
                      <a:xfrm>
                        <a:off x="3438947" y="2384801"/>
                        <a:ext cx="2614821" cy="3382892"/>
                      </a:xfrm>
                      <a:prstGeom prst="rect">
                        <a:avLst/>
                      </a:prstGeom>
                    </p:spPr>
                  </p:pic>
                </p:oleObj>
              </mc:Fallback>
            </mc:AlternateContent>
          </a:graphicData>
        </a:graphic>
      </p:graphicFrame>
      <p:graphicFrame>
        <p:nvGraphicFramePr>
          <p:cNvPr id="12" name="Object 11"/>
          <p:cNvGraphicFramePr>
            <a:graphicFrameLocks noChangeAspect="1"/>
          </p:cNvGraphicFramePr>
          <p:nvPr/>
        </p:nvGraphicFramePr>
        <p:xfrm>
          <a:off x="3105278" y="1798323"/>
          <a:ext cx="3027013" cy="3916160"/>
        </p:xfrm>
        <a:graphic>
          <a:graphicData uri="http://schemas.openxmlformats.org/presentationml/2006/ole">
            <mc:AlternateContent xmlns:mc="http://schemas.openxmlformats.org/markup-compatibility/2006">
              <mc:Choice xmlns:v="urn:schemas-microsoft-com:vml" Requires="v">
                <p:oleObj spid="_x0000_s7181" name="Acrobat Document" r:id="rId9" imgW="4663283" imgH="6034851" progId="AcroExch.Document.11">
                  <p:embed/>
                </p:oleObj>
              </mc:Choice>
              <mc:Fallback>
                <p:oleObj name="Acrobat Document" r:id="rId9" imgW="4663283" imgH="6034851" progId="AcroExch.Document.11">
                  <p:embed/>
                  <p:pic>
                    <p:nvPicPr>
                      <p:cNvPr id="0" name=""/>
                      <p:cNvPicPr/>
                      <p:nvPr/>
                    </p:nvPicPr>
                    <p:blipFill>
                      <a:blip r:embed="rId10"/>
                      <a:stretch>
                        <a:fillRect/>
                      </a:stretch>
                    </p:blipFill>
                    <p:spPr>
                      <a:xfrm>
                        <a:off x="3105278" y="1798323"/>
                        <a:ext cx="3027013" cy="3916160"/>
                      </a:xfrm>
                      <a:prstGeom prst="rect">
                        <a:avLst/>
                      </a:prstGeom>
                    </p:spPr>
                  </p:pic>
                </p:oleObj>
              </mc:Fallback>
            </mc:AlternateContent>
          </a:graphicData>
        </a:graphic>
      </p:graphicFrame>
    </p:spTree>
    <p:extLst>
      <p:ext uri="{BB962C8B-B14F-4D97-AF65-F5344CB8AC3E}">
        <p14:creationId xmlns:p14="http://schemas.microsoft.com/office/powerpoint/2010/main" val="3760111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par>
                                <p:cTn id="13" presetID="10" presetClass="exit" presetSubtype="0" fill="hold" grpId="1" nodeType="withEffect">
                                  <p:stCondLst>
                                    <p:cond delay="0"/>
                                  </p:stCondLst>
                                  <p:childTnLst>
                                    <p:animEffect transition="out" filter="fade">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8"/>
                                        </p:tgtEl>
                                      </p:cBhvr>
                                    </p:animEffect>
                                    <p:set>
                                      <p:cBhvr>
                                        <p:cTn id="33" dur="1" fill="hold">
                                          <p:stCondLst>
                                            <p:cond delay="499"/>
                                          </p:stCondLst>
                                        </p:cTn>
                                        <p:tgtEl>
                                          <p:spTgt spid="8"/>
                                        </p:tgtEl>
                                        <p:attrNameLst>
                                          <p:attrName>style.visibility</p:attrName>
                                        </p:attrNameLst>
                                      </p:cBhvr>
                                      <p:to>
                                        <p:strVal val="hidden"/>
                                      </p:to>
                                    </p:set>
                                  </p:child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1"/>
                                        </p:tgtEl>
                                      </p:cBhvr>
                                    </p:animEffect>
                                    <p:set>
                                      <p:cBhvr>
                                        <p:cTn id="42" dur="1" fill="hold">
                                          <p:stCondLst>
                                            <p:cond delay="499"/>
                                          </p:stCondLst>
                                        </p:cTn>
                                        <p:tgtEl>
                                          <p:spTgt spid="11"/>
                                        </p:tgtEl>
                                        <p:attrNameLst>
                                          <p:attrName>style.visibility</p:attrName>
                                        </p:attrNameLst>
                                      </p:cBhvr>
                                      <p:to>
                                        <p:strVal val="hidden"/>
                                      </p:to>
                                    </p:set>
                                  </p:childTnLst>
                                </p:cTn>
                              </p:par>
                            </p:childTnLst>
                          </p:cTn>
                        </p:par>
                        <p:par>
                          <p:cTn id="43" fill="hold">
                            <p:stCondLst>
                              <p:cond delay="500"/>
                            </p:stCondLst>
                            <p:childTnLst>
                              <p:par>
                                <p:cTn id="44" presetID="10" presetClass="entr" presetSubtype="0" fill="hold" nodeType="after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132" y="1050412"/>
            <a:ext cx="8640020" cy="398510"/>
          </a:xfrm>
        </p:spPr>
        <p:txBody>
          <a:bodyPr>
            <a:noAutofit/>
          </a:bodyPr>
          <a:lstStyle/>
          <a:p>
            <a:r>
              <a:rPr lang="en-US" sz="2850" dirty="0"/>
              <a:t>Elements Associated with Effective Adoption of Protocols</a:t>
            </a:r>
          </a:p>
        </p:txBody>
      </p:sp>
      <p:sp>
        <p:nvSpPr>
          <p:cNvPr id="3" name="Content Placeholder 2"/>
          <p:cNvSpPr>
            <a:spLocks noGrp="1"/>
          </p:cNvSpPr>
          <p:nvPr>
            <p:ph idx="1"/>
          </p:nvPr>
        </p:nvSpPr>
        <p:spPr>
          <a:xfrm>
            <a:off x="249382" y="1717757"/>
            <a:ext cx="8265968" cy="511092"/>
          </a:xfrm>
        </p:spPr>
        <p:txBody>
          <a:bodyPr>
            <a:normAutofit/>
          </a:bodyPr>
          <a:lstStyle/>
          <a:p>
            <a:pPr marL="0" indent="0">
              <a:buNone/>
            </a:pPr>
            <a:r>
              <a:rPr lang="en-US" sz="2700" b="1" dirty="0"/>
              <a:t>Practice Team-Base Care</a:t>
            </a:r>
          </a:p>
        </p:txBody>
      </p:sp>
      <p:sp>
        <p:nvSpPr>
          <p:cNvPr id="4" name="Slide Number Placeholder 3"/>
          <p:cNvSpPr>
            <a:spLocks noGrp="1"/>
          </p:cNvSpPr>
          <p:nvPr>
            <p:ph type="sldNum" sz="quarter" idx="12"/>
          </p:nvPr>
        </p:nvSpPr>
        <p:spPr/>
        <p:txBody>
          <a:bodyPr/>
          <a:lstStyle/>
          <a:p>
            <a:fld id="{CE7F6B2A-AA1D-4BB0-B72E-C9EB621A0451}" type="slidenum">
              <a:rPr lang="en-US" smtClean="0">
                <a:solidFill>
                  <a:prstClr val="black">
                    <a:tint val="75000"/>
                  </a:prstClr>
                </a:solidFill>
              </a:rPr>
              <a:pPr/>
              <a:t>59</a:t>
            </a:fld>
            <a:endParaRPr lang="en-US" dirty="0">
              <a:solidFill>
                <a:prstClr val="black">
                  <a:tint val="75000"/>
                </a:prstClr>
              </a:solidFill>
            </a:endParaRPr>
          </a:p>
        </p:txBody>
      </p:sp>
      <p:sp>
        <p:nvSpPr>
          <p:cNvPr id="5" name="Rectangle 4"/>
          <p:cNvSpPr/>
          <p:nvPr/>
        </p:nvSpPr>
        <p:spPr>
          <a:xfrm>
            <a:off x="534691" y="2142168"/>
            <a:ext cx="7718157" cy="1915909"/>
          </a:xfrm>
          <a:prstGeom prst="rect">
            <a:avLst/>
          </a:prstGeom>
        </p:spPr>
        <p:txBody>
          <a:bodyPr wrap="square">
            <a:spAutoFit/>
          </a:bodyPr>
          <a:lstStyle/>
          <a:p>
            <a:pPr marL="214313" indent="-214313" defTabSz="685800">
              <a:spcAft>
                <a:spcPts val="900"/>
              </a:spcAft>
              <a:buFont typeface="Arial" panose="020B0604020202020204" pitchFamily="34" charset="0"/>
              <a:buChar char="•"/>
            </a:pPr>
            <a:r>
              <a:rPr lang="en-US" sz="1350" dirty="0">
                <a:solidFill>
                  <a:prstClr val="black"/>
                </a:solidFill>
              </a:rPr>
              <a:t>Make hypertension control a priority.</a:t>
            </a:r>
          </a:p>
          <a:p>
            <a:pPr marL="214313" indent="-214313" defTabSz="685800">
              <a:spcAft>
                <a:spcPts val="900"/>
              </a:spcAft>
              <a:buFont typeface="Arial" panose="020B0604020202020204" pitchFamily="34" charset="0"/>
              <a:buChar char="•"/>
            </a:pPr>
            <a:r>
              <a:rPr lang="en-US" sz="1350" dirty="0">
                <a:solidFill>
                  <a:prstClr val="black"/>
                </a:solidFill>
              </a:rPr>
              <a:t>Fully use the expertise and scope of practice of every member of the health care team.</a:t>
            </a:r>
          </a:p>
          <a:p>
            <a:pPr marL="214313" indent="-214313" defTabSz="685800">
              <a:spcAft>
                <a:spcPts val="900"/>
              </a:spcAft>
              <a:buFont typeface="Arial" panose="020B0604020202020204" pitchFamily="34" charset="0"/>
              <a:buChar char="•"/>
            </a:pPr>
            <a:r>
              <a:rPr lang="en-US" sz="1350" dirty="0">
                <a:solidFill>
                  <a:prstClr val="black"/>
                </a:solidFill>
              </a:rPr>
              <a:t>Include the patient and family as key members of the team.</a:t>
            </a:r>
          </a:p>
          <a:p>
            <a:pPr marL="214313" indent="-214313" defTabSz="685800">
              <a:spcAft>
                <a:spcPts val="900"/>
              </a:spcAft>
              <a:buFont typeface="Arial" panose="020B0604020202020204" pitchFamily="34" charset="0"/>
              <a:buChar char="•"/>
            </a:pPr>
            <a:r>
              <a:rPr lang="en-US" sz="1350" dirty="0">
                <a:solidFill>
                  <a:prstClr val="black"/>
                </a:solidFill>
              </a:rPr>
              <a:t>Learn about community resources and recommend them to patients.</a:t>
            </a:r>
          </a:p>
          <a:p>
            <a:pPr marL="214313" indent="-214313" defTabSz="685800">
              <a:spcAft>
                <a:spcPts val="900"/>
              </a:spcAft>
              <a:buFont typeface="Arial" panose="020B0604020202020204" pitchFamily="34" charset="0"/>
              <a:buChar char="•"/>
            </a:pPr>
            <a:r>
              <a:rPr lang="en-US" sz="1350" dirty="0">
                <a:solidFill>
                  <a:prstClr val="black"/>
                </a:solidFill>
              </a:rPr>
              <a:t>Conduct pre-visit planning to make the most of the care encounter.</a:t>
            </a:r>
          </a:p>
          <a:p>
            <a:pPr marL="214313" indent="-214313" defTabSz="685800">
              <a:spcAft>
                <a:spcPts val="900"/>
              </a:spcAft>
              <a:buFont typeface="Arial" panose="020B0604020202020204" pitchFamily="34" charset="0"/>
              <a:buChar char="•"/>
            </a:pPr>
            <a:r>
              <a:rPr lang="en-US" sz="1350" dirty="0">
                <a:solidFill>
                  <a:prstClr val="black"/>
                </a:solidFill>
              </a:rPr>
              <a:t>Look for opportunities to check in with patients between visits and adjust medication dose as needed.</a:t>
            </a:r>
          </a:p>
        </p:txBody>
      </p:sp>
      <p:pic>
        <p:nvPicPr>
          <p:cNvPr id="6" name="Picture 8" descr="1429556696_Team_Role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26107" y="2200415"/>
            <a:ext cx="1477109" cy="1341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10" name="Picture 8" descr="http://primaryhealthcareteams.ca/wp-content/uploads/2013/10/cuspmain.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32904" y="4221290"/>
            <a:ext cx="2438400" cy="1289447"/>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11" name="Picture 9" descr="image.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32745" y="4209666"/>
            <a:ext cx="3053954" cy="1289447"/>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Tree>
    <p:extLst>
      <p:ext uri="{BB962C8B-B14F-4D97-AF65-F5344CB8AC3E}">
        <p14:creationId xmlns:p14="http://schemas.microsoft.com/office/powerpoint/2010/main" val="3833564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Getting to a Million by 2017: </a:t>
            </a:r>
            <a:br>
              <a:rPr lang="en-US" dirty="0"/>
            </a:br>
            <a:r>
              <a:rPr lang="en-US" i="1" dirty="0"/>
              <a:t>Public Health Targets </a:t>
            </a:r>
          </a:p>
        </p:txBody>
      </p:sp>
      <p:graphicFrame>
        <p:nvGraphicFramePr>
          <p:cNvPr id="5" name="Content Placeholder 3"/>
          <p:cNvGraphicFramePr>
            <a:graphicFrameLocks/>
          </p:cNvGraphicFramePr>
          <p:nvPr/>
        </p:nvGraphicFramePr>
        <p:xfrm>
          <a:off x="493570" y="2178854"/>
          <a:ext cx="8064510" cy="3470005"/>
        </p:xfrm>
        <a:graphic>
          <a:graphicData uri="http://schemas.openxmlformats.org/drawingml/2006/table">
            <a:tbl>
              <a:tblPr firstRow="1" bandRow="1">
                <a:tableStyleId>{21E4AEA4-8DFA-4A89-87EB-49C32662AFE0}</a:tableStyleId>
              </a:tblPr>
              <a:tblGrid>
                <a:gridCol w="3386637">
                  <a:extLst>
                    <a:ext uri="{9D8B030D-6E8A-4147-A177-3AD203B41FA5}">
                      <a16:colId xmlns:a16="http://schemas.microsoft.com/office/drawing/2014/main" val="20000"/>
                    </a:ext>
                  </a:extLst>
                </a:gridCol>
                <a:gridCol w="2344595">
                  <a:extLst>
                    <a:ext uri="{9D8B030D-6E8A-4147-A177-3AD203B41FA5}">
                      <a16:colId xmlns:a16="http://schemas.microsoft.com/office/drawing/2014/main" val="20001"/>
                    </a:ext>
                  </a:extLst>
                </a:gridCol>
                <a:gridCol w="2333278">
                  <a:extLst>
                    <a:ext uri="{9D8B030D-6E8A-4147-A177-3AD203B41FA5}">
                      <a16:colId xmlns:a16="http://schemas.microsoft.com/office/drawing/2014/main" val="20002"/>
                    </a:ext>
                  </a:extLst>
                </a:gridCol>
              </a:tblGrid>
              <a:tr h="1029758">
                <a:tc>
                  <a:txBody>
                    <a:bodyPr/>
                    <a:lstStyle/>
                    <a:p>
                      <a:pPr algn="ctr"/>
                      <a:r>
                        <a:rPr lang="en-US" sz="2100" dirty="0">
                          <a:latin typeface="Arial" pitchFamily="34" charset="0"/>
                          <a:cs typeface="Arial" pitchFamily="34" charset="0"/>
                        </a:rPr>
                        <a:t>Intervention</a:t>
                      </a:r>
                      <a:endParaRPr lang="en-US" sz="2100" dirty="0">
                        <a:solidFill>
                          <a:srgbClr val="002060"/>
                        </a:solidFill>
                        <a:latin typeface="Arial" pitchFamily="34" charset="0"/>
                        <a:cs typeface="Arial" pitchFamily="34" charset="0"/>
                      </a:endParaRPr>
                    </a:p>
                  </a:txBody>
                  <a:tcPr marL="68283" marR="68283" marT="34318" marB="34318" anchor="ctr">
                    <a:solidFill>
                      <a:srgbClr val="4C216D"/>
                    </a:solidFill>
                  </a:tcPr>
                </a:tc>
                <a:tc>
                  <a:txBody>
                    <a:bodyPr/>
                    <a:lstStyle/>
                    <a:p>
                      <a:pPr algn="ctr"/>
                      <a:r>
                        <a:rPr lang="en-US" sz="2100" dirty="0">
                          <a:solidFill>
                            <a:schemeClr val="bg1"/>
                          </a:solidFill>
                          <a:latin typeface="Arial" pitchFamily="34" charset="0"/>
                          <a:cs typeface="Arial" pitchFamily="34" charset="0"/>
                        </a:rPr>
                        <a:t>Pre-Initiative</a:t>
                      </a:r>
                      <a:r>
                        <a:rPr lang="en-US" sz="2100" baseline="0" dirty="0">
                          <a:solidFill>
                            <a:schemeClr val="bg1"/>
                          </a:solidFill>
                          <a:latin typeface="Arial" pitchFamily="34" charset="0"/>
                          <a:cs typeface="Arial" pitchFamily="34" charset="0"/>
                        </a:rPr>
                        <a:t> Estimate </a:t>
                      </a:r>
                    </a:p>
                    <a:p>
                      <a:pPr algn="ctr"/>
                      <a:r>
                        <a:rPr lang="en-US" sz="2100" baseline="0" dirty="0">
                          <a:solidFill>
                            <a:schemeClr val="bg1"/>
                          </a:solidFill>
                          <a:latin typeface="Arial" pitchFamily="34" charset="0"/>
                          <a:cs typeface="Arial" pitchFamily="34" charset="0"/>
                        </a:rPr>
                        <a:t>2009-10</a:t>
                      </a:r>
                      <a:endParaRPr lang="en-US" sz="2100" dirty="0">
                        <a:solidFill>
                          <a:schemeClr val="bg1"/>
                        </a:solidFill>
                        <a:latin typeface="Arial" pitchFamily="34" charset="0"/>
                        <a:cs typeface="Arial" pitchFamily="34" charset="0"/>
                      </a:endParaRPr>
                    </a:p>
                  </a:txBody>
                  <a:tcPr marL="68283" marR="68283" marT="34318" marB="34318" anchor="ctr">
                    <a:solidFill>
                      <a:srgbClr val="4C216D"/>
                    </a:solidFill>
                  </a:tcPr>
                </a:tc>
                <a:tc>
                  <a:txBody>
                    <a:bodyPr/>
                    <a:lstStyle/>
                    <a:p>
                      <a:pPr algn="ctr"/>
                      <a:r>
                        <a:rPr lang="en-US" sz="2100" baseline="0" dirty="0">
                          <a:solidFill>
                            <a:schemeClr val="bg1"/>
                          </a:solidFill>
                          <a:latin typeface="Arial" pitchFamily="34" charset="0"/>
                          <a:cs typeface="Arial" pitchFamily="34" charset="0"/>
                        </a:rPr>
                        <a:t>2017 Target</a:t>
                      </a:r>
                      <a:endParaRPr lang="en-US" sz="2100" i="1" dirty="0">
                        <a:solidFill>
                          <a:schemeClr val="bg1"/>
                        </a:solidFill>
                        <a:latin typeface="Arial" pitchFamily="34" charset="0"/>
                        <a:cs typeface="Arial" pitchFamily="34" charset="0"/>
                      </a:endParaRPr>
                    </a:p>
                  </a:txBody>
                  <a:tcPr marL="68283" marR="68283" marT="34318" marB="34318" anchor="ctr">
                    <a:solidFill>
                      <a:srgbClr val="4C216D"/>
                    </a:solidFill>
                  </a:tcPr>
                </a:tc>
                <a:extLst>
                  <a:ext uri="{0D108BD9-81ED-4DB2-BD59-A6C34878D82A}">
                    <a16:rowId xmlns:a16="http://schemas.microsoft.com/office/drawing/2014/main" val="10000"/>
                  </a:ext>
                </a:extLst>
              </a:tr>
              <a:tr h="692398">
                <a:tc>
                  <a:txBody>
                    <a:bodyPr/>
                    <a:lstStyle/>
                    <a:p>
                      <a:pPr algn="l"/>
                      <a:r>
                        <a:rPr lang="en-US" sz="2100" dirty="0">
                          <a:solidFill>
                            <a:schemeClr val="bg1"/>
                          </a:solidFill>
                          <a:latin typeface="Arial" pitchFamily="34" charset="0"/>
                          <a:cs typeface="Arial" pitchFamily="34" charset="0"/>
                        </a:rPr>
                        <a:t>Smoking</a:t>
                      </a:r>
                      <a:r>
                        <a:rPr lang="en-US" sz="2100" baseline="0" dirty="0">
                          <a:solidFill>
                            <a:schemeClr val="bg1"/>
                          </a:solidFill>
                          <a:latin typeface="Arial" pitchFamily="34" charset="0"/>
                          <a:cs typeface="Arial" pitchFamily="34" charset="0"/>
                        </a:rPr>
                        <a:t> prevalence* </a:t>
                      </a:r>
                      <a:endParaRPr lang="en-US" sz="2100" dirty="0">
                        <a:solidFill>
                          <a:schemeClr val="bg1"/>
                        </a:solidFill>
                        <a:latin typeface="Arial" pitchFamily="34" charset="0"/>
                        <a:cs typeface="Arial" pitchFamily="34" charset="0"/>
                      </a:endParaRPr>
                    </a:p>
                  </a:txBody>
                  <a:tcPr marL="90949" marR="90949" marT="45710" marB="45710" anchor="ctr">
                    <a:solidFill>
                      <a:srgbClr val="9D87B7"/>
                    </a:solidFill>
                  </a:tcPr>
                </a:tc>
                <a:tc>
                  <a:txBody>
                    <a:bodyPr/>
                    <a:lstStyle/>
                    <a:p>
                      <a:pPr marL="0" algn="ctr" defTabSz="608858" rtl="0" eaLnBrk="1" latinLnBrk="0" hangingPunct="1"/>
                      <a:r>
                        <a:rPr lang="en-US" sz="2100" kern="1200" dirty="0">
                          <a:solidFill>
                            <a:schemeClr val="bg1"/>
                          </a:solidFill>
                          <a:latin typeface="Arial" pitchFamily="34" charset="0"/>
                          <a:ea typeface="+mn-ea"/>
                          <a:cs typeface="Arial" pitchFamily="34" charset="0"/>
                        </a:rPr>
                        <a:t>26% </a:t>
                      </a:r>
                    </a:p>
                  </a:txBody>
                  <a:tcPr marL="90949" marR="90949" marT="45710" marB="45710" anchor="ctr">
                    <a:solidFill>
                      <a:srgbClr val="9D87B7"/>
                    </a:solidFill>
                  </a:tcPr>
                </a:tc>
                <a:tc>
                  <a:txBody>
                    <a:bodyPr/>
                    <a:lstStyle/>
                    <a:p>
                      <a:pPr marL="0" algn="ctr" defTabSz="608858" rtl="0" eaLnBrk="1" latinLnBrk="0" hangingPunct="1"/>
                      <a:r>
                        <a:rPr lang="en-US" sz="2100" kern="1200" dirty="0">
                          <a:solidFill>
                            <a:schemeClr val="bg1"/>
                          </a:solidFill>
                          <a:latin typeface="Arial" pitchFamily="34" charset="0"/>
                          <a:ea typeface="+mn-ea"/>
                          <a:cs typeface="Arial" pitchFamily="34" charset="0"/>
                        </a:rPr>
                        <a:t>24%</a:t>
                      </a:r>
                    </a:p>
                  </a:txBody>
                  <a:tcPr marL="90949" marR="90949" marT="45710" marB="45710" anchor="ctr">
                    <a:solidFill>
                      <a:srgbClr val="9D87B7"/>
                    </a:solidFill>
                  </a:tcPr>
                </a:tc>
                <a:extLst>
                  <a:ext uri="{0D108BD9-81ED-4DB2-BD59-A6C34878D82A}">
                    <a16:rowId xmlns:a16="http://schemas.microsoft.com/office/drawing/2014/main" val="10001"/>
                  </a:ext>
                </a:extLst>
              </a:tr>
              <a:tr h="950773">
                <a:tc>
                  <a:txBody>
                    <a:bodyPr/>
                    <a:lstStyle/>
                    <a:p>
                      <a:pPr algn="l"/>
                      <a:r>
                        <a:rPr lang="en-US" sz="2100" dirty="0">
                          <a:solidFill>
                            <a:schemeClr val="bg1"/>
                          </a:solidFill>
                          <a:latin typeface="Arial" pitchFamily="34" charset="0"/>
                          <a:cs typeface="Arial" pitchFamily="34" charset="0"/>
                        </a:rPr>
                        <a:t>Sodium</a:t>
                      </a:r>
                      <a:r>
                        <a:rPr lang="en-US" sz="2100" baseline="0" dirty="0">
                          <a:solidFill>
                            <a:schemeClr val="bg1"/>
                          </a:solidFill>
                          <a:latin typeface="Arial" pitchFamily="34" charset="0"/>
                          <a:cs typeface="Arial" pitchFamily="34" charset="0"/>
                        </a:rPr>
                        <a:t> reduction </a:t>
                      </a:r>
                      <a:endParaRPr lang="en-US" sz="2100" dirty="0">
                        <a:solidFill>
                          <a:schemeClr val="bg1"/>
                        </a:solidFill>
                        <a:latin typeface="Arial" pitchFamily="34" charset="0"/>
                        <a:cs typeface="Arial" pitchFamily="34" charset="0"/>
                      </a:endParaRPr>
                    </a:p>
                  </a:txBody>
                  <a:tcPr marL="90949" marR="90949" marT="45710" marB="45710" anchor="ctr">
                    <a:solidFill>
                      <a:srgbClr val="793374"/>
                    </a:solidFill>
                  </a:tcPr>
                </a:tc>
                <a:tc>
                  <a:txBody>
                    <a:bodyPr/>
                    <a:lstStyle/>
                    <a:p>
                      <a:pPr algn="ctr"/>
                      <a:r>
                        <a:rPr lang="en-US" sz="2100" dirty="0">
                          <a:solidFill>
                            <a:schemeClr val="bg1"/>
                          </a:solidFill>
                          <a:latin typeface="Arial" pitchFamily="34" charset="0"/>
                          <a:cs typeface="Arial" pitchFamily="34" charset="0"/>
                        </a:rPr>
                        <a:t>3580 mg/day</a:t>
                      </a:r>
                    </a:p>
                  </a:txBody>
                  <a:tcPr marL="90949" marR="90949" marT="45710" marB="45710" anchor="ctr">
                    <a:solidFill>
                      <a:srgbClr val="793374"/>
                    </a:solidFill>
                  </a:tcPr>
                </a:tc>
                <a:tc>
                  <a:txBody>
                    <a:bodyPr/>
                    <a:lstStyle/>
                    <a:p>
                      <a:pPr algn="ctr"/>
                      <a:r>
                        <a:rPr lang="en-US" sz="2100" dirty="0">
                          <a:solidFill>
                            <a:schemeClr val="bg1"/>
                          </a:solidFill>
                          <a:latin typeface="Arial" pitchFamily="34" charset="0"/>
                          <a:cs typeface="Arial" pitchFamily="34" charset="0"/>
                        </a:rPr>
                        <a:t>2900</a:t>
                      </a:r>
                      <a:r>
                        <a:rPr lang="en-US" sz="2100" baseline="0" dirty="0">
                          <a:solidFill>
                            <a:schemeClr val="bg1"/>
                          </a:solidFill>
                          <a:latin typeface="Arial" pitchFamily="34" charset="0"/>
                          <a:cs typeface="Arial" pitchFamily="34" charset="0"/>
                        </a:rPr>
                        <a:t> mg/day</a:t>
                      </a:r>
                      <a:endParaRPr lang="en-US" sz="1600" dirty="0">
                        <a:solidFill>
                          <a:schemeClr val="bg1"/>
                        </a:solidFill>
                        <a:latin typeface="Arial" pitchFamily="34" charset="0"/>
                        <a:cs typeface="Arial" pitchFamily="34" charset="0"/>
                      </a:endParaRPr>
                    </a:p>
                  </a:txBody>
                  <a:tcPr marL="90949" marR="90949" marT="45710" marB="45710" anchor="ctr">
                    <a:solidFill>
                      <a:srgbClr val="793374"/>
                    </a:solidFill>
                  </a:tcPr>
                </a:tc>
                <a:extLst>
                  <a:ext uri="{0D108BD9-81ED-4DB2-BD59-A6C34878D82A}">
                    <a16:rowId xmlns:a16="http://schemas.microsoft.com/office/drawing/2014/main" val="10002"/>
                  </a:ext>
                </a:extLst>
              </a:tr>
              <a:tr h="797076">
                <a:tc>
                  <a:txBody>
                    <a:bodyPr/>
                    <a:lstStyle/>
                    <a:p>
                      <a:pPr algn="l"/>
                      <a:r>
                        <a:rPr lang="en-US" sz="2100" dirty="0">
                          <a:solidFill>
                            <a:schemeClr val="bg1"/>
                          </a:solidFill>
                          <a:latin typeface="Arial" pitchFamily="34" charset="0"/>
                          <a:cs typeface="Arial" pitchFamily="34" charset="0"/>
                        </a:rPr>
                        <a:t>Trans</a:t>
                      </a:r>
                      <a:r>
                        <a:rPr lang="en-US" sz="2100" baseline="0" dirty="0">
                          <a:solidFill>
                            <a:schemeClr val="bg1"/>
                          </a:solidFill>
                          <a:latin typeface="Arial" pitchFamily="34" charset="0"/>
                          <a:cs typeface="Arial" pitchFamily="34" charset="0"/>
                        </a:rPr>
                        <a:t> fat reduction</a:t>
                      </a:r>
                      <a:endParaRPr lang="en-US" sz="2100" dirty="0">
                        <a:solidFill>
                          <a:schemeClr val="bg1"/>
                        </a:solidFill>
                        <a:latin typeface="Arial" pitchFamily="34" charset="0"/>
                        <a:cs typeface="Arial" pitchFamily="34" charset="0"/>
                      </a:endParaRPr>
                    </a:p>
                  </a:txBody>
                  <a:tcPr marL="90949" marR="90949" marT="45710" marB="45710" anchor="ctr">
                    <a:solidFill>
                      <a:srgbClr val="9D87B7"/>
                    </a:solidFill>
                  </a:tcPr>
                </a:tc>
                <a:tc>
                  <a:txBody>
                    <a:bodyPr/>
                    <a:lstStyle/>
                    <a:p>
                      <a:pPr algn="ctr"/>
                      <a:r>
                        <a:rPr lang="en-US" sz="2100" dirty="0">
                          <a:solidFill>
                            <a:schemeClr val="bg1"/>
                          </a:solidFill>
                          <a:latin typeface="Arial" pitchFamily="34" charset="0"/>
                          <a:cs typeface="Arial" pitchFamily="34" charset="0"/>
                        </a:rPr>
                        <a:t>0.6% of calories</a:t>
                      </a:r>
                    </a:p>
                  </a:txBody>
                  <a:tcPr marL="90949" marR="90949" marT="45710" marB="45710" anchor="ctr">
                    <a:solidFill>
                      <a:srgbClr val="9D87B7"/>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100" dirty="0">
                          <a:solidFill>
                            <a:schemeClr val="bg1"/>
                          </a:solidFill>
                          <a:latin typeface="Arial" pitchFamily="34" charset="0"/>
                          <a:cs typeface="Arial" pitchFamily="34" charset="0"/>
                        </a:rPr>
                        <a:t>0%</a:t>
                      </a:r>
                      <a:r>
                        <a:rPr lang="en-US" sz="2100" baseline="0" dirty="0">
                          <a:solidFill>
                            <a:schemeClr val="bg1"/>
                          </a:solidFill>
                          <a:latin typeface="Arial" pitchFamily="34" charset="0"/>
                          <a:cs typeface="Arial" pitchFamily="34" charset="0"/>
                        </a:rPr>
                        <a:t> of calories</a:t>
                      </a:r>
                      <a:endParaRPr lang="en-US" sz="2100" dirty="0">
                        <a:solidFill>
                          <a:schemeClr val="bg1"/>
                        </a:solidFill>
                        <a:latin typeface="Arial" pitchFamily="34" charset="0"/>
                        <a:cs typeface="Arial" pitchFamily="34" charset="0"/>
                      </a:endParaRPr>
                    </a:p>
                  </a:txBody>
                  <a:tcPr marL="90949" marR="90949" marT="45710" marB="45710" anchor="ctr">
                    <a:solidFill>
                      <a:srgbClr val="9D87B7"/>
                    </a:solidFill>
                  </a:tcPr>
                </a:tc>
                <a:extLst>
                  <a:ext uri="{0D108BD9-81ED-4DB2-BD59-A6C34878D82A}">
                    <a16:rowId xmlns:a16="http://schemas.microsoft.com/office/drawing/2014/main" val="10003"/>
                  </a:ext>
                </a:extLst>
              </a:tr>
            </a:tbl>
          </a:graphicData>
        </a:graphic>
      </p:graphicFrame>
      <p:sp>
        <p:nvSpPr>
          <p:cNvPr id="4" name="Rectangle 1"/>
          <p:cNvSpPr>
            <a:spLocks noChangeArrowheads="1"/>
          </p:cNvSpPr>
          <p:nvPr/>
        </p:nvSpPr>
        <p:spPr bwMode="auto">
          <a:xfrm>
            <a:off x="1606160" y="6321731"/>
            <a:ext cx="7204118" cy="246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78" tIns="45272" rIns="90478" bIns="45272">
            <a:spAutoFit/>
          </a:bodyPr>
          <a:lstStyle/>
          <a:p>
            <a:pPr defTabSz="450590" fontAlgn="base">
              <a:spcBef>
                <a:spcPct val="0"/>
              </a:spcBef>
              <a:spcAft>
                <a:spcPct val="0"/>
              </a:spcAft>
            </a:pPr>
            <a:r>
              <a:rPr lang="en-US" sz="1000" dirty="0">
                <a:solidFill>
                  <a:prstClr val="black"/>
                </a:solidFill>
                <a:latin typeface="Arial" charset="0"/>
                <a:cs typeface="Arial" pitchFamily="34" charset="0"/>
              </a:rPr>
              <a:t>National Survey on Drug Use and Health, National Health and Nutrition Examination Survey</a:t>
            </a:r>
          </a:p>
        </p:txBody>
      </p:sp>
      <p:sp>
        <p:nvSpPr>
          <p:cNvPr id="3" name="Slide Number Placeholder 2"/>
          <p:cNvSpPr>
            <a:spLocks noGrp="1"/>
          </p:cNvSpPr>
          <p:nvPr>
            <p:ph type="sldNum" sz="quarter" idx="4294967295"/>
          </p:nvPr>
        </p:nvSpPr>
        <p:spPr>
          <a:xfrm>
            <a:off x="6628929" y="6492875"/>
            <a:ext cx="2057400" cy="365125"/>
          </a:xfrm>
          <a:prstGeom prst="rect">
            <a:avLst/>
          </a:prstGeom>
        </p:spPr>
        <p:txBody>
          <a:bodyPr/>
          <a:lstStyle/>
          <a:p>
            <a:fld id="{C11B6FD8-C4EA-4E12-8F8B-977C40125608}" type="slidenum">
              <a:rPr lang="en-US" smtClean="0"/>
              <a:t>6</a:t>
            </a:fld>
            <a:endParaRPr lang="en-US" dirty="0"/>
          </a:p>
        </p:txBody>
      </p:sp>
      <p:sp>
        <p:nvSpPr>
          <p:cNvPr id="6" name="TextBox 5"/>
          <p:cNvSpPr txBox="1"/>
          <p:nvPr/>
        </p:nvSpPr>
        <p:spPr>
          <a:xfrm>
            <a:off x="493570" y="5648859"/>
            <a:ext cx="7966862" cy="261610"/>
          </a:xfrm>
          <a:prstGeom prst="rect">
            <a:avLst/>
          </a:prstGeom>
          <a:noFill/>
        </p:spPr>
        <p:txBody>
          <a:bodyPr wrap="square" rtlCol="0">
            <a:spAutoFit/>
          </a:bodyPr>
          <a:lstStyle/>
          <a:p>
            <a:r>
              <a:rPr lang="en-US" sz="1100" dirty="0">
                <a:latin typeface="Arial" panose="020B0604020202020204" pitchFamily="34" charset="0"/>
                <a:cs typeface="Arial" panose="020B0604020202020204" pitchFamily="34" charset="0"/>
              </a:rPr>
              <a:t>* Includes all forms of combustible tobacco – cigarettes, pipes, and cigars</a:t>
            </a:r>
          </a:p>
        </p:txBody>
      </p:sp>
    </p:spTree>
    <p:extLst>
      <p:ext uri="{BB962C8B-B14F-4D97-AF65-F5344CB8AC3E}">
        <p14:creationId xmlns:p14="http://schemas.microsoft.com/office/powerpoint/2010/main" val="27909973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132" y="1050412"/>
            <a:ext cx="8891868" cy="398510"/>
          </a:xfrm>
        </p:spPr>
        <p:txBody>
          <a:bodyPr>
            <a:noAutofit/>
          </a:bodyPr>
          <a:lstStyle/>
          <a:p>
            <a:r>
              <a:rPr lang="en-US" sz="2850" dirty="0"/>
              <a:t>Our Strategic Multi-modal Approach to BP Management</a:t>
            </a:r>
          </a:p>
        </p:txBody>
      </p:sp>
      <p:sp>
        <p:nvSpPr>
          <p:cNvPr id="4" name="Slide Number Placeholder 3"/>
          <p:cNvSpPr>
            <a:spLocks noGrp="1"/>
          </p:cNvSpPr>
          <p:nvPr>
            <p:ph type="sldNum" sz="quarter" idx="12"/>
          </p:nvPr>
        </p:nvSpPr>
        <p:spPr/>
        <p:txBody>
          <a:bodyPr/>
          <a:lstStyle/>
          <a:p>
            <a:fld id="{CE7F6B2A-AA1D-4BB0-B72E-C9EB621A0451}" type="slidenum">
              <a:rPr lang="en-US" smtClean="0">
                <a:solidFill>
                  <a:prstClr val="black">
                    <a:tint val="75000"/>
                  </a:prstClr>
                </a:solidFill>
              </a:rPr>
              <a:pPr/>
              <a:t>60</a:t>
            </a:fld>
            <a:endParaRPr lang="en-US" dirty="0">
              <a:solidFill>
                <a:prstClr val="black">
                  <a:tint val="75000"/>
                </a:prstClr>
              </a:solidFill>
            </a:endParaRPr>
          </a:p>
        </p:txBody>
      </p:sp>
      <p:sp>
        <p:nvSpPr>
          <p:cNvPr id="26" name="Rectangle 6"/>
          <p:cNvSpPr>
            <a:spLocks/>
          </p:cNvSpPr>
          <p:nvPr/>
        </p:nvSpPr>
        <p:spPr bwMode="auto">
          <a:xfrm>
            <a:off x="1509774" y="1836913"/>
            <a:ext cx="1208484"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0" tIns="0" rIns="0" bIns="0">
            <a:spAutoFit/>
          </a:bodyPr>
          <a:lstStyle>
            <a:lvl1pPr>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37931725" indent="-37474525">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defTabSz="457200" eaLnBrk="0" fontAlgn="base" hangingPunct="0">
              <a:spcBef>
                <a:spcPct val="0"/>
              </a:spcBef>
              <a:spcAft>
                <a:spcPct val="0"/>
              </a:spcAft>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defTabSz="457200" eaLnBrk="0" fontAlgn="base" hangingPunct="0">
              <a:spcBef>
                <a:spcPct val="0"/>
              </a:spcBef>
              <a:spcAft>
                <a:spcPct val="0"/>
              </a:spcAft>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defTabSz="457200" eaLnBrk="0" fontAlgn="base" hangingPunct="0">
              <a:spcBef>
                <a:spcPct val="0"/>
              </a:spcBef>
              <a:spcAft>
                <a:spcPct val="0"/>
              </a:spcAft>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defTabSz="457200" eaLnBrk="0" fontAlgn="base" hangingPunct="0">
              <a:spcBef>
                <a:spcPct val="0"/>
              </a:spcBef>
              <a:spcAft>
                <a:spcPct val="0"/>
              </a:spcAft>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algn="r" defTabSz="685800">
              <a:spcBef>
                <a:spcPts val="300"/>
              </a:spcBef>
            </a:pPr>
            <a:r>
              <a:rPr lang="en-US" altLang="en-US" sz="1350" b="1" dirty="0">
                <a:solidFill>
                  <a:srgbClr val="404040"/>
                </a:solidFill>
                <a:latin typeface="Calibri" panose="020F0502020204030204"/>
                <a:ea typeface="HelveticaNeueLT Com 56 It" pitchFamily="-107" charset="0"/>
                <a:cs typeface="HelveticaNeueLT Com 56 It" pitchFamily="-107" charset="0"/>
                <a:sym typeface="HelveticaNeueLT Com 56 It" pitchFamily="-107" charset="0"/>
              </a:rPr>
              <a:t>Equipping</a:t>
            </a:r>
            <a:br>
              <a:rPr lang="en-US" altLang="en-US" sz="1350" b="1" dirty="0">
                <a:solidFill>
                  <a:srgbClr val="404040"/>
                </a:solidFill>
                <a:latin typeface="Calibri" panose="020F0502020204030204"/>
                <a:ea typeface="HelveticaNeueLT Com 56 It" pitchFamily="-107" charset="0"/>
                <a:cs typeface="HelveticaNeueLT Com 56 It" pitchFamily="-107" charset="0"/>
                <a:sym typeface="HelveticaNeueLT Com 56 It" pitchFamily="-107" charset="0"/>
              </a:rPr>
            </a:br>
            <a:r>
              <a:rPr lang="en-US" altLang="en-US" sz="1350" b="1" dirty="0">
                <a:solidFill>
                  <a:srgbClr val="404040"/>
                </a:solidFill>
                <a:latin typeface="Calibri" panose="020F0502020204030204"/>
                <a:ea typeface="HelveticaNeueLT Com 56 It" pitchFamily="-107" charset="0"/>
                <a:cs typeface="HelveticaNeueLT Com 56 It" pitchFamily="-107" charset="0"/>
                <a:sym typeface="HelveticaNeueLT Com 56 It" pitchFamily="-107" charset="0"/>
              </a:rPr>
              <a:t>Providers</a:t>
            </a:r>
            <a:endParaRPr lang="en-US" altLang="en-US" sz="1350" b="1" dirty="0">
              <a:solidFill>
                <a:srgbClr val="404040"/>
              </a:solidFill>
              <a:latin typeface="Calibri" panose="020F0502020204030204"/>
              <a:ea typeface="HelveticaNeueLT Com 56 It" pitchFamily="-107" charset="0"/>
              <a:cs typeface="HelveticaNeueLT Com 56 It" pitchFamily="-107" charset="0"/>
            </a:endParaRPr>
          </a:p>
        </p:txBody>
      </p:sp>
      <p:sp>
        <p:nvSpPr>
          <p:cNvPr id="27" name="Line 7"/>
          <p:cNvSpPr>
            <a:spLocks noChangeShapeType="1"/>
          </p:cNvSpPr>
          <p:nvPr/>
        </p:nvSpPr>
        <p:spPr bwMode="auto">
          <a:xfrm flipV="1">
            <a:off x="2882180" y="1717406"/>
            <a:ext cx="0" cy="674175"/>
          </a:xfrm>
          <a:prstGeom prst="line">
            <a:avLst/>
          </a:prstGeom>
          <a:noFill/>
          <a:ln w="25400">
            <a:solidFill>
              <a:srgbClr val="E6001C"/>
            </a:solidFill>
            <a:round/>
            <a:headEnd/>
            <a:tailEnd/>
          </a:ln>
          <a:extLst>
            <a:ext uri="{909E8E84-426E-40DD-AFC4-6F175D3DCCD1}">
              <a14:hiddenFill xmlns:a14="http://schemas.microsoft.com/office/drawing/2010/main">
                <a:noFill/>
              </a14:hiddenFill>
            </a:ext>
          </a:extLst>
        </p:spPr>
        <p:txBody>
          <a:bodyPr lIns="0" tIns="0" rIns="0" bIns="0"/>
          <a:lstStyle/>
          <a:p>
            <a:pPr defTabSz="685800"/>
            <a:endParaRPr lang="en-US" sz="1350">
              <a:solidFill>
                <a:prstClr val="black"/>
              </a:solidFill>
            </a:endParaRPr>
          </a:p>
        </p:txBody>
      </p:sp>
      <p:sp>
        <p:nvSpPr>
          <p:cNvPr id="28" name="Rectangle 8"/>
          <p:cNvSpPr>
            <a:spLocks/>
          </p:cNvSpPr>
          <p:nvPr/>
        </p:nvSpPr>
        <p:spPr bwMode="auto">
          <a:xfrm>
            <a:off x="3056365" y="1697429"/>
            <a:ext cx="379001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wrap="square" lIns="0" tIns="0" rIns="0" bIns="0">
            <a:spAutoFit/>
          </a:bodyPr>
          <a:lstStyle>
            <a:lvl1pPr>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37931725" indent="-37474525">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defTabSz="457200" eaLnBrk="0" fontAlgn="base" hangingPunct="0">
              <a:spcBef>
                <a:spcPct val="0"/>
              </a:spcBef>
              <a:spcAft>
                <a:spcPct val="0"/>
              </a:spcAft>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defTabSz="457200" eaLnBrk="0" fontAlgn="base" hangingPunct="0">
              <a:spcBef>
                <a:spcPct val="0"/>
              </a:spcBef>
              <a:spcAft>
                <a:spcPct val="0"/>
              </a:spcAft>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defTabSz="457200" eaLnBrk="0" fontAlgn="base" hangingPunct="0">
              <a:spcBef>
                <a:spcPct val="0"/>
              </a:spcBef>
              <a:spcAft>
                <a:spcPct val="0"/>
              </a:spcAft>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defTabSz="457200" eaLnBrk="0" fontAlgn="base" hangingPunct="0">
              <a:spcBef>
                <a:spcPct val="0"/>
              </a:spcBef>
              <a:spcAft>
                <a:spcPct val="0"/>
              </a:spcAft>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defTabSz="685800">
              <a:spcBef>
                <a:spcPts val="300"/>
              </a:spcBef>
            </a:pPr>
            <a:r>
              <a:rPr lang="en-US" altLang="en-US" sz="1200" dirty="0">
                <a:solidFill>
                  <a:srgbClr val="404040"/>
                </a:solidFill>
                <a:latin typeface="Calibri" panose="020F0502020204030204"/>
                <a:ea typeface="Helvetica Neue LT Com 75 Bd" pitchFamily="-107" charset="0"/>
                <a:cs typeface="Helvetica Neue LT Com 75 Bd" pitchFamily="-107" charset="0"/>
                <a:sym typeface="Helvetica Neue LT Com 75 Bd" pitchFamily="-107" charset="0"/>
              </a:rPr>
              <a:t>Help providers “do the right thing” within current HC system</a:t>
            </a:r>
          </a:p>
          <a:p>
            <a:pPr marL="209550" indent="-127397" defTabSz="685800">
              <a:buFont typeface="Arial" panose="020B0604020202020204" pitchFamily="34" charset="0"/>
              <a:buChar char="•"/>
            </a:pPr>
            <a:r>
              <a:rPr lang="en-US" altLang="en-US" sz="1200" dirty="0">
                <a:solidFill>
                  <a:srgbClr val="404040"/>
                </a:solidFill>
                <a:latin typeface="Calibri" panose="020F0502020204030204"/>
                <a:ea typeface="HelveticaNeueLT Com 45 Lt" pitchFamily="-107" charset="0"/>
                <a:cs typeface="HelveticaNeueLT Com 45 Lt" pitchFamily="-107" charset="0"/>
                <a:sym typeface="HelveticaNeueLT Com 45 Lt" pitchFamily="-107" charset="0"/>
              </a:rPr>
              <a:t>Protocol Standardization</a:t>
            </a:r>
          </a:p>
          <a:p>
            <a:pPr marL="209550" indent="-127397" defTabSz="685800">
              <a:buFont typeface="Arial" panose="020B0604020202020204" pitchFamily="34" charset="0"/>
              <a:buChar char="•"/>
            </a:pPr>
            <a:r>
              <a:rPr lang="en-US" altLang="en-US" sz="1200" dirty="0">
                <a:solidFill>
                  <a:srgbClr val="404040"/>
                </a:solidFill>
                <a:latin typeface="Calibri" panose="020F0502020204030204"/>
                <a:ea typeface="HelveticaNeueLT Com 45 Lt" pitchFamily="-107" charset="0"/>
                <a:cs typeface="HelveticaNeueLT Com 45 Lt" pitchFamily="-107" charset="0"/>
                <a:sym typeface="HelveticaNeueLT Com 45 Lt" pitchFamily="-107" charset="0"/>
              </a:rPr>
              <a:t>Incentives</a:t>
            </a:r>
          </a:p>
          <a:p>
            <a:pPr marL="209550" indent="-127397" defTabSz="685800">
              <a:buFont typeface="Arial" panose="020B0604020202020204" pitchFamily="34" charset="0"/>
              <a:buChar char="•"/>
            </a:pPr>
            <a:r>
              <a:rPr lang="en-US" altLang="en-US" sz="1200" dirty="0">
                <a:solidFill>
                  <a:srgbClr val="404040"/>
                </a:solidFill>
                <a:latin typeface="Calibri" panose="020F0502020204030204"/>
                <a:ea typeface="HelveticaNeueLT Com 45 Lt" pitchFamily="-107" charset="0"/>
                <a:cs typeface="HelveticaNeueLT Com 45 Lt" pitchFamily="-107" charset="0"/>
                <a:sym typeface="HelveticaNeueLT Com 45 Lt" pitchFamily="-107" charset="0"/>
              </a:rPr>
              <a:t>Increasing role of other </a:t>
            </a:r>
            <a:r>
              <a:rPr lang="en-US" altLang="en-US" sz="1200" dirty="0" err="1">
                <a:solidFill>
                  <a:srgbClr val="404040"/>
                </a:solidFill>
                <a:latin typeface="Calibri" panose="020F0502020204030204"/>
                <a:ea typeface="HelveticaNeueLT Com 45 Lt" pitchFamily="-107" charset="0"/>
                <a:cs typeface="HelveticaNeueLT Com 45 Lt" pitchFamily="-107" charset="0"/>
                <a:sym typeface="HelveticaNeueLT Com 45 Lt" pitchFamily="-107" charset="0"/>
              </a:rPr>
              <a:t>Rph</a:t>
            </a:r>
            <a:r>
              <a:rPr lang="en-US" altLang="en-US" sz="1200" dirty="0">
                <a:solidFill>
                  <a:srgbClr val="404040"/>
                </a:solidFill>
                <a:latin typeface="Calibri" panose="020F0502020204030204"/>
                <a:ea typeface="HelveticaNeueLT Com 45 Lt" pitchFamily="-107" charset="0"/>
                <a:cs typeface="HelveticaNeueLT Com 45 Lt" pitchFamily="-107" charset="0"/>
                <a:sym typeface="HelveticaNeueLT Com 45 Lt" pitchFamily="-107" charset="0"/>
              </a:rPr>
              <a:t> and others</a:t>
            </a:r>
            <a:endParaRPr lang="en-US" altLang="en-US" sz="1200" dirty="0">
              <a:solidFill>
                <a:srgbClr val="404040"/>
              </a:solidFill>
              <a:latin typeface="Calibri" panose="020F0502020204030204"/>
              <a:ea typeface="HelveticaNeueLT Com 45 Lt" pitchFamily="-107" charset="0"/>
              <a:cs typeface="HelveticaNeueLT Com 45 Lt" pitchFamily="-107" charset="0"/>
            </a:endParaRPr>
          </a:p>
        </p:txBody>
      </p:sp>
      <p:sp>
        <p:nvSpPr>
          <p:cNvPr id="29" name="Rectangle 9"/>
          <p:cNvSpPr>
            <a:spLocks/>
          </p:cNvSpPr>
          <p:nvPr/>
        </p:nvSpPr>
        <p:spPr bwMode="auto">
          <a:xfrm>
            <a:off x="1509774" y="2876328"/>
            <a:ext cx="1208484" cy="623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0" tIns="0" rIns="0" bIns="0">
            <a:spAutoFit/>
          </a:bodyPr>
          <a:lstStyle>
            <a:lvl1pPr>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37931725" indent="-37474525">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defTabSz="457200" eaLnBrk="0" fontAlgn="base" hangingPunct="0">
              <a:spcBef>
                <a:spcPct val="0"/>
              </a:spcBef>
              <a:spcAft>
                <a:spcPct val="0"/>
              </a:spcAft>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defTabSz="457200" eaLnBrk="0" fontAlgn="base" hangingPunct="0">
              <a:spcBef>
                <a:spcPct val="0"/>
              </a:spcBef>
              <a:spcAft>
                <a:spcPct val="0"/>
              </a:spcAft>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defTabSz="457200" eaLnBrk="0" fontAlgn="base" hangingPunct="0">
              <a:spcBef>
                <a:spcPct val="0"/>
              </a:spcBef>
              <a:spcAft>
                <a:spcPct val="0"/>
              </a:spcAft>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defTabSz="457200" eaLnBrk="0" fontAlgn="base" hangingPunct="0">
              <a:spcBef>
                <a:spcPct val="0"/>
              </a:spcBef>
              <a:spcAft>
                <a:spcPct val="0"/>
              </a:spcAft>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algn="r" defTabSz="685800">
              <a:spcBef>
                <a:spcPts val="300"/>
              </a:spcBef>
            </a:pPr>
            <a:r>
              <a:rPr lang="en-US" altLang="en-US" sz="1350" b="1" dirty="0">
                <a:solidFill>
                  <a:srgbClr val="404040"/>
                </a:solidFill>
                <a:latin typeface="Calibri" panose="020F0502020204030204"/>
                <a:ea typeface="HelveticaNeueLT Com 56 It" pitchFamily="-107" charset="0"/>
                <a:cs typeface="HelveticaNeueLT Com 56 It" pitchFamily="-107" charset="0"/>
                <a:sym typeface="HelveticaNeueLT Com 56 It" pitchFamily="-107" charset="0"/>
              </a:rPr>
              <a:t>Motivating &amp; Connecting</a:t>
            </a:r>
            <a:br>
              <a:rPr lang="en-US" altLang="en-US" sz="1350" b="1" dirty="0">
                <a:solidFill>
                  <a:srgbClr val="404040"/>
                </a:solidFill>
                <a:latin typeface="Calibri" panose="020F0502020204030204"/>
                <a:ea typeface="HelveticaNeueLT Com 56 It" pitchFamily="-107" charset="0"/>
                <a:cs typeface="HelveticaNeueLT Com 56 It" pitchFamily="-107" charset="0"/>
                <a:sym typeface="HelveticaNeueLT Com 56 It" pitchFamily="-107" charset="0"/>
              </a:rPr>
            </a:br>
            <a:r>
              <a:rPr lang="en-US" altLang="en-US" sz="1350" b="1" dirty="0">
                <a:solidFill>
                  <a:srgbClr val="404040"/>
                </a:solidFill>
                <a:latin typeface="Calibri" panose="020F0502020204030204"/>
                <a:ea typeface="HelveticaNeueLT Com 56 It" pitchFamily="-107" charset="0"/>
                <a:cs typeface="HelveticaNeueLT Com 56 It" pitchFamily="-107" charset="0"/>
                <a:sym typeface="HelveticaNeueLT Com 56 It" pitchFamily="-107" charset="0"/>
              </a:rPr>
              <a:t>Consumers</a:t>
            </a:r>
            <a:endParaRPr lang="en-US" altLang="en-US" sz="1500" b="1" dirty="0">
              <a:latin typeface="Calibri" panose="020F0502020204030204"/>
            </a:endParaRPr>
          </a:p>
        </p:txBody>
      </p:sp>
      <p:sp>
        <p:nvSpPr>
          <p:cNvPr id="30" name="Line 10"/>
          <p:cNvSpPr>
            <a:spLocks noChangeShapeType="1"/>
          </p:cNvSpPr>
          <p:nvPr/>
        </p:nvSpPr>
        <p:spPr bwMode="auto">
          <a:xfrm flipV="1">
            <a:off x="2882180" y="2682175"/>
            <a:ext cx="0" cy="1011263"/>
          </a:xfrm>
          <a:prstGeom prst="line">
            <a:avLst/>
          </a:prstGeom>
          <a:noFill/>
          <a:ln w="25400">
            <a:solidFill>
              <a:srgbClr val="3395EF"/>
            </a:solidFill>
            <a:round/>
            <a:headEnd/>
            <a:tailEnd/>
          </a:ln>
          <a:extLst>
            <a:ext uri="{909E8E84-426E-40DD-AFC4-6F175D3DCCD1}">
              <a14:hiddenFill xmlns:a14="http://schemas.microsoft.com/office/drawing/2010/main">
                <a:noFill/>
              </a14:hiddenFill>
            </a:ext>
          </a:extLst>
        </p:spPr>
        <p:txBody>
          <a:bodyPr lIns="0" tIns="0" rIns="0" bIns="0"/>
          <a:lstStyle/>
          <a:p>
            <a:pPr defTabSz="685800"/>
            <a:endParaRPr lang="en-US" sz="1350">
              <a:solidFill>
                <a:prstClr val="black"/>
              </a:solidFill>
            </a:endParaRPr>
          </a:p>
        </p:txBody>
      </p:sp>
      <p:sp>
        <p:nvSpPr>
          <p:cNvPr id="31" name="Rectangle 11"/>
          <p:cNvSpPr>
            <a:spLocks/>
          </p:cNvSpPr>
          <p:nvPr/>
        </p:nvSpPr>
        <p:spPr bwMode="auto">
          <a:xfrm>
            <a:off x="3056365" y="2625566"/>
            <a:ext cx="553357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wrap="square" lIns="0" tIns="0" rIns="0" bIns="0">
            <a:spAutoFit/>
          </a:bodyPr>
          <a:lstStyle>
            <a:lvl1pPr>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37931725" indent="-37474525">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defTabSz="457200" eaLnBrk="0" fontAlgn="base" hangingPunct="0">
              <a:spcBef>
                <a:spcPct val="0"/>
              </a:spcBef>
              <a:spcAft>
                <a:spcPct val="0"/>
              </a:spcAft>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defTabSz="457200" eaLnBrk="0" fontAlgn="base" hangingPunct="0">
              <a:spcBef>
                <a:spcPct val="0"/>
              </a:spcBef>
              <a:spcAft>
                <a:spcPct val="0"/>
              </a:spcAft>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defTabSz="457200" eaLnBrk="0" fontAlgn="base" hangingPunct="0">
              <a:spcBef>
                <a:spcPct val="0"/>
              </a:spcBef>
              <a:spcAft>
                <a:spcPct val="0"/>
              </a:spcAft>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defTabSz="457200" eaLnBrk="0" fontAlgn="base" hangingPunct="0">
              <a:spcBef>
                <a:spcPct val="0"/>
              </a:spcBef>
              <a:spcAft>
                <a:spcPct val="0"/>
              </a:spcAft>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defTabSz="685800">
              <a:spcBef>
                <a:spcPts val="300"/>
              </a:spcBef>
            </a:pPr>
            <a:r>
              <a:rPr lang="en-US" altLang="en-US" sz="1200" dirty="0">
                <a:solidFill>
                  <a:srgbClr val="404040"/>
                </a:solidFill>
                <a:latin typeface="Calibri" panose="020F0502020204030204"/>
                <a:ea typeface="Helvetica Neue LT Com 75 Bd" pitchFamily="-107" charset="0"/>
                <a:cs typeface="Helvetica Neue LT Com 75 Bd" pitchFamily="-107" charset="0"/>
                <a:sym typeface="Helvetica Neue LT Com 75 Bd" pitchFamily="-107" charset="0"/>
              </a:rPr>
              <a:t>Create innovative solutions to empower consumers, strengthen connections to HCPs and create urgency for change</a:t>
            </a:r>
          </a:p>
          <a:p>
            <a:pPr marL="209550" indent="-127397" defTabSz="685800">
              <a:buFont typeface="Arial" panose="020B0604020202020204" pitchFamily="34" charset="0"/>
              <a:buChar char="•"/>
            </a:pPr>
            <a:r>
              <a:rPr lang="en-US" altLang="en-US" sz="1200" dirty="0">
                <a:solidFill>
                  <a:srgbClr val="404040"/>
                </a:solidFill>
                <a:latin typeface="Calibri" panose="020F0502020204030204"/>
                <a:ea typeface="HelveticaNeueLT Com 45 Lt" pitchFamily="-107" charset="0"/>
                <a:cs typeface="HelveticaNeueLT Com 45 Lt" pitchFamily="-107" charset="0"/>
                <a:sym typeface="HelveticaNeueLT Com 45 Lt" pitchFamily="-107" charset="0"/>
              </a:rPr>
              <a:t>Ubiquitous BP devices</a:t>
            </a:r>
          </a:p>
          <a:p>
            <a:pPr marL="209550" indent="-127397" defTabSz="685800">
              <a:buFont typeface="Arial" panose="020B0604020202020204" pitchFamily="34" charset="0"/>
              <a:buChar char="•"/>
            </a:pPr>
            <a:r>
              <a:rPr lang="en-US" altLang="en-US" sz="1200" dirty="0">
                <a:solidFill>
                  <a:srgbClr val="404040"/>
                </a:solidFill>
                <a:latin typeface="Calibri" panose="020F0502020204030204"/>
                <a:ea typeface="HelveticaNeueLT Com 45 Lt" pitchFamily="-107" charset="0"/>
                <a:cs typeface="HelveticaNeueLT Com 45 Lt" pitchFamily="-107" charset="0"/>
                <a:sym typeface="HelveticaNeueLT Com 45 Lt" pitchFamily="-107" charset="0"/>
              </a:rPr>
              <a:t>Worksite programs/support for lifestyle change</a:t>
            </a:r>
          </a:p>
          <a:p>
            <a:pPr marL="209550" indent="-127397" defTabSz="685800">
              <a:buFont typeface="Arial" panose="020B0604020202020204" pitchFamily="34" charset="0"/>
              <a:buChar char="•"/>
            </a:pPr>
            <a:r>
              <a:rPr lang="en-US" altLang="en-US" sz="1200" dirty="0">
                <a:solidFill>
                  <a:srgbClr val="404040"/>
                </a:solidFill>
                <a:latin typeface="Calibri" panose="020F0502020204030204"/>
                <a:ea typeface="HelveticaNeueLT Com 45 Lt" pitchFamily="-107" charset="0"/>
                <a:cs typeface="HelveticaNeueLT Com 45 Lt" pitchFamily="-107" charset="0"/>
                <a:sym typeface="HelveticaNeueLT Com 45 Lt" pitchFamily="-107" charset="0"/>
              </a:rPr>
              <a:t>Technology to connect consumers w/HCPs</a:t>
            </a:r>
          </a:p>
          <a:p>
            <a:pPr marL="209550" indent="-127397" defTabSz="685800">
              <a:buFont typeface="Arial" panose="020B0604020202020204" pitchFamily="34" charset="0"/>
              <a:buChar char="•"/>
            </a:pPr>
            <a:r>
              <a:rPr lang="en-US" altLang="en-US" sz="1200" dirty="0">
                <a:solidFill>
                  <a:srgbClr val="404040"/>
                </a:solidFill>
                <a:latin typeface="Calibri" panose="020F0502020204030204"/>
                <a:ea typeface="HelveticaNeueLT Com 45 Lt" pitchFamily="-107" charset="0"/>
                <a:cs typeface="HelveticaNeueLT Com 45 Lt" pitchFamily="-107" charset="0"/>
                <a:sym typeface="HelveticaNeueLT Com 45 Lt" pitchFamily="-107" charset="0"/>
              </a:rPr>
              <a:t>Incentives</a:t>
            </a:r>
            <a:endParaRPr lang="en-US" altLang="en-US" sz="1200" dirty="0">
              <a:solidFill>
                <a:srgbClr val="404040"/>
              </a:solidFill>
              <a:latin typeface="Calibri" panose="020F0502020204030204"/>
              <a:ea typeface="HelveticaNeueLT Com 45 Lt" pitchFamily="-107" charset="0"/>
              <a:cs typeface="HelveticaNeueLT Com 45 Lt" pitchFamily="-107" charset="0"/>
            </a:endParaRPr>
          </a:p>
        </p:txBody>
      </p:sp>
      <p:sp>
        <p:nvSpPr>
          <p:cNvPr id="32" name="Rectangle 12"/>
          <p:cNvSpPr>
            <a:spLocks/>
          </p:cNvSpPr>
          <p:nvPr/>
        </p:nvSpPr>
        <p:spPr bwMode="auto">
          <a:xfrm>
            <a:off x="1509774" y="4192069"/>
            <a:ext cx="1208484"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0" tIns="0" rIns="0" bIns="0">
            <a:spAutoFit/>
          </a:bodyPr>
          <a:lstStyle>
            <a:lvl1pPr>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37931725" indent="-37474525">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defTabSz="457200" eaLnBrk="0" fontAlgn="base" hangingPunct="0">
              <a:spcBef>
                <a:spcPct val="0"/>
              </a:spcBef>
              <a:spcAft>
                <a:spcPct val="0"/>
              </a:spcAft>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defTabSz="457200" eaLnBrk="0" fontAlgn="base" hangingPunct="0">
              <a:spcBef>
                <a:spcPct val="0"/>
              </a:spcBef>
              <a:spcAft>
                <a:spcPct val="0"/>
              </a:spcAft>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defTabSz="457200" eaLnBrk="0" fontAlgn="base" hangingPunct="0">
              <a:spcBef>
                <a:spcPct val="0"/>
              </a:spcBef>
              <a:spcAft>
                <a:spcPct val="0"/>
              </a:spcAft>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defTabSz="457200" eaLnBrk="0" fontAlgn="base" hangingPunct="0">
              <a:spcBef>
                <a:spcPct val="0"/>
              </a:spcBef>
              <a:spcAft>
                <a:spcPct val="0"/>
              </a:spcAft>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algn="r" defTabSz="685800">
              <a:spcBef>
                <a:spcPts val="300"/>
              </a:spcBef>
            </a:pPr>
            <a:r>
              <a:rPr lang="en-US" altLang="en-US" sz="1350" b="1" dirty="0">
                <a:solidFill>
                  <a:srgbClr val="404040"/>
                </a:solidFill>
                <a:latin typeface="Calibri" panose="020F0502020204030204"/>
                <a:ea typeface="HelveticaNeueLT Com 56 It" pitchFamily="-107" charset="0"/>
                <a:cs typeface="HelveticaNeueLT Com 56 It" pitchFamily="-107" charset="0"/>
                <a:sym typeface="HelveticaNeueLT Com 56 It" pitchFamily="-107" charset="0"/>
              </a:rPr>
              <a:t>Activating</a:t>
            </a:r>
            <a:br>
              <a:rPr lang="en-US" altLang="en-US" sz="1350" b="1" dirty="0">
                <a:solidFill>
                  <a:srgbClr val="404040"/>
                </a:solidFill>
                <a:latin typeface="Calibri" panose="020F0502020204030204"/>
                <a:ea typeface="HelveticaNeueLT Com 56 It" pitchFamily="-107" charset="0"/>
                <a:cs typeface="HelveticaNeueLT Com 56 It" pitchFamily="-107" charset="0"/>
                <a:sym typeface="HelveticaNeueLT Com 56 It" pitchFamily="-107" charset="0"/>
              </a:rPr>
            </a:br>
            <a:r>
              <a:rPr lang="en-US" altLang="en-US" sz="1350" b="1" dirty="0">
                <a:solidFill>
                  <a:srgbClr val="404040"/>
                </a:solidFill>
                <a:latin typeface="Calibri" panose="020F0502020204030204"/>
                <a:ea typeface="HelveticaNeueLT Com 56 It" pitchFamily="-107" charset="0"/>
                <a:cs typeface="HelveticaNeueLT Com 56 It" pitchFamily="-107" charset="0"/>
                <a:sym typeface="HelveticaNeueLT Com 56 It" pitchFamily="-107" charset="0"/>
              </a:rPr>
              <a:t>Communities</a:t>
            </a:r>
            <a:endParaRPr lang="en-US" altLang="en-US" sz="1500" b="1" dirty="0">
              <a:latin typeface="Calibri" panose="020F0502020204030204"/>
            </a:endParaRPr>
          </a:p>
        </p:txBody>
      </p:sp>
      <p:sp>
        <p:nvSpPr>
          <p:cNvPr id="33" name="Line 13"/>
          <p:cNvSpPr>
            <a:spLocks noChangeShapeType="1"/>
          </p:cNvSpPr>
          <p:nvPr/>
        </p:nvSpPr>
        <p:spPr bwMode="auto">
          <a:xfrm flipV="1">
            <a:off x="2882180" y="3984033"/>
            <a:ext cx="0" cy="825285"/>
          </a:xfrm>
          <a:prstGeom prst="line">
            <a:avLst/>
          </a:prstGeom>
          <a:noFill/>
          <a:ln w="25400">
            <a:solidFill>
              <a:srgbClr val="9FBD18"/>
            </a:solidFill>
            <a:round/>
            <a:headEnd/>
            <a:tailEnd/>
          </a:ln>
          <a:extLst>
            <a:ext uri="{909E8E84-426E-40DD-AFC4-6F175D3DCCD1}">
              <a14:hiddenFill xmlns:a14="http://schemas.microsoft.com/office/drawing/2010/main">
                <a:noFill/>
              </a14:hiddenFill>
            </a:ext>
          </a:extLst>
        </p:spPr>
        <p:txBody>
          <a:bodyPr lIns="0" tIns="0" rIns="0" bIns="0"/>
          <a:lstStyle/>
          <a:p>
            <a:pPr defTabSz="685800"/>
            <a:endParaRPr lang="en-US" sz="1350">
              <a:solidFill>
                <a:prstClr val="black"/>
              </a:solidFill>
            </a:endParaRPr>
          </a:p>
        </p:txBody>
      </p:sp>
      <p:sp>
        <p:nvSpPr>
          <p:cNvPr id="34" name="Rectangle 14"/>
          <p:cNvSpPr>
            <a:spLocks/>
          </p:cNvSpPr>
          <p:nvPr/>
        </p:nvSpPr>
        <p:spPr bwMode="auto">
          <a:xfrm>
            <a:off x="3056364" y="3923036"/>
            <a:ext cx="554519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wrap="square" lIns="0" tIns="0" rIns="0" bIns="0">
            <a:spAutoFit/>
          </a:bodyPr>
          <a:lstStyle>
            <a:lvl1pPr>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37931725" indent="-37474525">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defTabSz="457200" eaLnBrk="0" fontAlgn="base" hangingPunct="0">
              <a:spcBef>
                <a:spcPct val="0"/>
              </a:spcBef>
              <a:spcAft>
                <a:spcPct val="0"/>
              </a:spcAft>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defTabSz="457200" eaLnBrk="0" fontAlgn="base" hangingPunct="0">
              <a:spcBef>
                <a:spcPct val="0"/>
              </a:spcBef>
              <a:spcAft>
                <a:spcPct val="0"/>
              </a:spcAft>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defTabSz="457200" eaLnBrk="0" fontAlgn="base" hangingPunct="0">
              <a:spcBef>
                <a:spcPct val="0"/>
              </a:spcBef>
              <a:spcAft>
                <a:spcPct val="0"/>
              </a:spcAft>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defTabSz="457200" eaLnBrk="0" fontAlgn="base" hangingPunct="0">
              <a:spcBef>
                <a:spcPct val="0"/>
              </a:spcBef>
              <a:spcAft>
                <a:spcPct val="0"/>
              </a:spcAft>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defTabSz="685800">
              <a:spcBef>
                <a:spcPts val="300"/>
              </a:spcBef>
            </a:pPr>
            <a:r>
              <a:rPr lang="en-US" altLang="en-US" sz="1200" dirty="0">
                <a:solidFill>
                  <a:srgbClr val="404040"/>
                </a:solidFill>
                <a:latin typeface="Calibri" panose="020F0502020204030204"/>
                <a:ea typeface="Helvetica Neue LT Com 75 Bd" pitchFamily="-107" charset="0"/>
                <a:cs typeface="Helvetica Neue LT Com 75 Bd" pitchFamily="-107" charset="0"/>
                <a:sym typeface="Helvetica Neue LT Com 75 Bd" pitchFamily="-107" charset="0"/>
              </a:rPr>
              <a:t>Provide communities with </a:t>
            </a:r>
            <a:r>
              <a:rPr lang="en-US" altLang="en-US" sz="1200" dirty="0" err="1">
                <a:solidFill>
                  <a:srgbClr val="404040"/>
                </a:solidFill>
                <a:latin typeface="Calibri" panose="020F0502020204030204"/>
                <a:ea typeface="Helvetica Neue LT Com 75 Bd" pitchFamily="-107" charset="0"/>
                <a:cs typeface="Helvetica Neue LT Com 75 Bd" pitchFamily="-107" charset="0"/>
                <a:sym typeface="Helvetica Neue LT Com 75 Bd" pitchFamily="-107" charset="0"/>
              </a:rPr>
              <a:t>ownable</a:t>
            </a:r>
            <a:r>
              <a:rPr lang="en-US" altLang="en-US" sz="1200" dirty="0">
                <a:solidFill>
                  <a:srgbClr val="404040"/>
                </a:solidFill>
                <a:latin typeface="Calibri" panose="020F0502020204030204"/>
                <a:ea typeface="Helvetica Neue LT Com 75 Bd" pitchFamily="-107" charset="0"/>
                <a:cs typeface="Helvetica Neue LT Com 75 Bd" pitchFamily="-107" charset="0"/>
                <a:sym typeface="Helvetica Neue LT Com 75 Bd" pitchFamily="-107" charset="0"/>
              </a:rPr>
              <a:t>, sustainable, scalable and customizable programs</a:t>
            </a:r>
          </a:p>
          <a:p>
            <a:pPr marL="209550" indent="-127397" defTabSz="685800">
              <a:buFont typeface="Arial" panose="020B0604020202020204" pitchFamily="34" charset="0"/>
              <a:buChar char="•"/>
            </a:pPr>
            <a:r>
              <a:rPr lang="en-US" altLang="en-US" sz="1200" dirty="0">
                <a:solidFill>
                  <a:srgbClr val="404040"/>
                </a:solidFill>
                <a:latin typeface="Calibri" panose="020F0502020204030204"/>
                <a:ea typeface="HelveticaNeueLT Com 45 Lt" pitchFamily="-107" charset="0"/>
                <a:cs typeface="HelveticaNeueLT Com 45 Lt" pitchFamily="-107" charset="0"/>
                <a:sym typeface="HelveticaNeueLT Com 45 Lt" pitchFamily="-107" charset="0"/>
              </a:rPr>
              <a:t>Health ambassadors</a:t>
            </a:r>
          </a:p>
          <a:p>
            <a:pPr marL="209550" indent="-127397" defTabSz="685800">
              <a:buFont typeface="Arial" panose="020B0604020202020204" pitchFamily="34" charset="0"/>
              <a:buChar char="•"/>
            </a:pPr>
            <a:r>
              <a:rPr lang="en-US" altLang="en-US" sz="1200" dirty="0">
                <a:solidFill>
                  <a:srgbClr val="404040"/>
                </a:solidFill>
                <a:latin typeface="Calibri" panose="020F0502020204030204"/>
                <a:ea typeface="HelveticaNeueLT Com 45 Lt" pitchFamily="-107" charset="0"/>
                <a:cs typeface="HelveticaNeueLT Com 45 Lt" pitchFamily="-107" charset="0"/>
                <a:sym typeface="HelveticaNeueLT Com 45 Lt" pitchFamily="-107" charset="0"/>
              </a:rPr>
              <a:t>Pharmacy infrastructure</a:t>
            </a:r>
          </a:p>
          <a:p>
            <a:pPr marL="209550" indent="-127397" defTabSz="685800">
              <a:buFont typeface="Arial" panose="020B0604020202020204" pitchFamily="34" charset="0"/>
              <a:buChar char="•"/>
            </a:pPr>
            <a:r>
              <a:rPr lang="en-US" altLang="en-US" sz="1200" dirty="0">
                <a:solidFill>
                  <a:srgbClr val="404040"/>
                </a:solidFill>
                <a:latin typeface="Calibri" panose="020F0502020204030204"/>
                <a:ea typeface="HelveticaNeueLT Com 45 Lt" pitchFamily="-107" charset="0"/>
                <a:cs typeface="HelveticaNeueLT Com 45 Lt" pitchFamily="-107" charset="0"/>
                <a:sym typeface="HelveticaNeueLT Com 45 Lt" pitchFamily="-107" charset="0"/>
              </a:rPr>
              <a:t>Apps to integrate consumers w/HCPs</a:t>
            </a:r>
          </a:p>
          <a:p>
            <a:pPr marL="209550" indent="-127397" defTabSz="685800">
              <a:buFont typeface="Arial" panose="020B0604020202020204" pitchFamily="34" charset="0"/>
              <a:buChar char="•"/>
            </a:pPr>
            <a:r>
              <a:rPr lang="en-US" altLang="en-US" sz="1200" dirty="0">
                <a:solidFill>
                  <a:srgbClr val="404040"/>
                </a:solidFill>
                <a:latin typeface="Calibri" panose="020F0502020204030204"/>
                <a:ea typeface="HelveticaNeueLT Com 45 Lt" pitchFamily="-107" charset="0"/>
                <a:cs typeface="HelveticaNeueLT Com 45 Lt" pitchFamily="-107" charset="0"/>
                <a:sym typeface="HelveticaNeueLT Com 45 Lt" pitchFamily="-107" charset="0"/>
              </a:rPr>
              <a:t>Community health worker curriculum</a:t>
            </a:r>
            <a:endParaRPr lang="en-US" altLang="en-US" sz="1200" dirty="0">
              <a:solidFill>
                <a:srgbClr val="404040"/>
              </a:solidFill>
              <a:latin typeface="Calibri" panose="020F0502020204030204"/>
              <a:ea typeface="HelveticaNeueLT Com 45 Lt" pitchFamily="-107" charset="0"/>
              <a:cs typeface="HelveticaNeueLT Com 45 Lt" pitchFamily="-107" charset="0"/>
            </a:endParaRPr>
          </a:p>
        </p:txBody>
      </p:sp>
      <p:sp>
        <p:nvSpPr>
          <p:cNvPr id="36" name="Line 16"/>
          <p:cNvSpPr>
            <a:spLocks noChangeShapeType="1"/>
          </p:cNvSpPr>
          <p:nvPr/>
        </p:nvSpPr>
        <p:spPr bwMode="auto">
          <a:xfrm flipV="1">
            <a:off x="2882180" y="5076663"/>
            <a:ext cx="0" cy="650929"/>
          </a:xfrm>
          <a:prstGeom prst="line">
            <a:avLst/>
          </a:prstGeom>
          <a:noFill/>
          <a:ln w="25400">
            <a:solidFill>
              <a:srgbClr val="F5B63C"/>
            </a:solidFill>
            <a:round/>
            <a:headEnd/>
            <a:tailEnd/>
          </a:ln>
          <a:extLst>
            <a:ext uri="{909E8E84-426E-40DD-AFC4-6F175D3DCCD1}">
              <a14:hiddenFill xmlns:a14="http://schemas.microsoft.com/office/drawing/2010/main">
                <a:noFill/>
              </a14:hiddenFill>
            </a:ext>
          </a:extLst>
        </p:spPr>
        <p:txBody>
          <a:bodyPr lIns="0" tIns="0" rIns="0" bIns="0"/>
          <a:lstStyle/>
          <a:p>
            <a:pPr defTabSz="685800"/>
            <a:endParaRPr lang="en-US" sz="1350">
              <a:solidFill>
                <a:prstClr val="black"/>
              </a:solidFill>
            </a:endParaRPr>
          </a:p>
        </p:txBody>
      </p:sp>
      <p:sp>
        <p:nvSpPr>
          <p:cNvPr id="37" name="Rectangle 17"/>
          <p:cNvSpPr>
            <a:spLocks/>
          </p:cNvSpPr>
          <p:nvPr/>
        </p:nvSpPr>
        <p:spPr bwMode="auto">
          <a:xfrm>
            <a:off x="3056365" y="5035840"/>
            <a:ext cx="375514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wrap="square" lIns="0" tIns="0" rIns="0" bIns="0">
            <a:spAutoFit/>
          </a:bodyPr>
          <a:lstStyle>
            <a:lvl1pPr>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37931725" indent="-37474525">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defTabSz="457200" eaLnBrk="0" fontAlgn="base" hangingPunct="0">
              <a:spcBef>
                <a:spcPct val="0"/>
              </a:spcBef>
              <a:spcAft>
                <a:spcPct val="0"/>
              </a:spcAft>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defTabSz="457200" eaLnBrk="0" fontAlgn="base" hangingPunct="0">
              <a:spcBef>
                <a:spcPct val="0"/>
              </a:spcBef>
              <a:spcAft>
                <a:spcPct val="0"/>
              </a:spcAft>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defTabSz="457200" eaLnBrk="0" fontAlgn="base" hangingPunct="0">
              <a:spcBef>
                <a:spcPct val="0"/>
              </a:spcBef>
              <a:spcAft>
                <a:spcPct val="0"/>
              </a:spcAft>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defTabSz="457200" eaLnBrk="0" fontAlgn="base" hangingPunct="0">
              <a:spcBef>
                <a:spcPct val="0"/>
              </a:spcBef>
              <a:spcAft>
                <a:spcPct val="0"/>
              </a:spcAft>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defTabSz="685800">
              <a:spcBef>
                <a:spcPts val="300"/>
              </a:spcBef>
            </a:pPr>
            <a:r>
              <a:rPr lang="en-US" altLang="en-US" sz="1200" dirty="0">
                <a:solidFill>
                  <a:srgbClr val="404040"/>
                </a:solidFill>
                <a:latin typeface="Calibri" panose="020F0502020204030204"/>
                <a:ea typeface="Helvetica Neue LT Com 75 Bd" pitchFamily="-107" charset="0"/>
                <a:cs typeface="Helvetica Neue LT Com 75 Bd" pitchFamily="-107" charset="0"/>
                <a:sym typeface="Helvetica Neue LT Com 75 Bd" pitchFamily="-107" charset="0"/>
              </a:rPr>
              <a:t>Create accountability at all levels of care</a:t>
            </a:r>
          </a:p>
          <a:p>
            <a:pPr marL="209550" indent="-127397" defTabSz="685800">
              <a:buFont typeface="Arial" panose="020B0604020202020204" pitchFamily="34" charset="0"/>
              <a:buChar char="•"/>
            </a:pPr>
            <a:r>
              <a:rPr lang="en-US" altLang="en-US" sz="1200" dirty="0">
                <a:solidFill>
                  <a:srgbClr val="404040"/>
                </a:solidFill>
                <a:latin typeface="Calibri" panose="020F0502020204030204"/>
                <a:ea typeface="HelveticaNeueLT Com 45 Lt" pitchFamily="-107" charset="0"/>
                <a:cs typeface="HelveticaNeueLT Com 45 Lt" pitchFamily="-107" charset="0"/>
                <a:sym typeface="HelveticaNeueLT Com 45 Lt" pitchFamily="-107" charset="0"/>
              </a:rPr>
              <a:t>Create accountability at all levels of care</a:t>
            </a:r>
          </a:p>
          <a:p>
            <a:pPr marL="209550" indent="-127397" defTabSz="685800">
              <a:buFont typeface="Arial" panose="020B0604020202020204" pitchFamily="34" charset="0"/>
              <a:buChar char="•"/>
            </a:pPr>
            <a:r>
              <a:rPr lang="en-US" altLang="en-US" sz="1200" dirty="0">
                <a:solidFill>
                  <a:srgbClr val="404040"/>
                </a:solidFill>
                <a:latin typeface="Calibri" panose="020F0502020204030204"/>
                <a:ea typeface="HelveticaNeueLT Com 45 Lt" pitchFamily="-107" charset="0"/>
                <a:cs typeface="HelveticaNeueLT Com 45 Lt" pitchFamily="-107" charset="0"/>
                <a:sym typeface="HelveticaNeueLT Com 45 Lt" pitchFamily="-107" charset="0"/>
              </a:rPr>
              <a:t>Performance measures</a:t>
            </a:r>
          </a:p>
          <a:p>
            <a:pPr marL="209550" indent="-127397" defTabSz="685800">
              <a:buFont typeface="Arial" panose="020B0604020202020204" pitchFamily="34" charset="0"/>
              <a:buChar char="•"/>
            </a:pPr>
            <a:r>
              <a:rPr lang="en-US" altLang="en-US" sz="1200" dirty="0">
                <a:solidFill>
                  <a:srgbClr val="404040"/>
                </a:solidFill>
                <a:latin typeface="Calibri" panose="020F0502020204030204"/>
                <a:ea typeface="HelveticaNeueLT Com 45 Lt" pitchFamily="-107" charset="0"/>
                <a:cs typeface="HelveticaNeueLT Com 45 Lt" pitchFamily="-107" charset="0"/>
                <a:sym typeface="HelveticaNeueLT Com 45 Lt" pitchFamily="-107" charset="0"/>
              </a:rPr>
              <a:t>Surveillance system</a:t>
            </a:r>
            <a:endParaRPr lang="en-US" altLang="en-US" sz="1500" dirty="0">
              <a:latin typeface="Calibri" panose="020F0502020204030204"/>
            </a:endParaRPr>
          </a:p>
        </p:txBody>
      </p:sp>
      <p:sp>
        <p:nvSpPr>
          <p:cNvPr id="38" name="Line 18"/>
          <p:cNvSpPr>
            <a:spLocks noChangeShapeType="1"/>
          </p:cNvSpPr>
          <p:nvPr/>
        </p:nvSpPr>
        <p:spPr bwMode="auto">
          <a:xfrm>
            <a:off x="6810376" y="3419475"/>
            <a:ext cx="1237060" cy="0"/>
          </a:xfrm>
          <a:prstGeom prst="line">
            <a:avLst/>
          </a:prstGeom>
          <a:noFill/>
          <a:ln w="76200">
            <a:solidFill>
              <a:srgbClr val="FFFFFF"/>
            </a:solidFill>
            <a:round/>
            <a:headEnd/>
            <a:tailEnd/>
          </a:ln>
          <a:extLst>
            <a:ext uri="{909E8E84-426E-40DD-AFC4-6F175D3DCCD1}">
              <a14:hiddenFill xmlns:a14="http://schemas.microsoft.com/office/drawing/2010/main">
                <a:noFill/>
              </a14:hiddenFill>
            </a:ext>
          </a:extLst>
        </p:spPr>
        <p:txBody>
          <a:bodyPr lIns="0" tIns="0" rIns="0" bIns="0"/>
          <a:lstStyle/>
          <a:p>
            <a:pPr defTabSz="685800"/>
            <a:endParaRPr lang="en-US" sz="1350">
              <a:solidFill>
                <a:prstClr val="black"/>
              </a:solidFill>
            </a:endParaRPr>
          </a:p>
        </p:txBody>
      </p:sp>
      <p:pic>
        <p:nvPicPr>
          <p:cNvPr id="40" name="Picture 20" descr="1428124170_Global_Health-0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92556" y="1777968"/>
            <a:ext cx="532370" cy="532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41" name="Picture 21" descr="ThinkstockPhotos-469816255 [Converted].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71273" y="4100271"/>
            <a:ext cx="561605" cy="488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42" name="Picture 22" descr="INFO-SLIDE-1-FULL-05.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4037" y="2879779"/>
            <a:ext cx="1534305" cy="621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35" name="Rectangle 15"/>
          <p:cNvSpPr>
            <a:spLocks/>
          </p:cNvSpPr>
          <p:nvPr/>
        </p:nvSpPr>
        <p:spPr bwMode="auto">
          <a:xfrm>
            <a:off x="1509774" y="5198572"/>
            <a:ext cx="1208484"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0" tIns="0" rIns="0" bIns="0">
            <a:spAutoFit/>
          </a:bodyPr>
          <a:lstStyle>
            <a:lvl1pPr>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37931725" indent="-37474525">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defTabSz="457200" eaLnBrk="0" fontAlgn="base" hangingPunct="0">
              <a:spcBef>
                <a:spcPct val="0"/>
              </a:spcBef>
              <a:spcAft>
                <a:spcPct val="0"/>
              </a:spcAft>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defTabSz="457200" eaLnBrk="0" fontAlgn="base" hangingPunct="0">
              <a:spcBef>
                <a:spcPct val="0"/>
              </a:spcBef>
              <a:spcAft>
                <a:spcPct val="0"/>
              </a:spcAft>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defTabSz="457200" eaLnBrk="0" fontAlgn="base" hangingPunct="0">
              <a:spcBef>
                <a:spcPct val="0"/>
              </a:spcBef>
              <a:spcAft>
                <a:spcPct val="0"/>
              </a:spcAft>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defTabSz="457200" eaLnBrk="0" fontAlgn="base" hangingPunct="0">
              <a:spcBef>
                <a:spcPct val="0"/>
              </a:spcBef>
              <a:spcAft>
                <a:spcPct val="0"/>
              </a:spcAft>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algn="r" defTabSz="685800">
              <a:spcBef>
                <a:spcPts val="300"/>
              </a:spcBef>
            </a:pPr>
            <a:r>
              <a:rPr lang="en-US" altLang="en-US" sz="1350" b="1" dirty="0">
                <a:solidFill>
                  <a:srgbClr val="404040"/>
                </a:solidFill>
                <a:latin typeface="Calibri" panose="020F0502020204030204"/>
                <a:ea typeface="HelveticaNeueLT Com 56 It" pitchFamily="-107" charset="0"/>
                <a:cs typeface="HelveticaNeueLT Com 56 It" pitchFamily="-107" charset="0"/>
                <a:sym typeface="HelveticaNeueLT Com 56 It" pitchFamily="-107" charset="0"/>
              </a:rPr>
              <a:t>Enhancing</a:t>
            </a:r>
            <a:br>
              <a:rPr lang="en-US" altLang="en-US" sz="1350" b="1" dirty="0">
                <a:solidFill>
                  <a:srgbClr val="404040"/>
                </a:solidFill>
                <a:latin typeface="Calibri" panose="020F0502020204030204"/>
                <a:ea typeface="HelveticaNeueLT Com 56 It" pitchFamily="-107" charset="0"/>
                <a:cs typeface="HelveticaNeueLT Com 56 It" pitchFamily="-107" charset="0"/>
                <a:sym typeface="HelveticaNeueLT Com 56 It" pitchFamily="-107" charset="0"/>
              </a:rPr>
            </a:br>
            <a:r>
              <a:rPr lang="en-US" altLang="en-US" sz="1350" b="1" dirty="0">
                <a:solidFill>
                  <a:srgbClr val="404040"/>
                </a:solidFill>
                <a:latin typeface="Calibri" panose="020F0502020204030204"/>
                <a:ea typeface="HelveticaNeueLT Com 56 It" pitchFamily="-107" charset="0"/>
                <a:cs typeface="HelveticaNeueLT Com 56 It" pitchFamily="-107" charset="0"/>
                <a:sym typeface="HelveticaNeueLT Com 56 It" pitchFamily="-107" charset="0"/>
              </a:rPr>
              <a:t>Systems of Care</a:t>
            </a:r>
            <a:endParaRPr lang="en-US" altLang="en-US" sz="1500" b="1" dirty="0">
              <a:latin typeface="Calibri" panose="020F0502020204030204"/>
            </a:endParaRPr>
          </a:p>
        </p:txBody>
      </p:sp>
      <p:pic>
        <p:nvPicPr>
          <p:cNvPr id="43" name="Picture 23" descr="1428123535_vector_65_14.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13573" y="5065040"/>
            <a:ext cx="603729" cy="512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Tree>
    <p:extLst>
      <p:ext uri="{BB962C8B-B14F-4D97-AF65-F5344CB8AC3E}">
        <p14:creationId xmlns:p14="http://schemas.microsoft.com/office/powerpoint/2010/main" val="2613362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999698" y="3044924"/>
            <a:ext cx="7610902" cy="2251001"/>
          </a:xfrm>
          <a:prstGeom prst="rect">
            <a:avLst/>
          </a:prstGeom>
          <a:noFill/>
        </p:spPr>
        <p:txBody>
          <a:bodyPr wrap="square" rtlCol="0">
            <a:spAutoFit/>
          </a:bodyPr>
          <a:lstStyle/>
          <a:p>
            <a:pPr algn="ctr" defTabSz="685800">
              <a:lnSpc>
                <a:spcPct val="150000"/>
              </a:lnSpc>
            </a:pPr>
            <a:r>
              <a:rPr lang="en-US" sz="2400" dirty="0">
                <a:solidFill>
                  <a:prstClr val="white"/>
                </a:solidFill>
                <a:latin typeface="Arial Black" panose="020B0A04020102020204" pitchFamily="34" charset="0"/>
              </a:rPr>
              <a:t>Partners, Programs and Persons That Align,</a:t>
            </a:r>
          </a:p>
          <a:p>
            <a:pPr algn="ctr" defTabSz="685800">
              <a:lnSpc>
                <a:spcPct val="150000"/>
              </a:lnSpc>
            </a:pPr>
            <a:r>
              <a:rPr lang="en-US" sz="2400" dirty="0">
                <a:solidFill>
                  <a:prstClr val="white"/>
                </a:solidFill>
                <a:latin typeface="Arial Black" panose="020B0A04020102020204" pitchFamily="34" charset="0"/>
              </a:rPr>
              <a:t>Ways to Work Together </a:t>
            </a:r>
          </a:p>
          <a:p>
            <a:pPr algn="ctr" defTabSz="685800">
              <a:lnSpc>
                <a:spcPct val="150000"/>
              </a:lnSpc>
            </a:pPr>
            <a:r>
              <a:rPr lang="en-US" sz="2400" dirty="0">
                <a:solidFill>
                  <a:prstClr val="white"/>
                </a:solidFill>
                <a:latin typeface="Arial Black" panose="020B0A04020102020204" pitchFamily="34" charset="0"/>
              </a:rPr>
              <a:t>and</a:t>
            </a:r>
          </a:p>
          <a:p>
            <a:pPr algn="ctr" defTabSz="685800">
              <a:lnSpc>
                <a:spcPct val="150000"/>
              </a:lnSpc>
            </a:pPr>
            <a:r>
              <a:rPr lang="en-US" sz="2400" dirty="0">
                <a:solidFill>
                  <a:prstClr val="white"/>
                </a:solidFill>
                <a:latin typeface="Arial Black" panose="020B0A04020102020204" pitchFamily="34" charset="0"/>
              </a:rPr>
              <a:t>Next Interactions</a:t>
            </a:r>
            <a:endParaRPr lang="en-US" sz="2400" dirty="0">
              <a:solidFill>
                <a:prstClr val="white"/>
              </a:solidFill>
            </a:endParaRPr>
          </a:p>
        </p:txBody>
      </p:sp>
    </p:spTree>
    <p:extLst>
      <p:ext uri="{BB962C8B-B14F-4D97-AF65-F5344CB8AC3E}">
        <p14:creationId xmlns:p14="http://schemas.microsoft.com/office/powerpoint/2010/main" val="25979238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859940" y="3457353"/>
            <a:ext cx="7144604" cy="523220"/>
          </a:xfrm>
          <a:prstGeom prst="rect">
            <a:avLst/>
          </a:prstGeom>
          <a:noFill/>
        </p:spPr>
        <p:txBody>
          <a:bodyPr wrap="square" rtlCol="0">
            <a:spAutoFit/>
          </a:bodyPr>
          <a:lstStyle/>
          <a:p>
            <a:pPr algn="ctr" defTabSz="685800"/>
            <a:r>
              <a:rPr lang="en-US" sz="2800" b="1" dirty="0">
                <a:solidFill>
                  <a:prstClr val="white"/>
                </a:solidFill>
                <a:latin typeface="Arial Black" panose="020B0A04020102020204" pitchFamily="34" charset="0"/>
              </a:rPr>
              <a:t>Wrap-Up/Adjourn</a:t>
            </a:r>
          </a:p>
        </p:txBody>
      </p:sp>
    </p:spTree>
    <p:extLst>
      <p:ext uri="{BB962C8B-B14F-4D97-AF65-F5344CB8AC3E}">
        <p14:creationId xmlns:p14="http://schemas.microsoft.com/office/powerpoint/2010/main" val="41299408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999698" y="3509963"/>
            <a:ext cx="7144604" cy="523220"/>
          </a:xfrm>
          <a:prstGeom prst="rect">
            <a:avLst/>
          </a:prstGeom>
          <a:noFill/>
        </p:spPr>
        <p:txBody>
          <a:bodyPr wrap="square" rtlCol="0">
            <a:spAutoFit/>
          </a:bodyPr>
          <a:lstStyle/>
          <a:p>
            <a:pPr algn="ctr" defTabSz="685800"/>
            <a:r>
              <a:rPr lang="en-US" sz="2800" b="1" dirty="0">
                <a:solidFill>
                  <a:prstClr val="white"/>
                </a:solidFill>
                <a:latin typeface="Arial Black" panose="020B0A04020102020204" pitchFamily="34" charset="0"/>
              </a:rPr>
              <a:t>Thank you for your participation!</a:t>
            </a:r>
          </a:p>
        </p:txBody>
      </p:sp>
    </p:spTree>
    <p:extLst>
      <p:ext uri="{BB962C8B-B14F-4D97-AF65-F5344CB8AC3E}">
        <p14:creationId xmlns:p14="http://schemas.microsoft.com/office/powerpoint/2010/main" val="15736954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457200" y="485800"/>
            <a:ext cx="8229600" cy="1143000"/>
          </a:xfrm>
        </p:spPr>
        <p:txBody>
          <a:bodyPr>
            <a:normAutofit/>
          </a:bodyPr>
          <a:lstStyle/>
          <a:p>
            <a:pPr eaLnBrk="1" hangingPunct="1"/>
            <a:r>
              <a:rPr lang="en-US" dirty="0">
                <a:solidFill>
                  <a:srgbClr val="953735"/>
                </a:solidFill>
              </a:rPr>
              <a:t>Getting to a Million by 2017:</a:t>
            </a:r>
            <a:br>
              <a:rPr lang="en-US" dirty="0">
                <a:solidFill>
                  <a:srgbClr val="953735"/>
                </a:solidFill>
              </a:rPr>
            </a:br>
            <a:r>
              <a:rPr lang="en-US" i="1" dirty="0">
                <a:solidFill>
                  <a:srgbClr val="953735"/>
                </a:solidFill>
              </a:rPr>
              <a:t>Targets for the ABCS</a:t>
            </a:r>
          </a:p>
        </p:txBody>
      </p:sp>
      <p:graphicFrame>
        <p:nvGraphicFramePr>
          <p:cNvPr id="6" name="Content Placeholder 3"/>
          <p:cNvGraphicFramePr>
            <a:graphicFrameLocks noGrp="1"/>
          </p:cNvGraphicFramePr>
          <p:nvPr>
            <p:ph idx="1"/>
          </p:nvPr>
        </p:nvGraphicFramePr>
        <p:xfrm>
          <a:off x="457679" y="1705724"/>
          <a:ext cx="8228646" cy="3803075"/>
        </p:xfrm>
        <a:graphic>
          <a:graphicData uri="http://schemas.openxmlformats.org/drawingml/2006/table">
            <a:tbl>
              <a:tblPr firstRow="1" bandRow="1">
                <a:tableStyleId>{21E4AEA4-8DFA-4A89-87EB-49C32662AFE0}</a:tableStyleId>
              </a:tblPr>
              <a:tblGrid>
                <a:gridCol w="3380157">
                  <a:extLst>
                    <a:ext uri="{9D8B030D-6E8A-4147-A177-3AD203B41FA5}">
                      <a16:colId xmlns:a16="http://schemas.microsoft.com/office/drawing/2014/main" val="20000"/>
                    </a:ext>
                  </a:extLst>
                </a:gridCol>
                <a:gridCol w="1909934">
                  <a:extLst>
                    <a:ext uri="{9D8B030D-6E8A-4147-A177-3AD203B41FA5}">
                      <a16:colId xmlns:a16="http://schemas.microsoft.com/office/drawing/2014/main" val="20001"/>
                    </a:ext>
                  </a:extLst>
                </a:gridCol>
                <a:gridCol w="1680741">
                  <a:extLst>
                    <a:ext uri="{9D8B030D-6E8A-4147-A177-3AD203B41FA5}">
                      <a16:colId xmlns:a16="http://schemas.microsoft.com/office/drawing/2014/main" val="20002"/>
                    </a:ext>
                  </a:extLst>
                </a:gridCol>
                <a:gridCol w="1257814">
                  <a:extLst>
                    <a:ext uri="{9D8B030D-6E8A-4147-A177-3AD203B41FA5}">
                      <a16:colId xmlns:a16="http://schemas.microsoft.com/office/drawing/2014/main" val="20003"/>
                    </a:ext>
                  </a:extLst>
                </a:gridCol>
              </a:tblGrid>
              <a:tr h="1029758">
                <a:tc>
                  <a:txBody>
                    <a:bodyPr/>
                    <a:lstStyle/>
                    <a:p>
                      <a:pPr algn="ctr"/>
                      <a:r>
                        <a:rPr lang="en-US" sz="2100" dirty="0">
                          <a:latin typeface="Arial" pitchFamily="34" charset="0"/>
                          <a:cs typeface="Arial" pitchFamily="34" charset="0"/>
                        </a:rPr>
                        <a:t>Intervention</a:t>
                      </a:r>
                      <a:endParaRPr lang="en-US" sz="2100" dirty="0">
                        <a:solidFill>
                          <a:srgbClr val="002060"/>
                        </a:solidFill>
                        <a:latin typeface="Arial" pitchFamily="34" charset="0"/>
                        <a:cs typeface="Arial" pitchFamily="34" charset="0"/>
                      </a:endParaRPr>
                    </a:p>
                  </a:txBody>
                  <a:tcPr marL="68283" marR="68283" marT="34318" marB="34318" anchor="ctr">
                    <a:solidFill>
                      <a:srgbClr val="4C216D"/>
                    </a:solidFill>
                  </a:tcPr>
                </a:tc>
                <a:tc>
                  <a:txBody>
                    <a:bodyPr/>
                    <a:lstStyle/>
                    <a:p>
                      <a:pPr algn="ctr"/>
                      <a:r>
                        <a:rPr lang="en-US" sz="2100" dirty="0">
                          <a:solidFill>
                            <a:schemeClr val="bg1"/>
                          </a:solidFill>
                          <a:latin typeface="Arial" pitchFamily="34" charset="0"/>
                          <a:cs typeface="Arial" pitchFamily="34" charset="0"/>
                        </a:rPr>
                        <a:t>Pre-Initiative</a:t>
                      </a:r>
                      <a:r>
                        <a:rPr lang="en-US" sz="2100" baseline="0" dirty="0">
                          <a:solidFill>
                            <a:schemeClr val="bg1"/>
                          </a:solidFill>
                          <a:latin typeface="Arial" pitchFamily="34" charset="0"/>
                          <a:cs typeface="Arial" pitchFamily="34" charset="0"/>
                        </a:rPr>
                        <a:t> </a:t>
                      </a:r>
                      <a:r>
                        <a:rPr lang="en-US" sz="2100" dirty="0">
                          <a:solidFill>
                            <a:schemeClr val="bg1"/>
                          </a:solidFill>
                          <a:latin typeface="Arial" pitchFamily="34" charset="0"/>
                          <a:cs typeface="Arial" pitchFamily="34" charset="0"/>
                        </a:rPr>
                        <a:t>Estimate</a:t>
                      </a:r>
                    </a:p>
                    <a:p>
                      <a:pPr algn="ctr"/>
                      <a:r>
                        <a:rPr lang="en-US" sz="2100" dirty="0">
                          <a:solidFill>
                            <a:schemeClr val="bg1"/>
                          </a:solidFill>
                          <a:latin typeface="Arial" pitchFamily="34" charset="0"/>
                          <a:cs typeface="Arial" pitchFamily="34" charset="0"/>
                        </a:rPr>
                        <a:t>2009-2010</a:t>
                      </a:r>
                    </a:p>
                  </a:txBody>
                  <a:tcPr marL="68283" marR="68283" marT="34318" marB="34318" anchor="ctr">
                    <a:solidFill>
                      <a:srgbClr val="4C216D"/>
                    </a:solidFill>
                  </a:tcPr>
                </a:tc>
                <a:tc>
                  <a:txBody>
                    <a:bodyPr/>
                    <a:lstStyle/>
                    <a:p>
                      <a:pPr algn="ctr"/>
                      <a:r>
                        <a:rPr lang="en-US" sz="2100" baseline="0" dirty="0">
                          <a:solidFill>
                            <a:schemeClr val="lt1"/>
                          </a:solidFill>
                          <a:latin typeface="Arial" pitchFamily="34" charset="0"/>
                          <a:cs typeface="Arial" pitchFamily="34" charset="0"/>
                        </a:rPr>
                        <a:t>2017 Population-wide Goal</a:t>
                      </a:r>
                      <a:endParaRPr lang="en-US" sz="2100" dirty="0">
                        <a:solidFill>
                          <a:srgbClr val="002060"/>
                        </a:solidFill>
                        <a:latin typeface="Arial" pitchFamily="34" charset="0"/>
                        <a:cs typeface="Arial" pitchFamily="34" charset="0"/>
                      </a:endParaRPr>
                    </a:p>
                  </a:txBody>
                  <a:tcPr marL="68283" marR="68283" marT="34318" marB="34318" anchor="ctr">
                    <a:solidFill>
                      <a:srgbClr val="4C216D"/>
                    </a:solidFill>
                  </a:tcPr>
                </a:tc>
                <a:tc>
                  <a:txBody>
                    <a:bodyPr/>
                    <a:lstStyle/>
                    <a:p>
                      <a:pPr algn="ctr"/>
                      <a:r>
                        <a:rPr lang="en-US" sz="2100" dirty="0">
                          <a:solidFill>
                            <a:schemeClr val="bg1"/>
                          </a:solidFill>
                          <a:latin typeface="Arial" pitchFamily="34" charset="0"/>
                          <a:cs typeface="Arial" pitchFamily="34" charset="0"/>
                        </a:rPr>
                        <a:t>2017 Clinical</a:t>
                      </a:r>
                      <a:r>
                        <a:rPr lang="en-US" sz="2100" baseline="0" dirty="0">
                          <a:solidFill>
                            <a:schemeClr val="bg1"/>
                          </a:solidFill>
                          <a:latin typeface="Arial" pitchFamily="34" charset="0"/>
                          <a:cs typeface="Arial" pitchFamily="34" charset="0"/>
                        </a:rPr>
                        <a:t> Target</a:t>
                      </a:r>
                      <a:endParaRPr lang="en-US" sz="2100" i="1" dirty="0">
                        <a:solidFill>
                          <a:schemeClr val="bg1"/>
                        </a:solidFill>
                        <a:latin typeface="Arial" pitchFamily="34" charset="0"/>
                        <a:cs typeface="Arial" pitchFamily="34" charset="0"/>
                      </a:endParaRPr>
                    </a:p>
                  </a:txBody>
                  <a:tcPr marL="68283" marR="68283" marT="34318" marB="34318" anchor="ctr">
                    <a:solidFill>
                      <a:srgbClr val="4C216D"/>
                    </a:solidFill>
                  </a:tcPr>
                </a:tc>
                <a:extLst>
                  <a:ext uri="{0D108BD9-81ED-4DB2-BD59-A6C34878D82A}">
                    <a16:rowId xmlns:a16="http://schemas.microsoft.com/office/drawing/2014/main" val="10000"/>
                  </a:ext>
                </a:extLst>
              </a:tr>
              <a:tr h="766510">
                <a:tc>
                  <a:txBody>
                    <a:bodyPr/>
                    <a:lstStyle/>
                    <a:p>
                      <a:pPr algn="l"/>
                      <a:r>
                        <a:rPr lang="en-US" sz="2100" b="1" baseline="0" dirty="0">
                          <a:solidFill>
                            <a:srgbClr val="FF0000"/>
                          </a:solidFill>
                          <a:latin typeface="Arial" pitchFamily="34" charset="0"/>
                          <a:cs typeface="Arial" pitchFamily="34" charset="0"/>
                        </a:rPr>
                        <a:t>A</a:t>
                      </a:r>
                      <a:r>
                        <a:rPr lang="en-US" sz="2100" baseline="0" dirty="0">
                          <a:solidFill>
                            <a:schemeClr val="bg1"/>
                          </a:solidFill>
                          <a:latin typeface="Arial" pitchFamily="34" charset="0"/>
                          <a:cs typeface="Arial" pitchFamily="34" charset="0"/>
                        </a:rPr>
                        <a:t>spirin when appropriate</a:t>
                      </a:r>
                      <a:endParaRPr lang="en-US" sz="2100" dirty="0">
                        <a:solidFill>
                          <a:schemeClr val="bg1"/>
                        </a:solidFill>
                        <a:latin typeface="Arial" pitchFamily="34" charset="0"/>
                        <a:cs typeface="Arial" pitchFamily="34" charset="0"/>
                      </a:endParaRPr>
                    </a:p>
                  </a:txBody>
                  <a:tcPr marL="90949" marR="90949" marT="45710" marB="45710" anchor="ctr">
                    <a:solidFill>
                      <a:srgbClr val="9D87B7"/>
                    </a:solidFill>
                  </a:tcPr>
                </a:tc>
                <a:tc>
                  <a:txBody>
                    <a:bodyPr/>
                    <a:lstStyle/>
                    <a:p>
                      <a:pPr algn="ctr"/>
                      <a:r>
                        <a:rPr lang="en-US" sz="2100" dirty="0">
                          <a:solidFill>
                            <a:schemeClr val="bg1"/>
                          </a:solidFill>
                          <a:latin typeface="Arial" pitchFamily="34" charset="0"/>
                          <a:cs typeface="Arial" pitchFamily="34" charset="0"/>
                        </a:rPr>
                        <a:t>54%</a:t>
                      </a:r>
                    </a:p>
                  </a:txBody>
                  <a:tcPr marL="90949" marR="90949" marT="45710" marB="45710" anchor="ctr">
                    <a:solidFill>
                      <a:srgbClr val="9D87B7"/>
                    </a:solidFill>
                  </a:tcPr>
                </a:tc>
                <a:tc>
                  <a:txBody>
                    <a:bodyPr/>
                    <a:lstStyle/>
                    <a:p>
                      <a:pPr algn="ctr"/>
                      <a:r>
                        <a:rPr lang="en-US" sz="2100" dirty="0">
                          <a:solidFill>
                            <a:schemeClr val="bg1"/>
                          </a:solidFill>
                          <a:latin typeface="Arial" pitchFamily="34" charset="0"/>
                          <a:cs typeface="Arial" pitchFamily="34" charset="0"/>
                        </a:rPr>
                        <a:t>65%</a:t>
                      </a:r>
                    </a:p>
                  </a:txBody>
                  <a:tcPr marL="90949" marR="90949" marT="45710" marB="45710" anchor="ctr">
                    <a:solidFill>
                      <a:srgbClr val="9D87B7"/>
                    </a:solidFill>
                  </a:tcPr>
                </a:tc>
                <a:tc>
                  <a:txBody>
                    <a:bodyPr/>
                    <a:lstStyle/>
                    <a:p>
                      <a:pPr algn="ctr"/>
                      <a:r>
                        <a:rPr lang="en-US" sz="2100" dirty="0">
                          <a:solidFill>
                            <a:schemeClr val="bg1"/>
                          </a:solidFill>
                          <a:latin typeface="Arial" pitchFamily="34" charset="0"/>
                          <a:cs typeface="Arial" pitchFamily="34" charset="0"/>
                        </a:rPr>
                        <a:t>70%</a:t>
                      </a:r>
                    </a:p>
                  </a:txBody>
                  <a:tcPr marL="90949" marR="90949" marT="45710" marB="45710" anchor="ctr">
                    <a:solidFill>
                      <a:srgbClr val="9D87B7"/>
                    </a:solidFill>
                  </a:tcPr>
                </a:tc>
                <a:extLst>
                  <a:ext uri="{0D108BD9-81ED-4DB2-BD59-A6C34878D82A}">
                    <a16:rowId xmlns:a16="http://schemas.microsoft.com/office/drawing/2014/main" val="10001"/>
                  </a:ext>
                </a:extLst>
              </a:tr>
              <a:tr h="674471">
                <a:tc>
                  <a:txBody>
                    <a:bodyPr/>
                    <a:lstStyle/>
                    <a:p>
                      <a:pPr algn="l"/>
                      <a:r>
                        <a:rPr lang="en-US" sz="2100" b="1" kern="1200" baseline="0" dirty="0">
                          <a:solidFill>
                            <a:srgbClr val="FF0000"/>
                          </a:solidFill>
                          <a:latin typeface="Arial" pitchFamily="34" charset="0"/>
                          <a:ea typeface="+mn-ea"/>
                          <a:cs typeface="Arial" pitchFamily="34" charset="0"/>
                        </a:rPr>
                        <a:t>B</a:t>
                      </a:r>
                      <a:r>
                        <a:rPr lang="en-US" sz="2100" dirty="0">
                          <a:solidFill>
                            <a:schemeClr val="bg1"/>
                          </a:solidFill>
                          <a:latin typeface="Arial" pitchFamily="34" charset="0"/>
                          <a:cs typeface="Arial" pitchFamily="34" charset="0"/>
                        </a:rPr>
                        <a:t>lood pressure c</a:t>
                      </a:r>
                      <a:r>
                        <a:rPr lang="en-US" sz="2100" baseline="0" dirty="0">
                          <a:solidFill>
                            <a:schemeClr val="bg1"/>
                          </a:solidFill>
                          <a:latin typeface="Arial" pitchFamily="34" charset="0"/>
                          <a:cs typeface="Arial" pitchFamily="34" charset="0"/>
                        </a:rPr>
                        <a:t>ontrol</a:t>
                      </a:r>
                      <a:endParaRPr lang="en-US" sz="2100" dirty="0">
                        <a:solidFill>
                          <a:schemeClr val="bg1"/>
                        </a:solidFill>
                        <a:latin typeface="Arial" pitchFamily="34" charset="0"/>
                        <a:cs typeface="Arial" pitchFamily="34" charset="0"/>
                      </a:endParaRPr>
                    </a:p>
                  </a:txBody>
                  <a:tcPr marL="90949" marR="90949" marT="45710" marB="45710" anchor="ctr">
                    <a:solidFill>
                      <a:srgbClr val="793374"/>
                    </a:solidFill>
                  </a:tcPr>
                </a:tc>
                <a:tc>
                  <a:txBody>
                    <a:bodyPr/>
                    <a:lstStyle/>
                    <a:p>
                      <a:pPr algn="ctr"/>
                      <a:r>
                        <a:rPr lang="en-US" sz="2100" dirty="0">
                          <a:solidFill>
                            <a:schemeClr val="bg1"/>
                          </a:solidFill>
                          <a:latin typeface="Arial" pitchFamily="34" charset="0"/>
                          <a:cs typeface="Arial" pitchFamily="34" charset="0"/>
                        </a:rPr>
                        <a:t>52%</a:t>
                      </a:r>
                    </a:p>
                  </a:txBody>
                  <a:tcPr marL="90949" marR="90949" marT="45710" marB="45710" anchor="ctr">
                    <a:solidFill>
                      <a:srgbClr val="793374"/>
                    </a:solidFill>
                  </a:tcPr>
                </a:tc>
                <a:tc>
                  <a:txBody>
                    <a:bodyPr/>
                    <a:lstStyle/>
                    <a:p>
                      <a:pPr algn="ctr"/>
                      <a:r>
                        <a:rPr lang="en-US" sz="2100" dirty="0">
                          <a:solidFill>
                            <a:schemeClr val="bg1"/>
                          </a:solidFill>
                          <a:latin typeface="Arial" pitchFamily="34" charset="0"/>
                          <a:cs typeface="Arial" pitchFamily="34" charset="0"/>
                        </a:rPr>
                        <a:t>65%</a:t>
                      </a:r>
                    </a:p>
                  </a:txBody>
                  <a:tcPr marL="90949" marR="90949" marT="45710" marB="45710" anchor="ctr">
                    <a:solidFill>
                      <a:srgbClr val="793374"/>
                    </a:solidFill>
                  </a:tcPr>
                </a:tc>
                <a:tc>
                  <a:txBody>
                    <a:bodyPr/>
                    <a:lstStyle/>
                    <a:p>
                      <a:pPr algn="ctr"/>
                      <a:r>
                        <a:rPr lang="en-US" sz="2100" dirty="0">
                          <a:solidFill>
                            <a:schemeClr val="bg1"/>
                          </a:solidFill>
                          <a:latin typeface="Arial" pitchFamily="34" charset="0"/>
                          <a:cs typeface="Arial" pitchFamily="34" charset="0"/>
                        </a:rPr>
                        <a:t>70%</a:t>
                      </a:r>
                    </a:p>
                  </a:txBody>
                  <a:tcPr marL="90949" marR="90949" marT="45710" marB="45710" anchor="ctr">
                    <a:solidFill>
                      <a:srgbClr val="793374"/>
                    </a:solidFill>
                  </a:tcPr>
                </a:tc>
                <a:extLst>
                  <a:ext uri="{0D108BD9-81ED-4DB2-BD59-A6C34878D82A}">
                    <a16:rowId xmlns:a16="http://schemas.microsoft.com/office/drawing/2014/main" val="10002"/>
                  </a:ext>
                </a:extLst>
              </a:tr>
              <a:tr h="659401">
                <a:tc>
                  <a:txBody>
                    <a:bodyPr/>
                    <a:lstStyle/>
                    <a:p>
                      <a:pPr algn="l"/>
                      <a:r>
                        <a:rPr lang="en-US" sz="2100" b="1" kern="1200" baseline="0" dirty="0">
                          <a:solidFill>
                            <a:srgbClr val="FF0000"/>
                          </a:solidFill>
                          <a:latin typeface="Arial" pitchFamily="34" charset="0"/>
                          <a:ea typeface="+mn-ea"/>
                          <a:cs typeface="Arial" pitchFamily="34" charset="0"/>
                        </a:rPr>
                        <a:t>C</a:t>
                      </a:r>
                      <a:r>
                        <a:rPr lang="en-US" sz="2100" dirty="0">
                          <a:solidFill>
                            <a:schemeClr val="bg1"/>
                          </a:solidFill>
                          <a:latin typeface="Arial" pitchFamily="34" charset="0"/>
                          <a:cs typeface="Arial" pitchFamily="34" charset="0"/>
                        </a:rPr>
                        <a:t>holesterol management</a:t>
                      </a:r>
                    </a:p>
                  </a:txBody>
                  <a:tcPr marL="90949" marR="90949" marT="45710" marB="45710" anchor="ctr">
                    <a:solidFill>
                      <a:srgbClr val="9D87B7"/>
                    </a:solidFill>
                  </a:tcPr>
                </a:tc>
                <a:tc>
                  <a:txBody>
                    <a:bodyPr/>
                    <a:lstStyle/>
                    <a:p>
                      <a:pPr algn="ctr"/>
                      <a:r>
                        <a:rPr lang="en-US" sz="2100" dirty="0">
                          <a:solidFill>
                            <a:schemeClr val="bg1"/>
                          </a:solidFill>
                          <a:latin typeface="Arial" pitchFamily="34" charset="0"/>
                          <a:cs typeface="Arial" pitchFamily="34" charset="0"/>
                        </a:rPr>
                        <a:t>33%</a:t>
                      </a:r>
                    </a:p>
                  </a:txBody>
                  <a:tcPr marL="90949" marR="90949" marT="45710" marB="45710" anchor="ctr">
                    <a:solidFill>
                      <a:srgbClr val="9D87B7"/>
                    </a:solidFill>
                  </a:tcPr>
                </a:tc>
                <a:tc>
                  <a:txBody>
                    <a:bodyPr/>
                    <a:lstStyle/>
                    <a:p>
                      <a:pPr algn="ctr"/>
                      <a:r>
                        <a:rPr lang="en-US" sz="2100" dirty="0">
                          <a:solidFill>
                            <a:schemeClr val="bg1"/>
                          </a:solidFill>
                          <a:latin typeface="Arial" pitchFamily="34" charset="0"/>
                          <a:cs typeface="Arial" pitchFamily="34" charset="0"/>
                        </a:rPr>
                        <a:t>65%</a:t>
                      </a:r>
                    </a:p>
                  </a:txBody>
                  <a:tcPr marL="90949" marR="90949" marT="45710" marB="45710" anchor="ctr">
                    <a:solidFill>
                      <a:srgbClr val="9D87B7"/>
                    </a:solidFill>
                  </a:tcPr>
                </a:tc>
                <a:tc>
                  <a:txBody>
                    <a:bodyPr/>
                    <a:lstStyle/>
                    <a:p>
                      <a:pPr algn="ctr"/>
                      <a:r>
                        <a:rPr lang="en-US" sz="2100" dirty="0">
                          <a:solidFill>
                            <a:schemeClr val="bg1"/>
                          </a:solidFill>
                          <a:latin typeface="Arial" pitchFamily="34" charset="0"/>
                          <a:cs typeface="Arial" pitchFamily="34" charset="0"/>
                        </a:rPr>
                        <a:t>70%</a:t>
                      </a:r>
                    </a:p>
                  </a:txBody>
                  <a:tcPr marL="90949" marR="90949" marT="45710" marB="45710" anchor="ctr">
                    <a:solidFill>
                      <a:srgbClr val="9D87B7"/>
                    </a:solidFill>
                  </a:tcPr>
                </a:tc>
                <a:extLst>
                  <a:ext uri="{0D108BD9-81ED-4DB2-BD59-A6C34878D82A}">
                    <a16:rowId xmlns:a16="http://schemas.microsoft.com/office/drawing/2014/main" val="10003"/>
                  </a:ext>
                </a:extLst>
              </a:tr>
              <a:tr h="672935">
                <a:tc>
                  <a:txBody>
                    <a:bodyPr/>
                    <a:lstStyle/>
                    <a:p>
                      <a:pPr algn="l"/>
                      <a:r>
                        <a:rPr lang="en-US" sz="2100" b="1" kern="1200" baseline="0" dirty="0">
                          <a:solidFill>
                            <a:srgbClr val="FF0000"/>
                          </a:solidFill>
                          <a:latin typeface="Arial" pitchFamily="34" charset="0"/>
                          <a:ea typeface="+mn-ea"/>
                          <a:cs typeface="Arial" pitchFamily="34" charset="0"/>
                        </a:rPr>
                        <a:t>S</a:t>
                      </a:r>
                      <a:r>
                        <a:rPr lang="en-US" sz="2100" dirty="0">
                          <a:solidFill>
                            <a:schemeClr val="bg1"/>
                          </a:solidFill>
                          <a:latin typeface="Arial" pitchFamily="34" charset="0"/>
                          <a:cs typeface="Arial" pitchFamily="34" charset="0"/>
                        </a:rPr>
                        <a:t>moking cessation</a:t>
                      </a:r>
                      <a:endParaRPr lang="en-US" sz="2100" baseline="0" dirty="0">
                        <a:solidFill>
                          <a:schemeClr val="bg1"/>
                        </a:solidFill>
                        <a:latin typeface="Arial" pitchFamily="34" charset="0"/>
                        <a:cs typeface="Arial" pitchFamily="34" charset="0"/>
                      </a:endParaRPr>
                    </a:p>
                  </a:txBody>
                  <a:tcPr marL="90949" marR="90949" marT="45710" marB="45710" anchor="ctr">
                    <a:solidFill>
                      <a:srgbClr val="793374"/>
                    </a:solidFill>
                  </a:tcPr>
                </a:tc>
                <a:tc>
                  <a:txBody>
                    <a:bodyPr/>
                    <a:lstStyle/>
                    <a:p>
                      <a:pPr algn="ctr"/>
                      <a:r>
                        <a:rPr lang="en-US" sz="2100" dirty="0">
                          <a:solidFill>
                            <a:schemeClr val="bg1"/>
                          </a:solidFill>
                          <a:latin typeface="Arial" pitchFamily="34" charset="0"/>
                          <a:cs typeface="Arial" pitchFamily="34" charset="0"/>
                        </a:rPr>
                        <a:t>22%</a:t>
                      </a:r>
                      <a:r>
                        <a:rPr lang="en-US" sz="2100" baseline="0" dirty="0">
                          <a:solidFill>
                            <a:schemeClr val="bg1"/>
                          </a:solidFill>
                          <a:latin typeface="Arial" pitchFamily="34" charset="0"/>
                          <a:cs typeface="Arial" pitchFamily="34" charset="0"/>
                        </a:rPr>
                        <a:t> </a:t>
                      </a:r>
                      <a:endParaRPr lang="en-US" sz="2100" dirty="0">
                        <a:solidFill>
                          <a:schemeClr val="bg1"/>
                        </a:solidFill>
                        <a:latin typeface="Arial" pitchFamily="34" charset="0"/>
                        <a:cs typeface="Arial" pitchFamily="34" charset="0"/>
                      </a:endParaRPr>
                    </a:p>
                  </a:txBody>
                  <a:tcPr marL="90949" marR="90949" marT="45710" marB="45710" anchor="ctr">
                    <a:solidFill>
                      <a:srgbClr val="793374"/>
                    </a:solidFill>
                  </a:tcPr>
                </a:tc>
                <a:tc>
                  <a:txBody>
                    <a:bodyPr/>
                    <a:lstStyle/>
                    <a:p>
                      <a:pPr algn="ctr"/>
                      <a:r>
                        <a:rPr lang="en-US" sz="2100" dirty="0">
                          <a:solidFill>
                            <a:schemeClr val="bg1"/>
                          </a:solidFill>
                          <a:latin typeface="Arial" pitchFamily="34" charset="0"/>
                          <a:cs typeface="Arial" pitchFamily="34" charset="0"/>
                        </a:rPr>
                        <a:t>65%</a:t>
                      </a:r>
                    </a:p>
                  </a:txBody>
                  <a:tcPr marL="90949" marR="90949" marT="45710" marB="45710" anchor="ctr">
                    <a:solidFill>
                      <a:srgbClr val="793374"/>
                    </a:solidFill>
                  </a:tcPr>
                </a:tc>
                <a:tc>
                  <a:txBody>
                    <a:bodyPr/>
                    <a:lstStyle/>
                    <a:p>
                      <a:pPr algn="ctr"/>
                      <a:r>
                        <a:rPr lang="en-US" sz="2100" dirty="0">
                          <a:solidFill>
                            <a:schemeClr val="bg1"/>
                          </a:solidFill>
                          <a:latin typeface="Arial" pitchFamily="34" charset="0"/>
                          <a:cs typeface="Arial" pitchFamily="34" charset="0"/>
                        </a:rPr>
                        <a:t>70%</a:t>
                      </a:r>
                    </a:p>
                  </a:txBody>
                  <a:tcPr marL="90949" marR="90949" marT="45710" marB="45710" anchor="ctr">
                    <a:solidFill>
                      <a:srgbClr val="793374"/>
                    </a:solidFill>
                  </a:tcPr>
                </a:tc>
                <a:extLst>
                  <a:ext uri="{0D108BD9-81ED-4DB2-BD59-A6C34878D82A}">
                    <a16:rowId xmlns:a16="http://schemas.microsoft.com/office/drawing/2014/main" val="10004"/>
                  </a:ext>
                </a:extLst>
              </a:tr>
            </a:tbl>
          </a:graphicData>
        </a:graphic>
      </p:graphicFrame>
      <p:sp>
        <p:nvSpPr>
          <p:cNvPr id="20530" name="Rectangle 1"/>
          <p:cNvSpPr>
            <a:spLocks noChangeArrowheads="1"/>
          </p:cNvSpPr>
          <p:nvPr/>
        </p:nvSpPr>
        <p:spPr bwMode="auto">
          <a:xfrm>
            <a:off x="1606160" y="6321822"/>
            <a:ext cx="7204118" cy="246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9312" tIns="44724" rIns="89312" bIns="44724">
            <a:spAutoFit/>
          </a:bodyPr>
          <a:lstStyle/>
          <a:p>
            <a:pPr defTabSz="444787" fontAlgn="base">
              <a:spcBef>
                <a:spcPct val="0"/>
              </a:spcBef>
              <a:spcAft>
                <a:spcPct val="0"/>
              </a:spcAft>
            </a:pPr>
            <a:r>
              <a:rPr lang="en-US" sz="1000" dirty="0">
                <a:solidFill>
                  <a:prstClr val="black"/>
                </a:solidFill>
                <a:latin typeface="Arial" pitchFamily="34" charset="0"/>
                <a:cs typeface="Arial" pitchFamily="34" charset="0"/>
              </a:rPr>
              <a:t>National Ambulatory Medical Care Survey,  National Health and Nutrition Examination Survey</a:t>
            </a:r>
          </a:p>
        </p:txBody>
      </p:sp>
      <p:sp>
        <p:nvSpPr>
          <p:cNvPr id="20531" name="Rectangle 5"/>
          <p:cNvSpPr txBox="1">
            <a:spLocks noGrp="1" noChangeArrowheads="1"/>
          </p:cNvSpPr>
          <p:nvPr/>
        </p:nvSpPr>
        <p:spPr bwMode="auto">
          <a:xfrm>
            <a:off x="1" y="6552882"/>
            <a:ext cx="8229839" cy="381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312" tIns="44724" rIns="89312" bIns="44724"/>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606425" eaLnBrk="0" fontAlgn="base" hangingPunct="0">
              <a:spcBef>
                <a:spcPct val="0"/>
              </a:spcBef>
              <a:spcAft>
                <a:spcPct val="0"/>
              </a:spcAft>
              <a:defRPr sz="2400">
                <a:solidFill>
                  <a:schemeClr val="tx1"/>
                </a:solidFill>
                <a:latin typeface="Arial" pitchFamily="34" charset="0"/>
              </a:defRPr>
            </a:lvl6pPr>
            <a:lvl7pPr marL="2971800" indent="-228600" defTabSz="606425" eaLnBrk="0" fontAlgn="base" hangingPunct="0">
              <a:spcBef>
                <a:spcPct val="0"/>
              </a:spcBef>
              <a:spcAft>
                <a:spcPct val="0"/>
              </a:spcAft>
              <a:defRPr sz="2400">
                <a:solidFill>
                  <a:schemeClr val="tx1"/>
                </a:solidFill>
                <a:latin typeface="Arial" pitchFamily="34" charset="0"/>
              </a:defRPr>
            </a:lvl7pPr>
            <a:lvl8pPr marL="3429000" indent="-228600" defTabSz="606425" eaLnBrk="0" fontAlgn="base" hangingPunct="0">
              <a:spcBef>
                <a:spcPct val="0"/>
              </a:spcBef>
              <a:spcAft>
                <a:spcPct val="0"/>
              </a:spcAft>
              <a:defRPr sz="2400">
                <a:solidFill>
                  <a:schemeClr val="tx1"/>
                </a:solidFill>
                <a:latin typeface="Arial" pitchFamily="34" charset="0"/>
              </a:defRPr>
            </a:lvl8pPr>
            <a:lvl9pPr marL="3886200" indent="-228600" defTabSz="606425" eaLnBrk="0" fontAlgn="base" hangingPunct="0">
              <a:spcBef>
                <a:spcPct val="0"/>
              </a:spcBef>
              <a:spcAft>
                <a:spcPct val="0"/>
              </a:spcAft>
              <a:defRPr sz="2400">
                <a:solidFill>
                  <a:schemeClr val="tx1"/>
                </a:solidFill>
                <a:latin typeface="Arial" pitchFamily="34" charset="0"/>
              </a:defRPr>
            </a:lvl9pPr>
          </a:lstStyle>
          <a:p>
            <a:pPr defTabSz="444787" eaLnBrk="1" fontAlgn="base" hangingPunct="1">
              <a:spcBef>
                <a:spcPct val="0"/>
              </a:spcBef>
              <a:spcAft>
                <a:spcPct val="0"/>
              </a:spcAft>
            </a:pPr>
            <a:fld id="{01960A18-00BF-42CB-844A-A13865E42A81}" type="slidenum">
              <a:rPr lang="en-US" sz="1000">
                <a:solidFill>
                  <a:srgbClr val="FFFFFF"/>
                </a:solidFill>
                <a:latin typeface="Myriad Pro"/>
                <a:ea typeface="MS PGothic" pitchFamily="34" charset="-128"/>
              </a:rPr>
              <a:pPr defTabSz="444787" eaLnBrk="1" fontAlgn="base" hangingPunct="1">
                <a:spcBef>
                  <a:spcPct val="0"/>
                </a:spcBef>
                <a:spcAft>
                  <a:spcPct val="0"/>
                </a:spcAft>
              </a:pPr>
              <a:t>7</a:t>
            </a:fld>
            <a:endParaRPr lang="ru-RU" sz="1000">
              <a:solidFill>
                <a:srgbClr val="FFFFFF"/>
              </a:solidFill>
              <a:latin typeface="Myriad Pro"/>
              <a:ea typeface="MS PGothic" pitchFamily="34" charset="-128"/>
            </a:endParaRPr>
          </a:p>
        </p:txBody>
      </p:sp>
      <p:sp>
        <p:nvSpPr>
          <p:cNvPr id="2" name="Slide Number Placeholder 1"/>
          <p:cNvSpPr>
            <a:spLocks noGrp="1"/>
          </p:cNvSpPr>
          <p:nvPr>
            <p:ph type="sldNum" sz="quarter" idx="4294967295"/>
          </p:nvPr>
        </p:nvSpPr>
        <p:spPr>
          <a:xfrm>
            <a:off x="6628929" y="6492875"/>
            <a:ext cx="2057400" cy="365125"/>
          </a:xfrm>
          <a:prstGeom prst="rect">
            <a:avLst/>
          </a:prstGeom>
        </p:spPr>
        <p:txBody>
          <a:bodyPr/>
          <a:lstStyle/>
          <a:p>
            <a:fld id="{C11B6FD8-C4EA-4E12-8F8B-977C40125608}" type="slidenum">
              <a:rPr lang="en-US" smtClean="0"/>
              <a:t>7</a:t>
            </a:fld>
            <a:endParaRPr lang="en-US" dirty="0"/>
          </a:p>
        </p:txBody>
      </p:sp>
    </p:spTree>
    <p:extLst>
      <p:ext uri="{BB962C8B-B14F-4D97-AF65-F5344CB8AC3E}">
        <p14:creationId xmlns:p14="http://schemas.microsoft.com/office/powerpoint/2010/main" val="1042568229"/>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10553" y="533400"/>
            <a:ext cx="8228647" cy="1143000"/>
          </a:xfrm>
        </p:spPr>
        <p:txBody>
          <a:bodyPr/>
          <a:lstStyle/>
          <a:p>
            <a:r>
              <a:rPr lang="en-US" dirty="0"/>
              <a:t>Million Hearts</a:t>
            </a:r>
            <a:r>
              <a:rPr lang="en-US" baseline="30000" dirty="0"/>
              <a:t>®</a:t>
            </a:r>
            <a:r>
              <a:rPr lang="en-US" dirty="0"/>
              <a:t> Accomplishments*</a:t>
            </a:r>
            <a:endParaRPr lang="en-US" baseline="30000" dirty="0"/>
          </a:p>
        </p:txBody>
      </p:sp>
      <p:pic>
        <p:nvPicPr>
          <p:cNvPr id="6" name="Picture 5" descr="Reduce Smoking: Almost 4 million fewer cigarette smokers*&#10;Reduce Sodium Intake: More than 2 billion meals/year will have reduced sodium&#10;Eliminate Trans Fat Intake: Accomplished - FDA issued the final determination on artificial trans fat" title="Changing the Environment"/>
          <p:cNvPicPr>
            <a:picLocks noChangeAspect="1"/>
          </p:cNvPicPr>
          <p:nvPr/>
        </p:nvPicPr>
        <p:blipFill rotWithShape="1">
          <a:blip r:embed="rId3"/>
          <a:srcRect l="897" t="14737" r="-897" b="1023"/>
          <a:stretch/>
        </p:blipFill>
        <p:spPr>
          <a:xfrm>
            <a:off x="345994" y="1359695"/>
            <a:ext cx="8544088" cy="4355768"/>
          </a:xfrm>
          <a:prstGeom prst="rect">
            <a:avLst/>
          </a:prstGeom>
        </p:spPr>
      </p:pic>
      <p:pic>
        <p:nvPicPr>
          <p:cNvPr id="12" name="Picture 11" descr="* Note this is a select set of notable Million Hearts accomplishments.&#10;+ National Health Interview Survey, comparing 2011 data to 2014 data.&#10;++ Aramark pledge http://blog.heart.org/aha-aramark-join-on-meals-initiative/&#10;~http://www.fda.gov/ForConsumers/ConsumerUpdates/ucm372915.htm" title="Note:"/>
          <p:cNvPicPr>
            <a:picLocks noChangeAspect="1"/>
          </p:cNvPicPr>
          <p:nvPr/>
        </p:nvPicPr>
        <p:blipFill>
          <a:blip r:embed="rId4"/>
          <a:stretch>
            <a:fillRect/>
          </a:stretch>
        </p:blipFill>
        <p:spPr>
          <a:xfrm>
            <a:off x="1447800" y="5870672"/>
            <a:ext cx="5788496" cy="785271"/>
          </a:xfrm>
          <a:prstGeom prst="rect">
            <a:avLst/>
          </a:prstGeom>
        </p:spPr>
      </p:pic>
      <p:sp>
        <p:nvSpPr>
          <p:cNvPr id="2" name="TextBox 1"/>
          <p:cNvSpPr txBox="1"/>
          <p:nvPr/>
        </p:nvSpPr>
        <p:spPr>
          <a:xfrm>
            <a:off x="5257800" y="3911025"/>
            <a:ext cx="2895600" cy="584775"/>
          </a:xfrm>
          <a:prstGeom prst="rect">
            <a:avLst/>
          </a:prstGeom>
          <a:noFill/>
        </p:spPr>
        <p:txBody>
          <a:bodyPr wrap="square" rtlCol="0">
            <a:spAutoFit/>
          </a:bodyPr>
          <a:lstStyle/>
          <a:p>
            <a:r>
              <a:rPr lang="en-US" sz="1600" dirty="0">
                <a:solidFill>
                  <a:srgbClr val="FF0000"/>
                </a:solidFill>
              </a:rPr>
              <a:t>Draft Voluntary Guidance to Industry Released June 1, 2016</a:t>
            </a:r>
          </a:p>
        </p:txBody>
      </p:sp>
    </p:spTree>
    <p:extLst>
      <p:ext uri="{BB962C8B-B14F-4D97-AF65-F5344CB8AC3E}">
        <p14:creationId xmlns:p14="http://schemas.microsoft.com/office/powerpoint/2010/main" val="14870396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682" y="457200"/>
            <a:ext cx="8228647" cy="1143000"/>
          </a:xfrm>
        </p:spPr>
        <p:txBody>
          <a:bodyPr/>
          <a:lstStyle/>
          <a:p>
            <a:r>
              <a:rPr lang="en-US" dirty="0"/>
              <a:t>Million Hearts</a:t>
            </a:r>
            <a:r>
              <a:rPr lang="en-US" baseline="30000" dirty="0"/>
              <a:t>®</a:t>
            </a:r>
            <a:r>
              <a:rPr lang="en-US" dirty="0"/>
              <a:t> Accomplishments</a:t>
            </a:r>
            <a:endParaRPr lang="en-US" baseline="30000" dirty="0"/>
          </a:p>
        </p:txBody>
      </p:sp>
      <p:pic>
        <p:nvPicPr>
          <p:cNvPr id="2" name="Picture 1"/>
          <p:cNvPicPr>
            <a:picLocks noChangeAspect="1"/>
          </p:cNvPicPr>
          <p:nvPr/>
        </p:nvPicPr>
        <p:blipFill>
          <a:blip r:embed="rId3"/>
          <a:stretch>
            <a:fillRect/>
          </a:stretch>
        </p:blipFill>
        <p:spPr>
          <a:xfrm>
            <a:off x="320741" y="1445723"/>
            <a:ext cx="8670859" cy="4269277"/>
          </a:xfrm>
          <a:prstGeom prst="rect">
            <a:avLst/>
          </a:prstGeom>
        </p:spPr>
      </p:pic>
      <p:pic>
        <p:nvPicPr>
          <p:cNvPr id="4" name="Picture 3"/>
          <p:cNvPicPr>
            <a:picLocks noChangeAspect="1"/>
          </p:cNvPicPr>
          <p:nvPr/>
        </p:nvPicPr>
        <p:blipFill>
          <a:blip r:embed="rId4"/>
          <a:stretch>
            <a:fillRect/>
          </a:stretch>
        </p:blipFill>
        <p:spPr>
          <a:xfrm>
            <a:off x="1600200" y="6019800"/>
            <a:ext cx="6621378" cy="557212"/>
          </a:xfrm>
          <a:prstGeom prst="rect">
            <a:avLst/>
          </a:prstGeom>
        </p:spPr>
      </p:pic>
    </p:spTree>
    <p:extLst>
      <p:ext uri="{BB962C8B-B14F-4D97-AF65-F5344CB8AC3E}">
        <p14:creationId xmlns:p14="http://schemas.microsoft.com/office/powerpoint/2010/main" val="3268741362"/>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YMCA-Red">
  <a:themeElements>
    <a:clrScheme name="Y-PowerPoint">
      <a:dk1>
        <a:srgbClr val="000000"/>
      </a:dk1>
      <a:lt1>
        <a:srgbClr val="FFFFFF"/>
      </a:lt1>
      <a:dk2>
        <a:srgbClr val="464847"/>
      </a:dk2>
      <a:lt2>
        <a:srgbClr val="FFFFFF"/>
      </a:lt2>
      <a:accent1>
        <a:srgbClr val="F47920"/>
      </a:accent1>
      <a:accent2>
        <a:srgbClr val="ED1C24"/>
      </a:accent2>
      <a:accent3>
        <a:srgbClr val="92278F"/>
      </a:accent3>
      <a:accent4>
        <a:srgbClr val="0089D0"/>
      </a:accent4>
      <a:accent5>
        <a:srgbClr val="01A490"/>
      </a:accent5>
      <a:accent6>
        <a:srgbClr val="464847"/>
      </a:accent6>
      <a:hlink>
        <a:srgbClr val="007CBC"/>
      </a:hlink>
      <a:folHlink>
        <a:srgbClr val="01A490"/>
      </a:folHlink>
    </a:clrScheme>
    <a:fontScheme name="Office Theme">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64" charset="0"/>
            <a:ea typeface="ＭＳ Ｐゴシック" pitchFamily="64" charset="-128"/>
            <a:cs typeface="ＭＳ Ｐゴシック"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64" charset="0"/>
            <a:ea typeface="ＭＳ Ｐゴシック" pitchFamily="64" charset="-128"/>
            <a:cs typeface="ＭＳ Ｐゴシック" pitchFamily="64" charset="-128"/>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YMCA-Green">
  <a:themeElements>
    <a:clrScheme name="Y-PowerPoint">
      <a:dk1>
        <a:srgbClr val="000000"/>
      </a:dk1>
      <a:lt1>
        <a:srgbClr val="FFFFFF"/>
      </a:lt1>
      <a:dk2>
        <a:srgbClr val="464847"/>
      </a:dk2>
      <a:lt2>
        <a:srgbClr val="FFFFFF"/>
      </a:lt2>
      <a:accent1>
        <a:srgbClr val="F47920"/>
      </a:accent1>
      <a:accent2>
        <a:srgbClr val="ED1C24"/>
      </a:accent2>
      <a:accent3>
        <a:srgbClr val="92278F"/>
      </a:accent3>
      <a:accent4>
        <a:srgbClr val="0089D0"/>
      </a:accent4>
      <a:accent5>
        <a:srgbClr val="01A490"/>
      </a:accent5>
      <a:accent6>
        <a:srgbClr val="464847"/>
      </a:accent6>
      <a:hlink>
        <a:srgbClr val="007CBC"/>
      </a:hlink>
      <a:folHlink>
        <a:srgbClr val="01A490"/>
      </a:folHlink>
    </a:clrScheme>
    <a:fontScheme name="Office Theme">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64" charset="0"/>
            <a:ea typeface="ＭＳ Ｐゴシック" pitchFamily="64" charset="-128"/>
            <a:cs typeface="ＭＳ Ｐゴシック"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64" charset="0"/>
            <a:ea typeface="ＭＳ Ｐゴシック" pitchFamily="64" charset="-128"/>
            <a:cs typeface="ＭＳ Ｐゴシック" pitchFamily="64" charset="-128"/>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3664</TotalTime>
  <Words>6752</Words>
  <Application>Microsoft Office PowerPoint</Application>
  <PresentationFormat>On-screen Show (4:3)</PresentationFormat>
  <Paragraphs>803</Paragraphs>
  <Slides>63</Slides>
  <Notes>54</Notes>
  <HiddenSlides>0</HiddenSlides>
  <MMClips>0</MMClips>
  <ScaleCrop>false</ScaleCrop>
  <HeadingPairs>
    <vt:vector size="8" baseType="variant">
      <vt:variant>
        <vt:lpstr>Fonts Used</vt:lpstr>
      </vt:variant>
      <vt:variant>
        <vt:i4>18</vt:i4>
      </vt:variant>
      <vt:variant>
        <vt:lpstr>Theme</vt:lpstr>
      </vt:variant>
      <vt:variant>
        <vt:i4>7</vt:i4>
      </vt:variant>
      <vt:variant>
        <vt:lpstr>Embedded OLE Servers</vt:lpstr>
      </vt:variant>
      <vt:variant>
        <vt:i4>1</vt:i4>
      </vt:variant>
      <vt:variant>
        <vt:lpstr>Slide Titles</vt:lpstr>
      </vt:variant>
      <vt:variant>
        <vt:i4>63</vt:i4>
      </vt:variant>
    </vt:vector>
  </HeadingPairs>
  <TitlesOfParts>
    <vt:vector size="89" baseType="lpstr">
      <vt:lpstr>Batang</vt:lpstr>
      <vt:lpstr>MS PGothic</vt:lpstr>
      <vt:lpstr>Arial</vt:lpstr>
      <vt:lpstr>Arial Black</vt:lpstr>
      <vt:lpstr>Calibri</vt:lpstr>
      <vt:lpstr>Calibri Light</vt:lpstr>
      <vt:lpstr>Cambria</vt:lpstr>
      <vt:lpstr>Courier New</vt:lpstr>
      <vt:lpstr>Helvetica Neue</vt:lpstr>
      <vt:lpstr>Helvetica Neue Light</vt:lpstr>
      <vt:lpstr>HelveticaNeueLT Com 47 LtCn</vt:lpstr>
      <vt:lpstr>HelveticaNeueLT Com 77 BdCn</vt:lpstr>
      <vt:lpstr>Myriad Pro</vt:lpstr>
      <vt:lpstr>Times New Roman</vt:lpstr>
      <vt:lpstr>Trebuchet MS</vt:lpstr>
      <vt:lpstr>Verdana</vt:lpstr>
      <vt:lpstr>Webdings</vt:lpstr>
      <vt:lpstr>Wingdings</vt:lpstr>
      <vt:lpstr>1_Office Theme</vt:lpstr>
      <vt:lpstr>YMCA-Red</vt:lpstr>
      <vt:lpstr>YMCA-Green</vt:lpstr>
      <vt:lpstr>Office Theme</vt:lpstr>
      <vt:lpstr>2_Office Theme</vt:lpstr>
      <vt:lpstr>Default Design</vt:lpstr>
      <vt:lpstr>3_Office Theme</vt:lpstr>
      <vt:lpstr>Acrobat Document</vt:lpstr>
      <vt:lpstr>PowerPoint Presentation</vt:lpstr>
      <vt:lpstr>PowerPoint Presentation</vt:lpstr>
      <vt:lpstr>The Million Hearts® Initiative</vt:lpstr>
      <vt:lpstr>Million Hearts® </vt:lpstr>
      <vt:lpstr>Key Components of Million Hearts®</vt:lpstr>
      <vt:lpstr>Getting to a Million by 2017:  Public Health Targets </vt:lpstr>
      <vt:lpstr>Getting to a Million by 2017: Targets for the ABCS</vt:lpstr>
      <vt:lpstr>Million Hearts® Accomplishments*</vt:lpstr>
      <vt:lpstr>Million Hearts® Accomplishments</vt:lpstr>
      <vt:lpstr>Million Hearts Progress to Date </vt:lpstr>
      <vt:lpstr>Million Hearts®  Hypertension Control Champions</vt:lpstr>
      <vt:lpstr>Standardizing Treatment through Protocols </vt:lpstr>
      <vt:lpstr>Million Hearts® Microsite for Clinicians</vt:lpstr>
      <vt:lpstr>What Must Happen To Prevent a Million? </vt:lpstr>
      <vt:lpstr>Focus of 2016</vt:lpstr>
      <vt:lpstr>Focus of 2016 </vt:lpstr>
      <vt:lpstr>3 Phase Framework for Million Hearts January 2016-July 2017 Primary Activities, Timelines,  and Deliverables</vt:lpstr>
      <vt:lpstr>Million Hearts® Resources</vt:lpstr>
      <vt:lpstr>Subscribe—and Contribute to the E-Update      Commit to key action steps                    Work together to prevent heart attacks and strokes       </vt:lpstr>
      <vt:lpstr>PowerPoint Presentation</vt:lpstr>
      <vt:lpstr>Million Hearts Learning Collaborative (ASTHO)</vt:lpstr>
      <vt:lpstr>Work Flows</vt:lpstr>
      <vt:lpstr>Virginia Congregations Blood Pressure Ministry Event Planning Guide</vt:lpstr>
      <vt:lpstr>Check.Change.Control.</vt:lpstr>
      <vt:lpstr>Self-Measured Blood Pressure Monitoring (SMBP)</vt:lpstr>
      <vt:lpstr>PowerPoint Presentation</vt:lpstr>
      <vt:lpstr>PowerPoint Presentation</vt:lpstr>
      <vt:lpstr>PowerPoint Presentation</vt:lpstr>
      <vt:lpstr>Building a Culture of Health</vt:lpstr>
      <vt:lpstr>AHA and Million Hearts®  Spotlight on Virginia</vt:lpstr>
      <vt:lpstr>AHA and Million Hearts®  Spotlight on Virginia</vt:lpstr>
      <vt:lpstr>AHA and Million Hearts®  Spotlight on Virginia</vt:lpstr>
      <vt:lpstr>Tools and Resources</vt:lpstr>
      <vt:lpstr>Discussion Questions</vt:lpstr>
      <vt:lpstr>PowerPoint Presentation</vt:lpstr>
      <vt:lpstr>PowerPoint Presentation</vt:lpstr>
      <vt:lpstr>AHA | ASA 2020 Goal </vt:lpstr>
      <vt:lpstr>PowerPoint Presentation</vt:lpstr>
      <vt:lpstr>The Urgency Around  High Blood Pressure Control</vt:lpstr>
      <vt:lpstr>Our  Goal for Better Control</vt:lpstr>
      <vt:lpstr>The Urgency Around  High Blood Pressure Control</vt:lpstr>
      <vt:lpstr>PowerPoint Presentation</vt:lpstr>
      <vt:lpstr>Building a Sustainable HBP Program </vt:lpstr>
      <vt:lpstr>Studying Impact: Clinical Pharmacists</vt:lpstr>
      <vt:lpstr>Program Components</vt:lpstr>
      <vt:lpstr>Why it Works: Key Evidence-Based Scientific Principles</vt:lpstr>
      <vt:lpstr>Statistics on the 6-month pilot phase RESULTS</vt:lpstr>
      <vt:lpstr>Participants began the program by gathering initial BP numbers. </vt:lpstr>
      <vt:lpstr>Consistent Measurement Can Lead To Success</vt:lpstr>
      <vt:lpstr>Participants who started with high readings saw the greatest average reduction.  Effective for  those with the greatest need.</vt:lpstr>
      <vt:lpstr>Engagement:  More than a third of all participants entered at least two readings with at least a week’s time separating the two. </vt:lpstr>
      <vt:lpstr>Benefits extend even with partial engagement:  Even those participants who did not meet the full retention criteria saw declines in BP numbers. </vt:lpstr>
      <vt:lpstr>Benefits extend even with partial engagement:  Even those participants who did not meet the full retention criteria saw declines in BP numbers. </vt:lpstr>
      <vt:lpstr>PowerPoint Presentation</vt:lpstr>
      <vt:lpstr>Why launch Target: BP now?</vt:lpstr>
      <vt:lpstr>What is Target: BP?</vt:lpstr>
      <vt:lpstr>Tools &amp; Resources for Successful Control</vt:lpstr>
      <vt:lpstr>Tools &amp; Resources for Successful Control</vt:lpstr>
      <vt:lpstr>Elements Associated with Effective Adoption of Protocols</vt:lpstr>
      <vt:lpstr>Our Strategic Multi-modal Approach to BP Management</vt:lpstr>
      <vt:lpstr>PowerPoint Presentation</vt:lpstr>
      <vt:lpstr>PowerPoint Presentation</vt:lpstr>
      <vt:lpstr>PowerPoint Presentation</vt:lpstr>
    </vt:vector>
  </TitlesOfParts>
  <Company>Centers for Disease Control and Prevention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COSEHC + Million Hearts =  10M more BPs in the Safe Zone</dc:title>
  <dc:creator>CDC User</dc:creator>
  <cp:lastModifiedBy>Julie Harvill</cp:lastModifiedBy>
  <cp:revision>169</cp:revision>
  <cp:lastPrinted>2016-01-14T20:59:10Z</cp:lastPrinted>
  <dcterms:created xsi:type="dcterms:W3CDTF">2014-12-03T21:12:13Z</dcterms:created>
  <dcterms:modified xsi:type="dcterms:W3CDTF">2020-03-26T14:45:21Z</dcterms:modified>
</cp:coreProperties>
</file>